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9.jpeg" ContentType="image/jpeg"/>
  <Override PartName="/ppt/media/image17.jpeg" ContentType="image/jpeg"/>
  <Override PartName="/ppt/media/image3.png" ContentType="image/png"/>
  <Override PartName="/ppt/media/image1.jpeg" ContentType="image/jpeg"/>
  <Override PartName="/ppt/media/image2.png" ContentType="image/png"/>
  <Override PartName="/ppt/media/image4.jpeg" ContentType="image/jpeg"/>
  <Override PartName="/ppt/media/image5.png" ContentType="image/png"/>
  <Override PartName="/ppt/media/image8.jpeg" ContentType="image/jpeg"/>
  <Override PartName="/ppt/media/image6.png" ContentType="image/png"/>
  <Override PartName="/ppt/media/image7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8.png" ContentType="image/png"/>
  <Override PartName="/ppt/media/image19.jpeg" ContentType="image/jpeg"/>
  <Override PartName="/ppt/media/image20.png" ContentType="image/png"/>
  <Override PartName="/ppt/media/image21.png" ContentType="image/png"/>
  <Override PartName="/ppt/media/image22.jpeg" ContentType="image/jpeg"/>
  <Override PartName="/ppt/media/image23.jpeg" ContentType="image/jpeg"/>
  <Override PartName="/ppt/media/image24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8" name="" descr=""/>
          <p:cNvPicPr/>
          <p:nvPr/>
        </p:nvPicPr>
        <p:blipFill>
          <a:blip r:embed="rId2"/>
          <a:stretch/>
        </p:blipFill>
        <p:spPr>
          <a:xfrm>
            <a:off x="1845000" y="1825560"/>
            <a:ext cx="5452920" cy="4350960"/>
          </a:xfrm>
          <a:prstGeom prst="rect">
            <a:avLst/>
          </a:prstGeom>
          <a:ln>
            <a:noFill/>
          </a:ln>
        </p:spPr>
      </p:pic>
      <p:pic>
        <p:nvPicPr>
          <p:cNvPr id="39" name="" descr=""/>
          <p:cNvPicPr/>
          <p:nvPr/>
        </p:nvPicPr>
        <p:blipFill>
          <a:blip r:embed="rId3"/>
          <a:stretch/>
        </p:blipFill>
        <p:spPr>
          <a:xfrm>
            <a:off x="1845000" y="1825560"/>
            <a:ext cx="5452920" cy="43509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 lIns="0" rIns="0" tIns="0" bIns="0"/>
          <a:p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1845000" y="1825560"/>
            <a:ext cx="5452920" cy="4350960"/>
          </a:xfrm>
          <a:prstGeom prst="rect">
            <a:avLst/>
          </a:prstGeom>
          <a:ln>
            <a:noFill/>
          </a:ln>
        </p:spPr>
      </p:pic>
      <p:pic>
        <p:nvPicPr>
          <p:cNvPr id="79" name="" descr=""/>
          <p:cNvPicPr/>
          <p:nvPr/>
        </p:nvPicPr>
        <p:blipFill>
          <a:blip r:embed="rId3"/>
          <a:stretch/>
        </p:blipFill>
        <p:spPr>
          <a:xfrm>
            <a:off x="1845000" y="1825560"/>
            <a:ext cx="5452920" cy="43509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Рисунок 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ru-RU" sz="4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90643F24-A089-48E1-8BAF-697E2D635911}" type="datetime">
              <a:rPr b="0" lang="ru-RU" sz="9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5.6.20</a:t>
            </a:fld>
            <a:endParaRPr b="0" lang="ru-RU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5FF4103C-793E-4F4A-ADBA-578866FCA1BF}" type="slidenum">
              <a:rPr b="0" lang="ru-RU" sz="9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Для правки структуры щёлкните мышью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 структуры</a:t>
            </a:r>
            <a:endParaRPr b="0" lang="ru-RU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 структуры</a:t>
            </a:r>
            <a:endParaRPr b="0" lang="ru-RU" sz="13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3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Четвёртый уровень структуры</a:t>
            </a:r>
            <a:endParaRPr b="0" lang="ru-RU" sz="13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6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ru-RU" sz="3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Образец заголовка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</p:spPr>
        <p:txBody>
          <a:bodyPr/>
          <a:p>
            <a:pPr marL="432000" indent="-324000">
              <a:lnSpc>
                <a:spcPct val="100000"/>
              </a:lnSpc>
              <a:spcBef>
                <a:spcPts val="75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Образец текста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lnSpc>
                <a:spcPct val="10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Второй уровень</a:t>
            </a:r>
            <a:endParaRPr b="0" lang="ru-RU" sz="15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lnSpc>
                <a:spcPct val="10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Третий уровень</a:t>
            </a:r>
            <a:endParaRPr b="0" lang="ru-RU" sz="13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lnSpc>
                <a:spcPct val="100000"/>
              </a:lnSpc>
              <a:spcBef>
                <a:spcPts val="37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3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Четвертый уровень</a:t>
            </a:r>
            <a:endParaRPr b="0" lang="ru-RU" sz="135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lnSpc>
                <a:spcPct val="100000"/>
              </a:lnSpc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35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0E5C9CDD-FF49-4547-AB40-94EEF7B79ABA}" type="datetime">
              <a:rPr b="0" lang="ru-RU" sz="9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5.6.20</a:t>
            </a:fld>
            <a:endParaRPr b="0" lang="ru-RU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38EDFF97-BCA6-4F01-830A-D457DBB57DDA}" type="slidenum">
              <a:rPr b="0" lang="ru-RU" sz="9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&lt;номер&gt;</a:t>
            </a:fld>
            <a:endParaRPr b="0" lang="ru-RU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1" name="Рисунок 3" descr=""/>
          <p:cNvPicPr/>
          <p:nvPr/>
        </p:nvPicPr>
        <p:blipFill>
          <a:blip r:embed="rId1"/>
          <a:stretch/>
        </p:blipFill>
        <p:spPr>
          <a:xfrm>
            <a:off x="0" y="36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2" name="TextShape 2"/>
          <p:cNvSpPr txBox="1"/>
          <p:nvPr/>
        </p:nvSpPr>
        <p:spPr>
          <a:xfrm>
            <a:off x="432000" y="144000"/>
            <a:ext cx="8136000" cy="1387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Министерство образования и науки Российской Федерации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Пензенский государственный университет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Кафедра «Челюстно-лицевая хирургия»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spcBef>
                <a:spcPts val="1191"/>
              </a:spcBef>
              <a:spcAft>
                <a:spcPts val="992"/>
              </a:spcAft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TextShape 3"/>
          <p:cNvSpPr txBox="1"/>
          <p:nvPr/>
        </p:nvSpPr>
        <p:spPr>
          <a:xfrm>
            <a:off x="595080" y="1531800"/>
            <a:ext cx="7972920" cy="3165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57"/>
              </a:spcBef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Курсовая работа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По дисциплине: «Челюстно-лицевая хирургия (детская челюстно-лицевая хирургия»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На тему: «Удаление зубов у детей. Показания и противопоказания к удалению. Инструментарий. Техника и особенности операции».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TextShape 4"/>
          <p:cNvSpPr txBox="1"/>
          <p:nvPr/>
        </p:nvSpPr>
        <p:spPr>
          <a:xfrm>
            <a:off x="5112000" y="5112000"/>
            <a:ext cx="3960000" cy="1577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>
              <a:lnSpc>
                <a:spcPct val="100000"/>
              </a:lnSpc>
              <a:spcBef>
                <a:spcPts val="340"/>
              </a:spcBef>
              <a:spcAft>
                <a:spcPts val="283"/>
              </a:spcAft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Выполнила: студентка группы 16ЛС6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340"/>
              </a:spcBef>
              <a:spcAft>
                <a:spcPts val="283"/>
              </a:spcAft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Чесных Е.А.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340"/>
              </a:spcBef>
              <a:spcAft>
                <a:spcPts val="283"/>
              </a:spcAft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Руководитель: ассистент кафедры ЧЛХ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340"/>
              </a:spcBef>
              <a:spcAft>
                <a:spcPts val="283"/>
              </a:spcAft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Амбарян Г.М</a:t>
            </a:r>
            <a:r>
              <a:rPr b="0" lang="ru-RU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spcBef>
                <a:spcPts val="1191"/>
              </a:spcBef>
              <a:spcAft>
                <a:spcPts val="992"/>
              </a:spcAft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TextShape 5"/>
          <p:cNvSpPr txBox="1"/>
          <p:nvPr/>
        </p:nvSpPr>
        <p:spPr>
          <a:xfrm>
            <a:off x="3528000" y="6408000"/>
            <a:ext cx="1312920" cy="349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Пенза 2020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1308960" y="3120120"/>
            <a:ext cx="6570720" cy="651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504000" y="435240"/>
            <a:ext cx="7992000" cy="3596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Одной из самых распространённых операций в любой стоматологической клинике является удаление зубов.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Удаление молочных зубов - случай, о котором стоит поговорить отдельно. У преждевременного удаления молочных зубов могут быть неприятные последствия. Конечно, дальнейшую жизнь ребёнку они не сломают, однако всё же, согласитесь, неприятно, когда возникают какие-либо проблемы.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2487960" y="3574080"/>
            <a:ext cx="4424040" cy="2833920"/>
          </a:xfrm>
          <a:prstGeom prst="rect">
            <a:avLst/>
          </a:prstGeom>
          <a:ln>
            <a:noFill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032000" y="133200"/>
            <a:ext cx="498780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ru-RU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Показания к удалению зубов во временном прикусе (до 6 лет)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4668480" y="1458360"/>
            <a:ext cx="4343040" cy="88236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Временные зубы, с которыми ребенок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родился и которые препятствуют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естественному вскармливанию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3"/>
          <p:cNvSpPr/>
          <p:nvPr/>
        </p:nvSpPr>
        <p:spPr>
          <a:xfrm>
            <a:off x="4049280" y="1458360"/>
            <a:ext cx="609120" cy="88236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4"/>
          <p:cNvSpPr/>
          <p:nvPr/>
        </p:nvSpPr>
        <p:spPr>
          <a:xfrm>
            <a:off x="4589640" y="2340720"/>
            <a:ext cx="4411080" cy="89964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Острые одонтогенные заболевания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(остеомиелит, гнойный периостит,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абсцесс, флегмона, лимфаденит)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5"/>
          <p:cNvSpPr/>
          <p:nvPr/>
        </p:nvSpPr>
        <p:spPr>
          <a:xfrm>
            <a:off x="4047840" y="2340720"/>
            <a:ext cx="618840" cy="89964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6"/>
          <p:cNvSpPr/>
          <p:nvPr/>
        </p:nvSpPr>
        <p:spPr>
          <a:xfrm>
            <a:off x="4589640" y="3240720"/>
            <a:ext cx="4411080" cy="74664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Неэффективное лечение хронического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гранулирующего периодонтита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7"/>
          <p:cNvSpPr/>
          <p:nvPr/>
        </p:nvSpPr>
        <p:spPr>
          <a:xfrm>
            <a:off x="4047840" y="3240720"/>
            <a:ext cx="618840" cy="74664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8"/>
          <p:cNvSpPr/>
          <p:nvPr/>
        </p:nvSpPr>
        <p:spPr>
          <a:xfrm>
            <a:off x="4579920" y="4022640"/>
            <a:ext cx="4411080" cy="72720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Рассасывание корня более чем на ½ его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длины и подвижность зуба II-III степени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9"/>
          <p:cNvSpPr/>
          <p:nvPr/>
        </p:nvSpPr>
        <p:spPr>
          <a:xfrm>
            <a:off x="4038120" y="4022640"/>
            <a:ext cx="618840" cy="72720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10"/>
          <p:cNvSpPr/>
          <p:nvPr/>
        </p:nvSpPr>
        <p:spPr>
          <a:xfrm>
            <a:off x="4590720" y="4750560"/>
            <a:ext cx="4419360" cy="84096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Удаление вследствие травмы или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травматическая дистопия резцов при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наличии резорбции корней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11"/>
          <p:cNvSpPr/>
          <p:nvPr/>
        </p:nvSpPr>
        <p:spPr>
          <a:xfrm>
            <a:off x="4047840" y="4750560"/>
            <a:ext cx="619920" cy="84096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12"/>
          <p:cNvSpPr/>
          <p:nvPr/>
        </p:nvSpPr>
        <p:spPr>
          <a:xfrm>
            <a:off x="4593240" y="5591520"/>
            <a:ext cx="4428000" cy="72720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Перелом коронки на уровне шейки или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верхней трети корня при его резорбции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13"/>
          <p:cNvSpPr/>
          <p:nvPr/>
        </p:nvSpPr>
        <p:spPr>
          <a:xfrm>
            <a:off x="4049280" y="5591520"/>
            <a:ext cx="621000" cy="72720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" name="Рисунок 13" descr=""/>
          <p:cNvPicPr/>
          <p:nvPr/>
        </p:nvPicPr>
        <p:blipFill>
          <a:blip r:embed="rId1"/>
          <a:srcRect l="18740" t="373" r="14802" b="7225"/>
          <a:stretch/>
        </p:blipFill>
        <p:spPr>
          <a:xfrm>
            <a:off x="0" y="2296800"/>
            <a:ext cx="4049280" cy="3381120"/>
          </a:xfrm>
          <a:prstGeom prst="rect">
            <a:avLst/>
          </a:prstGeom>
          <a:ln>
            <a:noFill/>
          </a:ln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3240360" y="72000"/>
            <a:ext cx="56876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ru-RU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Показания к удалению зубов в сменном прикусе (от 6 до 11 лет)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4" name="CustomShape 2"/>
          <p:cNvSpPr/>
          <p:nvPr/>
        </p:nvSpPr>
        <p:spPr>
          <a:xfrm>
            <a:off x="3719880" y="1384920"/>
            <a:ext cx="5275440" cy="105408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Острые одонтогенные заболевания (гнойный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периостит, абсцесс, флегмона, лимфаденит)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 условии, что корни временного зуба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рассосались более чем на 1/2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3017520" y="1384920"/>
            <a:ext cx="702000" cy="105408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4"/>
          <p:cNvSpPr/>
          <p:nvPr/>
        </p:nvSpPr>
        <p:spPr>
          <a:xfrm>
            <a:off x="3670920" y="2446200"/>
            <a:ext cx="5324040" cy="79380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Острый или хронический одонтогенный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остеомиелит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5"/>
          <p:cNvSpPr/>
          <p:nvPr/>
        </p:nvSpPr>
        <p:spPr>
          <a:xfrm>
            <a:off x="3017160" y="2446200"/>
            <a:ext cx="747000" cy="79380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CustomShape 6"/>
          <p:cNvSpPr/>
          <p:nvPr/>
        </p:nvSpPr>
        <p:spPr>
          <a:xfrm>
            <a:off x="3675960" y="3213360"/>
            <a:ext cx="5324040" cy="74664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Острый пульпит и периодонтит временных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моляров у детей 9-10 лет при наличии зачатков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постоянных зубов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7"/>
          <p:cNvSpPr/>
          <p:nvPr/>
        </p:nvSpPr>
        <p:spPr>
          <a:xfrm>
            <a:off x="3022200" y="3213360"/>
            <a:ext cx="747000" cy="74664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8"/>
          <p:cNvSpPr/>
          <p:nvPr/>
        </p:nvSpPr>
        <p:spPr>
          <a:xfrm>
            <a:off x="3741120" y="3960000"/>
            <a:ext cx="5253840" cy="72720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Неэффективность лечения хронического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периодонтита временных и постоянных зубов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9"/>
          <p:cNvSpPr/>
          <p:nvPr/>
        </p:nvSpPr>
        <p:spPr>
          <a:xfrm>
            <a:off x="3017160" y="3960000"/>
            <a:ext cx="736920" cy="72720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10"/>
          <p:cNvSpPr/>
          <p:nvPr/>
        </p:nvSpPr>
        <p:spPr>
          <a:xfrm>
            <a:off x="3671280" y="4687200"/>
            <a:ext cx="5324040" cy="89640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Распространение очага воспаления на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межкорневую перегородку постоянных или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временных многокорневых зубов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11"/>
          <p:cNvSpPr/>
          <p:nvPr/>
        </p:nvSpPr>
        <p:spPr>
          <a:xfrm>
            <a:off x="3017520" y="4687200"/>
            <a:ext cx="747000" cy="89640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12"/>
          <p:cNvSpPr/>
          <p:nvPr/>
        </p:nvSpPr>
        <p:spPr>
          <a:xfrm>
            <a:off x="3671280" y="5583600"/>
            <a:ext cx="5324040" cy="72720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Наличие временного зуба или его корня, когда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постоянный уже прорезался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CustomShape 13"/>
          <p:cNvSpPr/>
          <p:nvPr/>
        </p:nvSpPr>
        <p:spPr>
          <a:xfrm>
            <a:off x="3017520" y="5583600"/>
            <a:ext cx="747000" cy="72720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6" name="Рисунок 24" descr=""/>
          <p:cNvPicPr/>
          <p:nvPr/>
        </p:nvPicPr>
        <p:blipFill>
          <a:blip r:embed="rId1"/>
          <a:srcRect l="26031" t="33333" r="26480" b="11050"/>
          <a:stretch/>
        </p:blipFill>
        <p:spPr>
          <a:xfrm>
            <a:off x="28800" y="3227760"/>
            <a:ext cx="2988360" cy="2624760"/>
          </a:xfrm>
          <a:prstGeom prst="rect">
            <a:avLst/>
          </a:prstGeom>
          <a:ln>
            <a:noFill/>
          </a:ln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3868200" y="131400"/>
            <a:ext cx="5275440" cy="105408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Замедленная резорбция корней временного зуба,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мешающая своевременному прорезыванию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постоянного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3165840" y="131400"/>
            <a:ext cx="702000" cy="105408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3"/>
          <p:cNvSpPr/>
          <p:nvPr/>
        </p:nvSpPr>
        <p:spPr>
          <a:xfrm>
            <a:off x="3819600" y="1185480"/>
            <a:ext cx="5324040" cy="79380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Все виды травматических переломов корня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временного зуба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4"/>
          <p:cNvSpPr/>
          <p:nvPr/>
        </p:nvSpPr>
        <p:spPr>
          <a:xfrm>
            <a:off x="3165840" y="1185480"/>
            <a:ext cx="723600" cy="79380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5"/>
          <p:cNvSpPr/>
          <p:nvPr/>
        </p:nvSpPr>
        <p:spPr>
          <a:xfrm>
            <a:off x="3819600" y="2005560"/>
            <a:ext cx="5324040" cy="74664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Перелом коронки зуба, если корень его находится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 стадии рассасывания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6"/>
          <p:cNvSpPr/>
          <p:nvPr/>
        </p:nvSpPr>
        <p:spPr>
          <a:xfrm>
            <a:off x="3165840" y="2005560"/>
            <a:ext cx="723600" cy="74664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9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7"/>
          <p:cNvSpPr/>
          <p:nvPr/>
        </p:nvSpPr>
        <p:spPr>
          <a:xfrm>
            <a:off x="3889800" y="2752560"/>
            <a:ext cx="5253840" cy="727200"/>
          </a:xfrm>
          <a:prstGeom prst="rect">
            <a:avLst/>
          </a:prstGeom>
          <a:gradFill>
            <a:gsLst>
              <a:gs pos="0">
                <a:srgbClr val="dbe2fe"/>
              </a:gs>
              <a:gs pos="100000">
                <a:srgbClr val="9eb0fe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Расположенные в линии перелома челюсти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временные и постоянные зубы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8"/>
          <p:cNvSpPr/>
          <p:nvPr/>
        </p:nvSpPr>
        <p:spPr>
          <a:xfrm>
            <a:off x="3165840" y="2752560"/>
            <a:ext cx="736920" cy="727200"/>
          </a:xfrm>
          <a:prstGeom prst="rect">
            <a:avLst/>
          </a:prstGeom>
          <a:gradFill>
            <a:gsLst>
              <a:gs pos="0">
                <a:srgbClr val="563a79"/>
              </a:gs>
              <a:gs pos="50000">
                <a:srgbClr val="a971ed"/>
              </a:gs>
              <a:gs pos="100000">
                <a:srgbClr val="563a79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9"/>
          <p:cNvSpPr/>
          <p:nvPr/>
        </p:nvSpPr>
        <p:spPr>
          <a:xfrm>
            <a:off x="3819600" y="3480120"/>
            <a:ext cx="5324040" cy="738720"/>
          </a:xfrm>
          <a:prstGeom prst="rect">
            <a:avLst/>
          </a:prstGeom>
          <a:gradFill>
            <a:gsLst>
              <a:gs pos="0">
                <a:srgbClr val="c7f0fa"/>
              </a:gs>
              <a:gs pos="100000">
                <a:srgbClr val="68d8f2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При аномалиях прикуса и ортодонтическим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показаниям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CustomShape 10"/>
          <p:cNvSpPr/>
          <p:nvPr/>
        </p:nvSpPr>
        <p:spPr>
          <a:xfrm>
            <a:off x="3165840" y="3480120"/>
            <a:ext cx="723600" cy="738720"/>
          </a:xfrm>
          <a:prstGeom prst="rect">
            <a:avLst/>
          </a:prstGeom>
          <a:gradFill>
            <a:gsLst>
              <a:gs pos="0">
                <a:srgbClr val="274e74"/>
              </a:gs>
              <a:gs pos="50000">
                <a:srgbClr val="4d98e3"/>
              </a:gs>
              <a:gs pos="100000">
                <a:srgbClr val="274e74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11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7" name="Рисунок 18" descr=""/>
          <p:cNvPicPr/>
          <p:nvPr/>
        </p:nvPicPr>
        <p:blipFill>
          <a:blip r:embed="rId1"/>
          <a:stretch/>
        </p:blipFill>
        <p:spPr>
          <a:xfrm>
            <a:off x="1998720" y="4382640"/>
            <a:ext cx="5489280" cy="209736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3024000" y="72000"/>
            <a:ext cx="5904000" cy="1056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Противопоказания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29" name="Picture 2" descr=""/>
          <p:cNvPicPr/>
          <p:nvPr/>
        </p:nvPicPr>
        <p:blipFill>
          <a:blip r:embed="rId1"/>
          <a:stretch/>
        </p:blipFill>
        <p:spPr>
          <a:xfrm>
            <a:off x="144000" y="72000"/>
            <a:ext cx="2665800" cy="1995840"/>
          </a:xfrm>
          <a:prstGeom prst="rect">
            <a:avLst/>
          </a:prstGeom>
          <a:ln>
            <a:noFill/>
          </a:ln>
        </p:spPr>
      </p:pic>
      <p:sp>
        <p:nvSpPr>
          <p:cNvPr id="130" name="TextShape 2"/>
          <p:cNvSpPr txBox="1"/>
          <p:nvPr/>
        </p:nvSpPr>
        <p:spPr>
          <a:xfrm>
            <a:off x="2952000" y="1008000"/>
            <a:ext cx="5904000" cy="2323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spcBef>
                <a:spcPts val="1191"/>
              </a:spcBef>
              <a:spcAft>
                <a:spcPts val="992"/>
              </a:spcAft>
            </a:pPr>
            <a:r>
              <a:rPr b="1" lang="ru-RU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Абсолютных противопоказаний</a:t>
            </a: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к удалению зубов в большинстве своем у детей нет, однако при некоторых заболеваниях и патологических состояниях это вмешательство следует временно отложить или подготовить к нему ребенка. Некоторые из нижеприведенных заболеваний можно обнаружить во время детального сбора анамнеза.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spcBef>
                <a:spcPts val="1191"/>
              </a:spcBef>
              <a:spcAft>
                <a:spcPts val="992"/>
              </a:spcAft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TextShape 3"/>
          <p:cNvSpPr txBox="1"/>
          <p:nvPr/>
        </p:nvSpPr>
        <p:spPr>
          <a:xfrm>
            <a:off x="87840" y="3044520"/>
            <a:ext cx="8840160" cy="3651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1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Относительными противопоказаниями</a:t>
            </a: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к удалению зубов являются: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сердечно-сосудистые заболевания (стенокардия, аритмия, ревматизм, эндокардит и миокардит в стадии обострения, выраженная декомпенсация сердечной деятельности);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заболевания почек (острый или обострившийся хронический гломерулонефрит с декомпенсированной функцией, почечная недостаточность);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острые инфекционные заболевания (дифтерия, скарлатина, корь, коклюш и т.п.);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заболевания крови (лейкоз, гемофилия, тромбоцнтопения и т.п.);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заболевания ЦНС (менингит, энцефалит);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психические заболевания в период обострения (эпилепсия, шизофрения и т.п.);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острые воспалительные заболевания слизистой оболочки ротовой полости (гингивит, стоматит);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зубы, расположенные в злокачественной опухоли или костной гемангиоме</a:t>
            </a:r>
            <a:r>
              <a:rPr b="1" lang="ru-RU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-216000" y="3364560"/>
            <a:ext cx="6840000" cy="2611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0" lang="ru-RU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TextShape 2"/>
          <p:cNvSpPr txBox="1"/>
          <p:nvPr/>
        </p:nvSpPr>
        <p:spPr>
          <a:xfrm>
            <a:off x="1728000" y="2016000"/>
            <a:ext cx="7267680" cy="4655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по поводу удаления зуба из злокачественной опухоли такое противопоказание ближе к абсолютному, поскольку нет смысла удалять зуб. Болит у ребенка уже не сам зуб. Доминантным является другое заболевание -- злокачественная опухоль;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удаление зуба, расположенного в костной гемангиоме, к сожалению, может быть моментом установления диагноза "гемангиома". Если же диагноз поставлен раньше, то зуб удаляют в условиях стационара на фоне предшествующей подготовки;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острые заболевания дыхательных путей (грипп, бронхит, пневмония и т.п.);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временные зубы у взрослых из-за отсутствия закладки постоянных;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менструация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72000" y="-72000"/>
            <a:ext cx="2232000" cy="223200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216000" y="1008000"/>
            <a:ext cx="8625240" cy="652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4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Инструментарий для удаления зубов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6" name="" descr=""/>
          <p:cNvPicPr/>
          <p:nvPr/>
        </p:nvPicPr>
        <p:blipFill>
          <a:blip r:embed="rId1"/>
          <a:stretch/>
        </p:blipFill>
        <p:spPr>
          <a:xfrm>
            <a:off x="1512000" y="2016000"/>
            <a:ext cx="6157800" cy="384840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3528000" y="411840"/>
            <a:ext cx="1829880" cy="596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3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Щипцы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2257200" y="1537200"/>
            <a:ext cx="4510800" cy="4510800"/>
          </a:xfrm>
          <a:prstGeom prst="rect">
            <a:avLst/>
          </a:prstGeom>
          <a:ln>
            <a:noFill/>
          </a:ln>
        </p:spPr>
      </p:pic>
      <p:sp>
        <p:nvSpPr>
          <p:cNvPr id="139" name="CustomShape 2"/>
          <p:cNvSpPr/>
          <p:nvPr/>
        </p:nvSpPr>
        <p:spPr>
          <a:xfrm rot="20557200">
            <a:off x="1612800" y="2683080"/>
            <a:ext cx="1224000" cy="864000"/>
          </a:xfrm>
          <a:custGeom>
            <a:avLst/>
            <a:gdLst/>
            <a:ahLst/>
            <a:rect l="0" t="0" r="r" b="b"/>
            <a:pathLst>
              <a:path w="3826" h="1794">
                <a:moveTo>
                  <a:pt x="2565" y="1198"/>
                </a:moveTo>
                <a:lnTo>
                  <a:pt x="2564" y="1167"/>
                </a:lnTo>
                <a:lnTo>
                  <a:pt x="2561" y="1136"/>
                </a:lnTo>
                <a:lnTo>
                  <a:pt x="2555" y="1106"/>
                </a:lnTo>
                <a:lnTo>
                  <a:pt x="2548" y="1075"/>
                </a:lnTo>
                <a:lnTo>
                  <a:pt x="2537" y="1046"/>
                </a:lnTo>
                <a:lnTo>
                  <a:pt x="2525" y="1016"/>
                </a:lnTo>
                <a:lnTo>
                  <a:pt x="2511" y="986"/>
                </a:lnTo>
                <a:lnTo>
                  <a:pt x="2495" y="957"/>
                </a:lnTo>
                <a:lnTo>
                  <a:pt x="2476" y="929"/>
                </a:lnTo>
                <a:lnTo>
                  <a:pt x="2456" y="901"/>
                </a:lnTo>
                <a:lnTo>
                  <a:pt x="2434" y="875"/>
                </a:lnTo>
                <a:lnTo>
                  <a:pt x="2409" y="850"/>
                </a:lnTo>
                <a:lnTo>
                  <a:pt x="2384" y="824"/>
                </a:lnTo>
                <a:lnTo>
                  <a:pt x="2355" y="801"/>
                </a:lnTo>
                <a:lnTo>
                  <a:pt x="2327" y="778"/>
                </a:lnTo>
                <a:lnTo>
                  <a:pt x="2295" y="756"/>
                </a:lnTo>
                <a:lnTo>
                  <a:pt x="2263" y="735"/>
                </a:lnTo>
                <a:lnTo>
                  <a:pt x="2229" y="716"/>
                </a:lnTo>
                <a:lnTo>
                  <a:pt x="2194" y="698"/>
                </a:lnTo>
                <a:lnTo>
                  <a:pt x="2156" y="680"/>
                </a:lnTo>
                <a:lnTo>
                  <a:pt x="2118" y="665"/>
                </a:lnTo>
                <a:lnTo>
                  <a:pt x="2080" y="650"/>
                </a:lnTo>
                <a:lnTo>
                  <a:pt x="2041" y="638"/>
                </a:lnTo>
                <a:lnTo>
                  <a:pt x="1999" y="626"/>
                </a:lnTo>
                <a:lnTo>
                  <a:pt x="1957" y="616"/>
                </a:lnTo>
                <a:lnTo>
                  <a:pt x="1916" y="608"/>
                </a:lnTo>
                <a:lnTo>
                  <a:pt x="1872" y="601"/>
                </a:lnTo>
                <a:lnTo>
                  <a:pt x="1830" y="595"/>
                </a:lnTo>
                <a:lnTo>
                  <a:pt x="1786" y="591"/>
                </a:lnTo>
                <a:lnTo>
                  <a:pt x="1742" y="590"/>
                </a:lnTo>
                <a:lnTo>
                  <a:pt x="1698" y="589"/>
                </a:lnTo>
                <a:lnTo>
                  <a:pt x="1655" y="590"/>
                </a:lnTo>
                <a:lnTo>
                  <a:pt x="1610" y="592"/>
                </a:lnTo>
                <a:lnTo>
                  <a:pt x="1568" y="596"/>
                </a:lnTo>
                <a:lnTo>
                  <a:pt x="1524" y="602"/>
                </a:lnTo>
                <a:lnTo>
                  <a:pt x="1481" y="609"/>
                </a:lnTo>
                <a:lnTo>
                  <a:pt x="1440" y="617"/>
                </a:lnTo>
                <a:lnTo>
                  <a:pt x="1398" y="627"/>
                </a:lnTo>
                <a:lnTo>
                  <a:pt x="1356" y="639"/>
                </a:lnTo>
                <a:lnTo>
                  <a:pt x="1317" y="651"/>
                </a:lnTo>
                <a:lnTo>
                  <a:pt x="1279" y="666"/>
                </a:lnTo>
                <a:lnTo>
                  <a:pt x="1240" y="682"/>
                </a:lnTo>
                <a:lnTo>
                  <a:pt x="1203" y="700"/>
                </a:lnTo>
                <a:lnTo>
                  <a:pt x="1169" y="717"/>
                </a:lnTo>
                <a:lnTo>
                  <a:pt x="1134" y="737"/>
                </a:lnTo>
                <a:lnTo>
                  <a:pt x="1102" y="758"/>
                </a:lnTo>
                <a:lnTo>
                  <a:pt x="1071" y="780"/>
                </a:lnTo>
                <a:lnTo>
                  <a:pt x="1042" y="802"/>
                </a:lnTo>
                <a:lnTo>
                  <a:pt x="1014" y="827"/>
                </a:lnTo>
                <a:lnTo>
                  <a:pt x="988" y="851"/>
                </a:lnTo>
                <a:lnTo>
                  <a:pt x="964" y="877"/>
                </a:lnTo>
                <a:lnTo>
                  <a:pt x="942" y="904"/>
                </a:lnTo>
                <a:lnTo>
                  <a:pt x="922" y="931"/>
                </a:lnTo>
                <a:lnTo>
                  <a:pt x="902" y="960"/>
                </a:lnTo>
                <a:lnTo>
                  <a:pt x="887" y="989"/>
                </a:lnTo>
                <a:lnTo>
                  <a:pt x="873" y="1018"/>
                </a:lnTo>
                <a:lnTo>
                  <a:pt x="861" y="1048"/>
                </a:lnTo>
                <a:lnTo>
                  <a:pt x="851" y="1078"/>
                </a:lnTo>
                <a:lnTo>
                  <a:pt x="843" y="1108"/>
                </a:lnTo>
                <a:lnTo>
                  <a:pt x="837" y="1139"/>
                </a:lnTo>
                <a:lnTo>
                  <a:pt x="834" y="1170"/>
                </a:lnTo>
                <a:lnTo>
                  <a:pt x="834" y="1201"/>
                </a:lnTo>
                <a:lnTo>
                  <a:pt x="0" y="1202"/>
                </a:lnTo>
                <a:lnTo>
                  <a:pt x="1" y="1141"/>
                </a:lnTo>
                <a:lnTo>
                  <a:pt x="8" y="1081"/>
                </a:lnTo>
                <a:lnTo>
                  <a:pt x="19" y="1020"/>
                </a:lnTo>
                <a:lnTo>
                  <a:pt x="34" y="960"/>
                </a:lnTo>
                <a:lnTo>
                  <a:pt x="53" y="900"/>
                </a:lnTo>
                <a:lnTo>
                  <a:pt x="77" y="843"/>
                </a:lnTo>
                <a:lnTo>
                  <a:pt x="104" y="785"/>
                </a:lnTo>
                <a:lnTo>
                  <a:pt x="137" y="729"/>
                </a:lnTo>
                <a:lnTo>
                  <a:pt x="172" y="674"/>
                </a:lnTo>
                <a:lnTo>
                  <a:pt x="213" y="619"/>
                </a:lnTo>
                <a:lnTo>
                  <a:pt x="255" y="567"/>
                </a:lnTo>
                <a:lnTo>
                  <a:pt x="303" y="516"/>
                </a:lnTo>
                <a:lnTo>
                  <a:pt x="354" y="467"/>
                </a:lnTo>
                <a:lnTo>
                  <a:pt x="408" y="419"/>
                </a:lnTo>
                <a:lnTo>
                  <a:pt x="466" y="375"/>
                </a:lnTo>
                <a:lnTo>
                  <a:pt x="527" y="332"/>
                </a:lnTo>
                <a:lnTo>
                  <a:pt x="591" y="290"/>
                </a:lnTo>
                <a:lnTo>
                  <a:pt x="657" y="252"/>
                </a:lnTo>
                <a:lnTo>
                  <a:pt x="727" y="216"/>
                </a:lnTo>
                <a:lnTo>
                  <a:pt x="799" y="183"/>
                </a:lnTo>
                <a:lnTo>
                  <a:pt x="873" y="151"/>
                </a:lnTo>
                <a:lnTo>
                  <a:pt x="948" y="124"/>
                </a:lnTo>
                <a:lnTo>
                  <a:pt x="1028" y="97"/>
                </a:lnTo>
                <a:lnTo>
                  <a:pt x="1108" y="76"/>
                </a:lnTo>
                <a:lnTo>
                  <a:pt x="1188" y="55"/>
                </a:lnTo>
                <a:lnTo>
                  <a:pt x="1271" y="38"/>
                </a:lnTo>
                <a:lnTo>
                  <a:pt x="1356" y="25"/>
                </a:lnTo>
                <a:lnTo>
                  <a:pt x="1440" y="14"/>
                </a:lnTo>
                <a:lnTo>
                  <a:pt x="1525" y="6"/>
                </a:lnTo>
                <a:lnTo>
                  <a:pt x="1612" y="1"/>
                </a:lnTo>
                <a:lnTo>
                  <a:pt x="1698" y="0"/>
                </a:lnTo>
                <a:lnTo>
                  <a:pt x="1783" y="1"/>
                </a:lnTo>
                <a:lnTo>
                  <a:pt x="1869" y="5"/>
                </a:lnTo>
                <a:lnTo>
                  <a:pt x="1955" y="13"/>
                </a:lnTo>
                <a:lnTo>
                  <a:pt x="2039" y="24"/>
                </a:lnTo>
                <a:lnTo>
                  <a:pt x="2123" y="37"/>
                </a:lnTo>
                <a:lnTo>
                  <a:pt x="2207" y="54"/>
                </a:lnTo>
                <a:lnTo>
                  <a:pt x="2288" y="74"/>
                </a:lnTo>
                <a:lnTo>
                  <a:pt x="2368" y="95"/>
                </a:lnTo>
                <a:lnTo>
                  <a:pt x="2447" y="121"/>
                </a:lnTo>
                <a:lnTo>
                  <a:pt x="2523" y="149"/>
                </a:lnTo>
                <a:lnTo>
                  <a:pt x="2597" y="180"/>
                </a:lnTo>
                <a:lnTo>
                  <a:pt x="2668" y="213"/>
                </a:lnTo>
                <a:lnTo>
                  <a:pt x="2739" y="249"/>
                </a:lnTo>
                <a:lnTo>
                  <a:pt x="2805" y="287"/>
                </a:lnTo>
                <a:lnTo>
                  <a:pt x="2869" y="328"/>
                </a:lnTo>
                <a:lnTo>
                  <a:pt x="2930" y="371"/>
                </a:lnTo>
                <a:lnTo>
                  <a:pt x="2989" y="416"/>
                </a:lnTo>
                <a:lnTo>
                  <a:pt x="3042" y="463"/>
                </a:lnTo>
                <a:lnTo>
                  <a:pt x="3093" y="512"/>
                </a:lnTo>
                <a:lnTo>
                  <a:pt x="3141" y="563"/>
                </a:lnTo>
                <a:lnTo>
                  <a:pt x="3184" y="616"/>
                </a:lnTo>
                <a:lnTo>
                  <a:pt x="3225" y="669"/>
                </a:lnTo>
                <a:lnTo>
                  <a:pt x="3260" y="724"/>
                </a:lnTo>
                <a:lnTo>
                  <a:pt x="3293" y="781"/>
                </a:lnTo>
                <a:lnTo>
                  <a:pt x="3321" y="839"/>
                </a:lnTo>
                <a:lnTo>
                  <a:pt x="3345" y="896"/>
                </a:lnTo>
                <a:lnTo>
                  <a:pt x="3364" y="956"/>
                </a:lnTo>
                <a:lnTo>
                  <a:pt x="3379" y="1015"/>
                </a:lnTo>
                <a:lnTo>
                  <a:pt x="3390" y="1076"/>
                </a:lnTo>
                <a:lnTo>
                  <a:pt x="3397" y="1137"/>
                </a:lnTo>
                <a:lnTo>
                  <a:pt x="3399" y="1197"/>
                </a:lnTo>
                <a:lnTo>
                  <a:pt x="3825" y="1197"/>
                </a:lnTo>
                <a:lnTo>
                  <a:pt x="2983" y="1793"/>
                </a:lnTo>
                <a:lnTo>
                  <a:pt x="2140" y="1199"/>
                </a:lnTo>
                <a:lnTo>
                  <a:pt x="2565" y="1198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CustomShape 3"/>
          <p:cNvSpPr/>
          <p:nvPr/>
        </p:nvSpPr>
        <p:spPr>
          <a:xfrm rot="20286000">
            <a:off x="5968440" y="2275200"/>
            <a:ext cx="1224000" cy="864000"/>
          </a:xfrm>
          <a:custGeom>
            <a:avLst/>
            <a:gdLst/>
            <a:ahLst/>
            <a:rect l="0" t="0" r="r" b="b"/>
            <a:pathLst>
              <a:path w="3018" h="2649">
                <a:moveTo>
                  <a:pt x="910" y="872"/>
                </a:moveTo>
                <a:lnTo>
                  <a:pt x="932" y="851"/>
                </a:lnTo>
                <a:lnTo>
                  <a:pt x="956" y="830"/>
                </a:lnTo>
                <a:lnTo>
                  <a:pt x="982" y="812"/>
                </a:lnTo>
                <a:lnTo>
                  <a:pt x="1008" y="797"/>
                </a:lnTo>
                <a:lnTo>
                  <a:pt x="1037" y="781"/>
                </a:lnTo>
                <a:lnTo>
                  <a:pt x="1066" y="768"/>
                </a:lnTo>
                <a:lnTo>
                  <a:pt x="1096" y="757"/>
                </a:lnTo>
                <a:lnTo>
                  <a:pt x="1128" y="746"/>
                </a:lnTo>
                <a:lnTo>
                  <a:pt x="1160" y="740"/>
                </a:lnTo>
                <a:lnTo>
                  <a:pt x="1194" y="733"/>
                </a:lnTo>
                <a:lnTo>
                  <a:pt x="1229" y="730"/>
                </a:lnTo>
                <a:lnTo>
                  <a:pt x="1263" y="728"/>
                </a:lnTo>
                <a:lnTo>
                  <a:pt x="1300" y="727"/>
                </a:lnTo>
                <a:lnTo>
                  <a:pt x="1337" y="730"/>
                </a:lnTo>
                <a:lnTo>
                  <a:pt x="1373" y="733"/>
                </a:lnTo>
                <a:lnTo>
                  <a:pt x="1411" y="739"/>
                </a:lnTo>
                <a:lnTo>
                  <a:pt x="1450" y="747"/>
                </a:lnTo>
                <a:lnTo>
                  <a:pt x="1487" y="756"/>
                </a:lnTo>
                <a:lnTo>
                  <a:pt x="1525" y="768"/>
                </a:lnTo>
                <a:lnTo>
                  <a:pt x="1564" y="781"/>
                </a:lnTo>
                <a:lnTo>
                  <a:pt x="1601" y="796"/>
                </a:lnTo>
                <a:lnTo>
                  <a:pt x="1640" y="812"/>
                </a:lnTo>
                <a:lnTo>
                  <a:pt x="1677" y="830"/>
                </a:lnTo>
                <a:lnTo>
                  <a:pt x="1714" y="850"/>
                </a:lnTo>
                <a:lnTo>
                  <a:pt x="1752" y="871"/>
                </a:lnTo>
                <a:lnTo>
                  <a:pt x="1788" y="895"/>
                </a:lnTo>
                <a:lnTo>
                  <a:pt x="1824" y="920"/>
                </a:lnTo>
                <a:lnTo>
                  <a:pt x="1859" y="946"/>
                </a:lnTo>
                <a:lnTo>
                  <a:pt x="1893" y="972"/>
                </a:lnTo>
                <a:lnTo>
                  <a:pt x="1926" y="1002"/>
                </a:lnTo>
                <a:lnTo>
                  <a:pt x="1958" y="1031"/>
                </a:lnTo>
                <a:lnTo>
                  <a:pt x="1989" y="1062"/>
                </a:lnTo>
                <a:lnTo>
                  <a:pt x="2019" y="1094"/>
                </a:lnTo>
                <a:lnTo>
                  <a:pt x="2048" y="1126"/>
                </a:lnTo>
                <a:lnTo>
                  <a:pt x="2074" y="1160"/>
                </a:lnTo>
                <a:lnTo>
                  <a:pt x="2101" y="1196"/>
                </a:lnTo>
                <a:lnTo>
                  <a:pt x="2126" y="1231"/>
                </a:lnTo>
                <a:lnTo>
                  <a:pt x="2149" y="1267"/>
                </a:lnTo>
                <a:lnTo>
                  <a:pt x="2171" y="1304"/>
                </a:lnTo>
                <a:lnTo>
                  <a:pt x="2190" y="1339"/>
                </a:lnTo>
                <a:lnTo>
                  <a:pt x="2208" y="1377"/>
                </a:lnTo>
                <a:lnTo>
                  <a:pt x="2226" y="1414"/>
                </a:lnTo>
                <a:lnTo>
                  <a:pt x="2239" y="1453"/>
                </a:lnTo>
                <a:lnTo>
                  <a:pt x="2252" y="1491"/>
                </a:lnTo>
                <a:lnTo>
                  <a:pt x="2263" y="1527"/>
                </a:lnTo>
                <a:lnTo>
                  <a:pt x="2273" y="1566"/>
                </a:lnTo>
                <a:lnTo>
                  <a:pt x="2280" y="1603"/>
                </a:lnTo>
                <a:lnTo>
                  <a:pt x="2285" y="1640"/>
                </a:lnTo>
                <a:lnTo>
                  <a:pt x="2289" y="1676"/>
                </a:lnTo>
                <a:lnTo>
                  <a:pt x="2290" y="1712"/>
                </a:lnTo>
                <a:lnTo>
                  <a:pt x="2289" y="1747"/>
                </a:lnTo>
                <a:lnTo>
                  <a:pt x="2287" y="1782"/>
                </a:lnTo>
                <a:lnTo>
                  <a:pt x="2282" y="1815"/>
                </a:lnTo>
                <a:lnTo>
                  <a:pt x="2276" y="1848"/>
                </a:lnTo>
                <a:lnTo>
                  <a:pt x="2268" y="1881"/>
                </a:lnTo>
                <a:lnTo>
                  <a:pt x="2259" y="1911"/>
                </a:lnTo>
                <a:lnTo>
                  <a:pt x="2246" y="1942"/>
                </a:lnTo>
                <a:lnTo>
                  <a:pt x="2233" y="1970"/>
                </a:lnTo>
                <a:lnTo>
                  <a:pt x="2218" y="1997"/>
                </a:lnTo>
                <a:lnTo>
                  <a:pt x="2200" y="2024"/>
                </a:lnTo>
                <a:lnTo>
                  <a:pt x="2181" y="2048"/>
                </a:lnTo>
                <a:lnTo>
                  <a:pt x="2161" y="2071"/>
                </a:lnTo>
                <a:lnTo>
                  <a:pt x="2762" y="2648"/>
                </a:lnTo>
                <a:lnTo>
                  <a:pt x="2803" y="2603"/>
                </a:lnTo>
                <a:lnTo>
                  <a:pt x="2840" y="2554"/>
                </a:lnTo>
                <a:lnTo>
                  <a:pt x="2874" y="2504"/>
                </a:lnTo>
                <a:lnTo>
                  <a:pt x="2905" y="2449"/>
                </a:lnTo>
                <a:lnTo>
                  <a:pt x="2931" y="2394"/>
                </a:lnTo>
                <a:lnTo>
                  <a:pt x="2955" y="2336"/>
                </a:lnTo>
                <a:lnTo>
                  <a:pt x="2975" y="2275"/>
                </a:lnTo>
                <a:lnTo>
                  <a:pt x="2990" y="2212"/>
                </a:lnTo>
                <a:lnTo>
                  <a:pt x="3002" y="2147"/>
                </a:lnTo>
                <a:lnTo>
                  <a:pt x="3011" y="2080"/>
                </a:lnTo>
                <a:lnTo>
                  <a:pt x="3017" y="2012"/>
                </a:lnTo>
                <a:lnTo>
                  <a:pt x="3017" y="1942"/>
                </a:lnTo>
                <a:lnTo>
                  <a:pt x="3014" y="1871"/>
                </a:lnTo>
                <a:lnTo>
                  <a:pt x="3008" y="1801"/>
                </a:lnTo>
                <a:lnTo>
                  <a:pt x="2997" y="1728"/>
                </a:lnTo>
                <a:lnTo>
                  <a:pt x="2983" y="1655"/>
                </a:lnTo>
                <a:lnTo>
                  <a:pt x="2965" y="1581"/>
                </a:lnTo>
                <a:lnTo>
                  <a:pt x="2944" y="1508"/>
                </a:lnTo>
                <a:lnTo>
                  <a:pt x="2918" y="1433"/>
                </a:lnTo>
                <a:lnTo>
                  <a:pt x="2889" y="1360"/>
                </a:lnTo>
                <a:lnTo>
                  <a:pt x="2857" y="1285"/>
                </a:lnTo>
                <a:lnTo>
                  <a:pt x="2822" y="1213"/>
                </a:lnTo>
                <a:lnTo>
                  <a:pt x="2782" y="1139"/>
                </a:lnTo>
                <a:lnTo>
                  <a:pt x="2740" y="1068"/>
                </a:lnTo>
                <a:lnTo>
                  <a:pt x="2695" y="997"/>
                </a:lnTo>
                <a:lnTo>
                  <a:pt x="2647" y="928"/>
                </a:lnTo>
                <a:lnTo>
                  <a:pt x="2596" y="860"/>
                </a:lnTo>
                <a:lnTo>
                  <a:pt x="2542" y="793"/>
                </a:lnTo>
                <a:lnTo>
                  <a:pt x="2486" y="729"/>
                </a:lnTo>
                <a:lnTo>
                  <a:pt x="2427" y="667"/>
                </a:lnTo>
                <a:lnTo>
                  <a:pt x="2366" y="606"/>
                </a:lnTo>
                <a:lnTo>
                  <a:pt x="2303" y="547"/>
                </a:lnTo>
                <a:lnTo>
                  <a:pt x="2238" y="491"/>
                </a:lnTo>
                <a:lnTo>
                  <a:pt x="2171" y="438"/>
                </a:lnTo>
                <a:lnTo>
                  <a:pt x="2102" y="387"/>
                </a:lnTo>
                <a:lnTo>
                  <a:pt x="2032" y="338"/>
                </a:lnTo>
                <a:lnTo>
                  <a:pt x="1961" y="293"/>
                </a:lnTo>
                <a:lnTo>
                  <a:pt x="1888" y="251"/>
                </a:lnTo>
                <a:lnTo>
                  <a:pt x="1815" y="212"/>
                </a:lnTo>
                <a:lnTo>
                  <a:pt x="1741" y="176"/>
                </a:lnTo>
                <a:lnTo>
                  <a:pt x="1666" y="144"/>
                </a:lnTo>
                <a:lnTo>
                  <a:pt x="1592" y="115"/>
                </a:lnTo>
                <a:lnTo>
                  <a:pt x="1516" y="89"/>
                </a:lnTo>
                <a:lnTo>
                  <a:pt x="1441" y="66"/>
                </a:lnTo>
                <a:lnTo>
                  <a:pt x="1367" y="48"/>
                </a:lnTo>
                <a:lnTo>
                  <a:pt x="1292" y="33"/>
                </a:lnTo>
                <a:lnTo>
                  <a:pt x="1218" y="22"/>
                </a:lnTo>
                <a:lnTo>
                  <a:pt x="1146" y="14"/>
                </a:lnTo>
                <a:lnTo>
                  <a:pt x="1074" y="11"/>
                </a:lnTo>
                <a:lnTo>
                  <a:pt x="1004" y="11"/>
                </a:lnTo>
                <a:lnTo>
                  <a:pt x="933" y="15"/>
                </a:lnTo>
                <a:lnTo>
                  <a:pt x="865" y="23"/>
                </a:lnTo>
                <a:lnTo>
                  <a:pt x="799" y="35"/>
                </a:lnTo>
                <a:lnTo>
                  <a:pt x="735" y="50"/>
                </a:lnTo>
                <a:lnTo>
                  <a:pt x="674" y="68"/>
                </a:lnTo>
                <a:lnTo>
                  <a:pt x="613" y="90"/>
                </a:lnTo>
                <a:lnTo>
                  <a:pt x="556" y="116"/>
                </a:lnTo>
                <a:lnTo>
                  <a:pt x="501" y="144"/>
                </a:lnTo>
                <a:lnTo>
                  <a:pt x="448" y="178"/>
                </a:lnTo>
                <a:lnTo>
                  <a:pt x="398" y="214"/>
                </a:lnTo>
                <a:lnTo>
                  <a:pt x="352" y="252"/>
                </a:lnTo>
                <a:lnTo>
                  <a:pt x="309" y="295"/>
                </a:lnTo>
                <a:lnTo>
                  <a:pt x="0" y="0"/>
                </a:lnTo>
                <a:lnTo>
                  <a:pt x="198" y="1014"/>
                </a:lnTo>
                <a:lnTo>
                  <a:pt x="1217" y="1167"/>
                </a:lnTo>
                <a:lnTo>
                  <a:pt x="910" y="872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CustomShape 4"/>
          <p:cNvSpPr/>
          <p:nvPr/>
        </p:nvSpPr>
        <p:spPr>
          <a:xfrm rot="8897400">
            <a:off x="2333880" y="4365360"/>
            <a:ext cx="1224000" cy="864360"/>
          </a:xfrm>
          <a:custGeom>
            <a:avLst/>
            <a:gdLst/>
            <a:ahLst/>
            <a:rect l="0" t="0" r="r" b="b"/>
            <a:pathLst>
              <a:path w="2423" h="3422">
                <a:moveTo>
                  <a:pt x="719" y="1126"/>
                </a:moveTo>
                <a:lnTo>
                  <a:pt x="746" y="1113"/>
                </a:lnTo>
                <a:lnTo>
                  <a:pt x="775" y="1102"/>
                </a:lnTo>
                <a:lnTo>
                  <a:pt x="805" y="1094"/>
                </a:lnTo>
                <a:lnTo>
                  <a:pt x="835" y="1087"/>
                </a:lnTo>
                <a:lnTo>
                  <a:pt x="865" y="1083"/>
                </a:lnTo>
                <a:lnTo>
                  <a:pt x="897" y="1079"/>
                </a:lnTo>
                <a:lnTo>
                  <a:pt x="929" y="1078"/>
                </a:lnTo>
                <a:lnTo>
                  <a:pt x="961" y="1080"/>
                </a:lnTo>
                <a:lnTo>
                  <a:pt x="994" y="1084"/>
                </a:lnTo>
                <a:lnTo>
                  <a:pt x="1027" y="1089"/>
                </a:lnTo>
                <a:lnTo>
                  <a:pt x="1060" y="1097"/>
                </a:lnTo>
                <a:lnTo>
                  <a:pt x="1094" y="1106"/>
                </a:lnTo>
                <a:lnTo>
                  <a:pt x="1127" y="1118"/>
                </a:lnTo>
                <a:lnTo>
                  <a:pt x="1160" y="1130"/>
                </a:lnTo>
                <a:lnTo>
                  <a:pt x="1193" y="1146"/>
                </a:lnTo>
                <a:lnTo>
                  <a:pt x="1227" y="1163"/>
                </a:lnTo>
                <a:lnTo>
                  <a:pt x="1260" y="1182"/>
                </a:lnTo>
                <a:lnTo>
                  <a:pt x="1292" y="1203"/>
                </a:lnTo>
                <a:lnTo>
                  <a:pt x="1324" y="1226"/>
                </a:lnTo>
                <a:lnTo>
                  <a:pt x="1354" y="1250"/>
                </a:lnTo>
                <a:lnTo>
                  <a:pt x="1385" y="1276"/>
                </a:lnTo>
                <a:lnTo>
                  <a:pt x="1416" y="1303"/>
                </a:lnTo>
                <a:lnTo>
                  <a:pt x="1445" y="1332"/>
                </a:lnTo>
                <a:lnTo>
                  <a:pt x="1474" y="1363"/>
                </a:lnTo>
                <a:lnTo>
                  <a:pt x="1500" y="1394"/>
                </a:lnTo>
                <a:lnTo>
                  <a:pt x="1528" y="1427"/>
                </a:lnTo>
                <a:lnTo>
                  <a:pt x="1553" y="1461"/>
                </a:lnTo>
                <a:lnTo>
                  <a:pt x="1578" y="1496"/>
                </a:lnTo>
                <a:lnTo>
                  <a:pt x="1600" y="1532"/>
                </a:lnTo>
                <a:lnTo>
                  <a:pt x="1622" y="1569"/>
                </a:lnTo>
                <a:lnTo>
                  <a:pt x="1643" y="1607"/>
                </a:lnTo>
                <a:lnTo>
                  <a:pt x="1662" y="1646"/>
                </a:lnTo>
                <a:lnTo>
                  <a:pt x="1680" y="1685"/>
                </a:lnTo>
                <a:lnTo>
                  <a:pt x="1697" y="1725"/>
                </a:lnTo>
                <a:lnTo>
                  <a:pt x="1712" y="1765"/>
                </a:lnTo>
                <a:lnTo>
                  <a:pt x="1726" y="1806"/>
                </a:lnTo>
                <a:lnTo>
                  <a:pt x="1738" y="1847"/>
                </a:lnTo>
                <a:lnTo>
                  <a:pt x="1748" y="1888"/>
                </a:lnTo>
                <a:lnTo>
                  <a:pt x="1757" y="1928"/>
                </a:lnTo>
                <a:lnTo>
                  <a:pt x="1764" y="1969"/>
                </a:lnTo>
                <a:lnTo>
                  <a:pt x="1769" y="2010"/>
                </a:lnTo>
                <a:lnTo>
                  <a:pt x="1773" y="2051"/>
                </a:lnTo>
                <a:lnTo>
                  <a:pt x="1776" y="2091"/>
                </a:lnTo>
                <a:lnTo>
                  <a:pt x="1777" y="2131"/>
                </a:lnTo>
                <a:lnTo>
                  <a:pt x="1776" y="2169"/>
                </a:lnTo>
                <a:lnTo>
                  <a:pt x="1773" y="2208"/>
                </a:lnTo>
                <a:lnTo>
                  <a:pt x="1768" y="2245"/>
                </a:lnTo>
                <a:lnTo>
                  <a:pt x="1762" y="2282"/>
                </a:lnTo>
                <a:lnTo>
                  <a:pt x="1755" y="2318"/>
                </a:lnTo>
                <a:lnTo>
                  <a:pt x="1745" y="2352"/>
                </a:lnTo>
                <a:lnTo>
                  <a:pt x="1734" y="2386"/>
                </a:lnTo>
                <a:lnTo>
                  <a:pt x="1721" y="2418"/>
                </a:lnTo>
                <a:lnTo>
                  <a:pt x="1708" y="2450"/>
                </a:lnTo>
                <a:lnTo>
                  <a:pt x="1692" y="2479"/>
                </a:lnTo>
                <a:lnTo>
                  <a:pt x="1676" y="2508"/>
                </a:lnTo>
                <a:lnTo>
                  <a:pt x="1658" y="2534"/>
                </a:lnTo>
                <a:lnTo>
                  <a:pt x="1639" y="2560"/>
                </a:lnTo>
                <a:lnTo>
                  <a:pt x="1616" y="2584"/>
                </a:lnTo>
                <a:lnTo>
                  <a:pt x="1595" y="2605"/>
                </a:lnTo>
                <a:lnTo>
                  <a:pt x="1571" y="2625"/>
                </a:lnTo>
                <a:lnTo>
                  <a:pt x="1547" y="2643"/>
                </a:lnTo>
                <a:lnTo>
                  <a:pt x="1521" y="2660"/>
                </a:lnTo>
                <a:lnTo>
                  <a:pt x="1494" y="2674"/>
                </a:lnTo>
                <a:lnTo>
                  <a:pt x="1866" y="3421"/>
                </a:lnTo>
                <a:lnTo>
                  <a:pt x="1920" y="3392"/>
                </a:lnTo>
                <a:lnTo>
                  <a:pt x="1972" y="3358"/>
                </a:lnTo>
                <a:lnTo>
                  <a:pt x="2021" y="3321"/>
                </a:lnTo>
                <a:lnTo>
                  <a:pt x="2068" y="3281"/>
                </a:lnTo>
                <a:lnTo>
                  <a:pt x="2111" y="3237"/>
                </a:lnTo>
                <a:lnTo>
                  <a:pt x="2154" y="3190"/>
                </a:lnTo>
                <a:lnTo>
                  <a:pt x="2192" y="3139"/>
                </a:lnTo>
                <a:lnTo>
                  <a:pt x="2229" y="3085"/>
                </a:lnTo>
                <a:lnTo>
                  <a:pt x="2262" y="3028"/>
                </a:lnTo>
                <a:lnTo>
                  <a:pt x="2293" y="2969"/>
                </a:lnTo>
                <a:lnTo>
                  <a:pt x="2319" y="2906"/>
                </a:lnTo>
                <a:lnTo>
                  <a:pt x="2343" y="2841"/>
                </a:lnTo>
                <a:lnTo>
                  <a:pt x="2365" y="2773"/>
                </a:lnTo>
                <a:lnTo>
                  <a:pt x="2382" y="2704"/>
                </a:lnTo>
                <a:lnTo>
                  <a:pt x="2397" y="2632"/>
                </a:lnTo>
                <a:lnTo>
                  <a:pt x="2408" y="2558"/>
                </a:lnTo>
                <a:lnTo>
                  <a:pt x="2416" y="2483"/>
                </a:lnTo>
                <a:lnTo>
                  <a:pt x="2421" y="2406"/>
                </a:lnTo>
                <a:lnTo>
                  <a:pt x="2422" y="2328"/>
                </a:lnTo>
                <a:lnTo>
                  <a:pt x="2419" y="2248"/>
                </a:lnTo>
                <a:lnTo>
                  <a:pt x="2414" y="2168"/>
                </a:lnTo>
                <a:lnTo>
                  <a:pt x="2405" y="2088"/>
                </a:lnTo>
                <a:lnTo>
                  <a:pt x="2393" y="2005"/>
                </a:lnTo>
                <a:lnTo>
                  <a:pt x="2377" y="1924"/>
                </a:lnTo>
                <a:lnTo>
                  <a:pt x="2358" y="1843"/>
                </a:lnTo>
                <a:lnTo>
                  <a:pt x="2336" y="1761"/>
                </a:lnTo>
                <a:lnTo>
                  <a:pt x="2310" y="1680"/>
                </a:lnTo>
                <a:lnTo>
                  <a:pt x="2283" y="1599"/>
                </a:lnTo>
                <a:lnTo>
                  <a:pt x="2251" y="1519"/>
                </a:lnTo>
                <a:lnTo>
                  <a:pt x="2216" y="1440"/>
                </a:lnTo>
                <a:lnTo>
                  <a:pt x="2180" y="1363"/>
                </a:lnTo>
                <a:lnTo>
                  <a:pt x="2139" y="1287"/>
                </a:lnTo>
                <a:lnTo>
                  <a:pt x="2097" y="1212"/>
                </a:lnTo>
                <a:lnTo>
                  <a:pt x="2052" y="1139"/>
                </a:lnTo>
                <a:lnTo>
                  <a:pt x="2004" y="1068"/>
                </a:lnTo>
                <a:lnTo>
                  <a:pt x="1955" y="999"/>
                </a:lnTo>
                <a:lnTo>
                  <a:pt x="1902" y="933"/>
                </a:lnTo>
                <a:lnTo>
                  <a:pt x="1849" y="869"/>
                </a:lnTo>
                <a:lnTo>
                  <a:pt x="1793" y="807"/>
                </a:lnTo>
                <a:lnTo>
                  <a:pt x="1734" y="748"/>
                </a:lnTo>
                <a:lnTo>
                  <a:pt x="1675" y="693"/>
                </a:lnTo>
                <a:lnTo>
                  <a:pt x="1614" y="641"/>
                </a:lnTo>
                <a:lnTo>
                  <a:pt x="1552" y="591"/>
                </a:lnTo>
                <a:lnTo>
                  <a:pt x="1489" y="545"/>
                </a:lnTo>
                <a:lnTo>
                  <a:pt x="1425" y="503"/>
                </a:lnTo>
                <a:lnTo>
                  <a:pt x="1360" y="464"/>
                </a:lnTo>
                <a:lnTo>
                  <a:pt x="1294" y="429"/>
                </a:lnTo>
                <a:lnTo>
                  <a:pt x="1228" y="397"/>
                </a:lnTo>
                <a:lnTo>
                  <a:pt x="1162" y="369"/>
                </a:lnTo>
                <a:lnTo>
                  <a:pt x="1095" y="346"/>
                </a:lnTo>
                <a:lnTo>
                  <a:pt x="1028" y="326"/>
                </a:lnTo>
                <a:lnTo>
                  <a:pt x="962" y="311"/>
                </a:lnTo>
                <a:lnTo>
                  <a:pt x="896" y="299"/>
                </a:lnTo>
                <a:lnTo>
                  <a:pt x="830" y="292"/>
                </a:lnTo>
                <a:lnTo>
                  <a:pt x="765" y="288"/>
                </a:lnTo>
                <a:lnTo>
                  <a:pt x="701" y="289"/>
                </a:lnTo>
                <a:lnTo>
                  <a:pt x="638" y="294"/>
                </a:lnTo>
                <a:lnTo>
                  <a:pt x="577" y="303"/>
                </a:lnTo>
                <a:lnTo>
                  <a:pt x="516" y="316"/>
                </a:lnTo>
                <a:lnTo>
                  <a:pt x="458" y="334"/>
                </a:lnTo>
                <a:lnTo>
                  <a:pt x="400" y="355"/>
                </a:lnTo>
                <a:lnTo>
                  <a:pt x="345" y="380"/>
                </a:lnTo>
                <a:lnTo>
                  <a:pt x="153" y="0"/>
                </a:lnTo>
                <a:lnTo>
                  <a:pt x="0" y="1019"/>
                </a:lnTo>
                <a:lnTo>
                  <a:pt x="909" y="1506"/>
                </a:lnTo>
                <a:lnTo>
                  <a:pt x="719" y="1126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TextShape 5"/>
          <p:cNvSpPr txBox="1"/>
          <p:nvPr/>
        </p:nvSpPr>
        <p:spPr>
          <a:xfrm>
            <a:off x="6959160" y="2664000"/>
            <a:ext cx="1249200" cy="463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Щечки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TextShape 6"/>
          <p:cNvSpPr txBox="1"/>
          <p:nvPr/>
        </p:nvSpPr>
        <p:spPr>
          <a:xfrm>
            <a:off x="229680" y="4608000"/>
            <a:ext cx="2506320" cy="576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Ручки (бранши)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TextShape 7"/>
          <p:cNvSpPr txBox="1"/>
          <p:nvPr/>
        </p:nvSpPr>
        <p:spPr>
          <a:xfrm>
            <a:off x="792000" y="3384000"/>
            <a:ext cx="1368000" cy="576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Замок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864000" y="216000"/>
            <a:ext cx="7594200" cy="2232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spcBef>
                <a:spcPts val="1191"/>
              </a:spcBef>
              <a:spcAft>
                <a:spcPts val="992"/>
              </a:spcAft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Щипцы для удаления зубов на верхней челюсти, построены таким образом, что ручки и щечки находятся в одной плоскости, или параллельных, или же щипцы имеют небольшую кривизну S-образный изгиб.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spcBef>
                <a:spcPts val="1191"/>
              </a:spcBef>
              <a:spcAft>
                <a:spcPts val="992"/>
              </a:spcAft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 rot="3600">
            <a:off x="794160" y="2287800"/>
            <a:ext cx="7344000" cy="440424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1230120" y="144000"/>
            <a:ext cx="6833880" cy="2985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В щипцах для удаления зубов на нижней челюсти ручки и щечки расположены под прямым или тупым углом (изогнутыми ребру) и только щипцы для нижнего зуба мудрости изогнуты по плоскости, что обеспечивает успешное наложение щипцов даже при ограниченном открывании рта.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142"/>
              </a:spcAft>
            </a:pPr>
            <a:r>
              <a:rPr b="1"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Из-за формы щипцы для удаления зубов на нижней челюсти называется клювовидными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1594440" y="2961000"/>
            <a:ext cx="6109560" cy="366300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3363120" y="211320"/>
            <a:ext cx="2324880" cy="652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4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Элеватор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TextShape 2"/>
          <p:cNvSpPr txBox="1"/>
          <p:nvPr/>
        </p:nvSpPr>
        <p:spPr>
          <a:xfrm>
            <a:off x="720000" y="936000"/>
            <a:ext cx="7560000" cy="1269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340"/>
              </a:spcBef>
              <a:spcAft>
                <a:spcPts val="283"/>
              </a:spcAft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Различают прямой, угловой и штыковидный элеватор. Элеватор любой конструкции состоит из рабочей части-щечки, соединительной части(стержня) и ручки</a:t>
            </a:r>
            <a:r>
              <a:rPr b="0" lang="ru-RU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1" name="" descr=""/>
          <p:cNvPicPr/>
          <p:nvPr/>
        </p:nvPicPr>
        <p:blipFill>
          <a:blip r:embed="rId1"/>
          <a:stretch/>
        </p:blipFill>
        <p:spPr>
          <a:xfrm>
            <a:off x="1220040" y="2084400"/>
            <a:ext cx="6483960" cy="410760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864000" y="252000"/>
            <a:ext cx="7741440" cy="54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ru-RU" sz="32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Способы фиксации щипцов в руке врача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1944000" y="1017360"/>
            <a:ext cx="5256000" cy="524664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1210320" y="129960"/>
            <a:ext cx="6709680" cy="9500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lang="ru-RU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Техника удаления временных зубов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55" name="Picture 2" descr=""/>
          <p:cNvPicPr/>
          <p:nvPr/>
        </p:nvPicPr>
        <p:blipFill>
          <a:blip r:embed="rId1"/>
          <a:stretch/>
        </p:blipFill>
        <p:spPr>
          <a:xfrm>
            <a:off x="5511240" y="4849920"/>
            <a:ext cx="3344760" cy="1846080"/>
          </a:xfrm>
          <a:prstGeom prst="rect">
            <a:avLst/>
          </a:prstGeom>
          <a:ln>
            <a:noFill/>
          </a:ln>
        </p:spPr>
      </p:pic>
      <p:sp>
        <p:nvSpPr>
          <p:cNvPr id="156" name="TextShape 2"/>
          <p:cNvSpPr txBox="1"/>
          <p:nvPr/>
        </p:nvSpPr>
        <p:spPr>
          <a:xfrm>
            <a:off x="156960" y="1067760"/>
            <a:ext cx="8803800" cy="39650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круговую связку не разрушают, после наложения щипцов щечки их далеко не продвигают;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чтобы не травмировать близлежащие мягкие ткани, при работе элеватором обязательно фиксируют альвеолярный отросток с обеих сторон пальцами; чрезмерных движений при удалении не делают (это позволяет не отломать коронку, верхушку корня или альвеолярный отросток и не вывихнуть челюсть);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особенно осторожно надо удалять моляры с разрушенной коронковой частью. Корни их широко расходятся в стороны и при расшатывании могут поломаться. Поэтому для удаления таких зубов лучше использовать элеватор;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кюретаж альвеолы не проводят, чтобы не травмировать или не удалить зачаток постоянного зуба;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края альвеолы после удаления зуба сжимают осторожно, чтобы не травмировать альвеолярный отросток.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4725720" y="914400"/>
            <a:ext cx="433476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1" lang="ru-RU" sz="4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Осложнения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211320" y="2808000"/>
            <a:ext cx="7492680" cy="38030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751"/>
              </a:spcBef>
            </a:pPr>
            <a:r>
              <a:rPr b="1"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Осложнений после удаления молочных зубов (если все сделано аккуратно), как правило, не бывает.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751"/>
              </a:spcBef>
            </a:pPr>
            <a:r>
              <a:rPr b="1"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Осложнение после удаления зубов обычно возникает из-за травмирования лунок. Корни молочного зуба могут обломаться, а поиск и извлечение отломков может привести к повреждениям и сильным воспалительным процессам.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  <a:spcBef>
                <a:spcPts val="751"/>
              </a:spcBef>
            </a:pPr>
            <a:r>
              <a:rPr b="1" lang="ru-RU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Также удаление зубов у детей может протекать с нарушением техники, что приведет к вывиху зачатка и воспалению, а в будущем рост постоянного зуба будет проблематичным. Реже удаление осложняется травмами кровеносных сосудов, повреждением прилегающих тканей, вскрытием пазух верхних челюстей.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90000"/>
              </a:lnSpc>
              <a:spcBef>
                <a:spcPts val="751"/>
              </a:spcBef>
            </a:pP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59" name="Picture 2" descr=""/>
          <p:cNvPicPr/>
          <p:nvPr/>
        </p:nvPicPr>
        <p:blipFill>
          <a:blip r:embed="rId1"/>
          <a:stretch/>
        </p:blipFill>
        <p:spPr>
          <a:xfrm>
            <a:off x="144000" y="135000"/>
            <a:ext cx="3384000" cy="253476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4950720" y="117720"/>
            <a:ext cx="4192920" cy="12992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1" lang="ru-RU" sz="3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Последствия раннего удаления молочных зубов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1" name="TextShape 2"/>
          <p:cNvSpPr txBox="1"/>
          <p:nvPr/>
        </p:nvSpPr>
        <p:spPr>
          <a:xfrm>
            <a:off x="4532760" y="1410840"/>
            <a:ext cx="4610880" cy="5446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После удаления молочных зубов у ребенка появляется изменение дикции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Преждевременная утрата молочного зуба может стать причиной неправильного прикуса и строения челюсти. 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Потеря боковых жевательных зубов приводит к тому, что ребенок не слишком тщательно пережевывает пищу, а это грозит проблемами пищеварительной системы.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В случае если удаление молочных зубов произошло слишком рано, повышается риск возникновения осложнений при прорезывании постоянных зубов. 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71360" indent="-171000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Психологический дискомфорт</a:t>
            </a: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90000"/>
              </a:lnSpc>
              <a:spcBef>
                <a:spcPts val="751"/>
              </a:spcBef>
            </a:pPr>
            <a:endParaRPr b="0" lang="ru-RU" sz="2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62" name="Рисунок 3" descr=""/>
          <p:cNvPicPr/>
          <p:nvPr/>
        </p:nvPicPr>
        <p:blipFill>
          <a:blip r:embed="rId1"/>
          <a:srcRect l="9449" t="0" r="10100" b="0"/>
          <a:stretch/>
        </p:blipFill>
        <p:spPr>
          <a:xfrm>
            <a:off x="216000" y="3168000"/>
            <a:ext cx="3672000" cy="3325320"/>
          </a:xfrm>
          <a:prstGeom prst="rect">
            <a:avLst/>
          </a:prstGeom>
          <a:ln>
            <a:noFill/>
          </a:ln>
        </p:spPr>
      </p:pic>
      <p:pic>
        <p:nvPicPr>
          <p:cNvPr id="163" name="Рисунок 4" descr=""/>
          <p:cNvPicPr/>
          <p:nvPr/>
        </p:nvPicPr>
        <p:blipFill>
          <a:blip r:embed="rId2"/>
          <a:srcRect l="23410" t="19441" r="0" b="0"/>
          <a:stretch/>
        </p:blipFill>
        <p:spPr>
          <a:xfrm>
            <a:off x="247680" y="144000"/>
            <a:ext cx="3640320" cy="275148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1440000" y="1584000"/>
            <a:ext cx="6336000" cy="3954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spcBef>
                <a:spcPts val="1191"/>
              </a:spcBef>
              <a:spcAft>
                <a:spcPts val="992"/>
              </a:spcAft>
            </a:pPr>
            <a:r>
              <a:rPr b="1" lang="ru-RU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Молочные зубы играют важную роль в формировании постоянного прикуса, именно от них зависит здоровье коренных зубов. Поэтому удалять их преждевременно можно только в самом крайнем случае. Лишь родители в состоянии уберечь свое чадо от подобных неприятностей, регулярно посещая с ним профилактические осмотры и контролируя соблюдение ребенком правил гигиены полости рта. 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spcBef>
                <a:spcPts val="1191"/>
              </a:spcBef>
              <a:spcAft>
                <a:spcPts val="992"/>
              </a:spcAft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-397800" y="2488680"/>
            <a:ext cx="10012320" cy="154332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Application>LibreOffice/5.2.6.2$Windows_x86 LibreOffice_project/a3100ed2409ebf1c212f5048fbe377c281438fdc</Application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2014-11-21T11:00:06Z</dcterms:created>
  <dc:creator>Павел</dc:creator>
  <dc:description/>
  <dc:language>ru-RU</dc:language>
  <cp:lastModifiedBy/>
  <dcterms:modified xsi:type="dcterms:W3CDTF">2020-06-04T20:20:05Z</dcterms:modified>
  <cp:revision>74</cp:revision>
  <dc:subject/>
  <dc:title>Name of 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10</vt:i4>
  </property>
</Properties>
</file>