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05.06.2020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05.06.2020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05.06.2020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05.06.2020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05.06.2020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05.06.2020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05.06.2020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05.06.2020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05.06.2020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05.06.2020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05.06.2020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t>05.06.2020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1556792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dirty="0"/>
              <a:t>Воспалительных процессы мягких тканей лица у детей. Лимфаденит челюстно-лицевой области в детском возрасте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marL="359410" indent="539750" algn="r">
              <a:lnSpc>
                <a:spcPct val="150000"/>
              </a:lnSpc>
              <a:spcAft>
                <a:spcPts val="0"/>
              </a:spcAft>
            </a:pPr>
            <a:r>
              <a:rPr lang="ru-RU" b="1" dirty="0">
                <a:latin typeface="Times New Roman"/>
                <a:ea typeface="Calibri"/>
                <a:cs typeface="Times New Roman"/>
              </a:rPr>
              <a:t>Выполнил: 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студент группы 16ЛС7</a:t>
            </a:r>
            <a:endParaRPr lang="ru-RU" sz="2400" dirty="0">
              <a:ea typeface="Calibri"/>
              <a:cs typeface="Times New Roman"/>
            </a:endParaRPr>
          </a:p>
          <a:p>
            <a:r>
              <a:rPr lang="ru-RU" dirty="0">
                <a:latin typeface="Times New Roman"/>
                <a:ea typeface="Calibri"/>
              </a:rPr>
              <a:t>Широков Вячеслав Андреевич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9243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2656"/>
            <a:ext cx="7992888" cy="6004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1734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209331"/>
          </a:xfrm>
        </p:spPr>
        <p:txBody>
          <a:bodyPr>
            <a:normAutofit/>
          </a:bodyPr>
          <a:lstStyle/>
          <a:p>
            <a:r>
              <a:rPr lang="ru-RU" dirty="0"/>
              <a:t>Челюстей:</a:t>
            </a:r>
          </a:p>
          <a:p>
            <a:r>
              <a:rPr lang="ru-RU" dirty="0"/>
              <a:t>1. Периодонтит (острый, хронический, обострившийся)</a:t>
            </a:r>
          </a:p>
          <a:p>
            <a:r>
              <a:rPr lang="ru-RU" dirty="0"/>
              <a:t>2. Периостит (острый, хронический, обострившийся)</a:t>
            </a:r>
          </a:p>
          <a:p>
            <a:r>
              <a:rPr lang="ru-RU" dirty="0"/>
              <a:t>3. Остеомиелит (острый, хронический, обострившийся)</a:t>
            </a:r>
          </a:p>
          <a:p>
            <a:r>
              <a:rPr lang="ru-RU" dirty="0"/>
              <a:t>4. </a:t>
            </a:r>
            <a:r>
              <a:rPr lang="ru-RU" dirty="0" err="1"/>
              <a:t>Альвеолит</a:t>
            </a:r>
            <a:r>
              <a:rPr lang="ru-RU" dirty="0"/>
              <a:t> (острый, хронический)</a:t>
            </a:r>
          </a:p>
          <a:p>
            <a:r>
              <a:rPr lang="ru-RU" dirty="0"/>
              <a:t>5. Гайморит (острый, хронический, обострившийся)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868958"/>
          </a:xfrm>
        </p:spPr>
        <p:txBody>
          <a:bodyPr>
            <a:normAutofit fontScale="90000"/>
          </a:bodyPr>
          <a:lstStyle/>
          <a:p>
            <a:r>
              <a:rPr lang="ru-RU" b="1" dirty="0">
                <a:ea typeface="Calibri"/>
                <a:cs typeface="Times New Roman"/>
              </a:rPr>
              <a:t>Классификация воспалительных заболеваний челюстно-лицевой области.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4836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4392489"/>
          </a:xfrm>
        </p:spPr>
        <p:txBody>
          <a:bodyPr>
            <a:normAutofit/>
          </a:bodyPr>
          <a:lstStyle/>
          <a:p>
            <a:r>
              <a:rPr lang="ru-RU" dirty="0"/>
              <a:t>Мягких тканей:</a:t>
            </a:r>
          </a:p>
          <a:p>
            <a:r>
              <a:rPr lang="ru-RU" dirty="0"/>
              <a:t>1. Лимфаденит (острый и хронический)</a:t>
            </a:r>
          </a:p>
          <a:p>
            <a:r>
              <a:rPr lang="ru-RU" dirty="0"/>
              <a:t>2. Воспалительный инфильтрат</a:t>
            </a:r>
          </a:p>
          <a:p>
            <a:r>
              <a:rPr lang="ru-RU" dirty="0"/>
              <a:t>3. Абсцессы</a:t>
            </a:r>
          </a:p>
          <a:p>
            <a:r>
              <a:rPr lang="ru-RU" dirty="0"/>
              <a:t>4. Флегмоны</a:t>
            </a:r>
          </a:p>
          <a:p>
            <a:r>
              <a:rPr lang="ru-RU" dirty="0"/>
              <a:t>5. Подкожная </a:t>
            </a:r>
            <a:r>
              <a:rPr lang="ru-RU" dirty="0" err="1"/>
              <a:t>гранулома</a:t>
            </a:r>
            <a:r>
              <a:rPr lang="ru-RU" dirty="0"/>
              <a:t> лица</a:t>
            </a:r>
          </a:p>
          <a:p>
            <a:r>
              <a:rPr lang="ru-RU" dirty="0"/>
              <a:t>6. </a:t>
            </a:r>
            <a:r>
              <a:rPr lang="ru-RU" dirty="0" err="1"/>
              <a:t>Перикоронарит</a:t>
            </a:r>
            <a:r>
              <a:rPr lang="ru-RU" dirty="0"/>
              <a:t> (неосложненные и осложненные формы)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-24340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390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/>
          <a:lstStyle/>
          <a:p>
            <a:r>
              <a:rPr lang="ru-RU" dirty="0" err="1"/>
              <a:t>Осложения</a:t>
            </a:r>
            <a:r>
              <a:rPr lang="ru-RU" dirty="0"/>
              <a:t> </a:t>
            </a:r>
            <a:r>
              <a:rPr lang="ru-RU" dirty="0" err="1"/>
              <a:t>одонтогенных</a:t>
            </a:r>
            <a:r>
              <a:rPr lang="ru-RU" dirty="0"/>
              <a:t> воспалительных заболеваний</a:t>
            </a:r>
          </a:p>
          <a:p>
            <a:r>
              <a:rPr lang="ru-RU" dirty="0"/>
              <a:t>1.Флебиты и тромбофлебиты, тромбозы синусов головного мозга</a:t>
            </a:r>
          </a:p>
          <a:p>
            <a:r>
              <a:rPr lang="ru-RU" dirty="0"/>
              <a:t>2.Медиастинит</a:t>
            </a:r>
          </a:p>
          <a:p>
            <a:r>
              <a:rPr lang="ru-RU" dirty="0"/>
              <a:t>3.Сепсис (острый и хронический)</a:t>
            </a:r>
          </a:p>
          <a:p>
            <a:r>
              <a:rPr lang="ru-RU" dirty="0"/>
              <a:t>4.Прочие осложнения: менингит, пневмония, абсцесс мозга и др.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3679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593752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b="1" dirty="0">
                <a:latin typeface="Times New Roman"/>
                <a:ea typeface="Times New Roman"/>
              </a:rPr>
              <a:t>Специфические воспалительные заболевания ЧЛО</a:t>
            </a:r>
            <a:endParaRPr lang="ru-RU" sz="2800" dirty="0">
              <a:latin typeface="Times New Roman"/>
              <a:ea typeface="Times New Roman"/>
            </a:endParaRPr>
          </a:p>
          <a:p>
            <a:pPr algn="just">
              <a:lnSpc>
                <a:spcPct val="150000"/>
              </a:lnSpc>
              <a:spcAft>
                <a:spcPts val="1425"/>
              </a:spcAft>
            </a:pPr>
            <a:r>
              <a:rPr lang="ru-RU" dirty="0">
                <a:latin typeface="Times New Roman"/>
                <a:ea typeface="Times New Roman"/>
              </a:rPr>
              <a:t>· Актиномикоз</a:t>
            </a:r>
            <a:endParaRPr lang="ru-RU" sz="2800" dirty="0">
              <a:latin typeface="Times New Roman"/>
              <a:ea typeface="Times New Roman"/>
            </a:endParaRPr>
          </a:p>
          <a:p>
            <a:pPr algn="just">
              <a:lnSpc>
                <a:spcPct val="150000"/>
              </a:lnSpc>
              <a:spcAft>
                <a:spcPts val="1425"/>
              </a:spcAft>
            </a:pPr>
            <a:r>
              <a:rPr lang="ru-RU" dirty="0">
                <a:latin typeface="Times New Roman"/>
                <a:ea typeface="Times New Roman"/>
              </a:rPr>
              <a:t>· Туберкулез</a:t>
            </a:r>
            <a:endParaRPr lang="ru-RU" sz="2800" dirty="0">
              <a:latin typeface="Times New Roman"/>
              <a:ea typeface="Times New Roman"/>
            </a:endParaRPr>
          </a:p>
          <a:p>
            <a:pPr algn="just">
              <a:lnSpc>
                <a:spcPct val="150000"/>
              </a:lnSpc>
              <a:spcAft>
                <a:spcPts val="1425"/>
              </a:spcAft>
            </a:pPr>
            <a:r>
              <a:rPr lang="ru-RU" dirty="0">
                <a:latin typeface="Times New Roman"/>
                <a:ea typeface="Times New Roman"/>
              </a:rPr>
              <a:t>· Сифилис</a:t>
            </a:r>
            <a:endParaRPr lang="ru-RU" sz="2800" dirty="0">
              <a:latin typeface="Times New Roman"/>
              <a:ea typeface="Times New Roman"/>
            </a:endParaRP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9489" y="2492896"/>
            <a:ext cx="4386064" cy="3289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4403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209331"/>
          </a:xfrm>
        </p:spPr>
        <p:txBody>
          <a:bodyPr/>
          <a:lstStyle/>
          <a:p>
            <a:r>
              <a:rPr lang="ru-RU" dirty="0"/>
              <a:t>воспаление лимфоузлов, часто сочетающееся с лимфангоитом.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/>
              <a:t>Лимфаденит челюстно-лицевой области в детском возрасте.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/>
              <a:t>Лимфаденит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924944"/>
            <a:ext cx="3672408" cy="3717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8769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412776"/>
            <a:ext cx="6048672" cy="5328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Классификация лимфаденитов.</a:t>
            </a:r>
          </a:p>
        </p:txBody>
      </p:sp>
    </p:spTree>
    <p:extLst>
      <p:ext uri="{BB962C8B-B14F-4D97-AF65-F5344CB8AC3E}">
        <p14:creationId xmlns:p14="http://schemas.microsoft.com/office/powerpoint/2010/main" val="1231970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21181" y="2674938"/>
            <a:ext cx="5309576" cy="345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Методы диагностики лимфаденитов.</a:t>
            </a:r>
          </a:p>
        </p:txBody>
      </p:sp>
    </p:spTree>
    <p:extLst>
      <p:ext uri="{BB962C8B-B14F-4D97-AF65-F5344CB8AC3E}">
        <p14:creationId xmlns:p14="http://schemas.microsoft.com/office/powerpoint/2010/main" val="292936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Autofit/>
          </a:bodyPr>
          <a:lstStyle/>
          <a:p>
            <a:r>
              <a:rPr lang="ru-RU" sz="1800" dirty="0"/>
              <a:t>Локальные (регионарные) ЛАП</a:t>
            </a:r>
          </a:p>
          <a:p>
            <a:r>
              <a:rPr lang="ru-RU" sz="1800" dirty="0"/>
              <a:t>1. Локальные инфекции </a:t>
            </a:r>
            <a:r>
              <a:rPr lang="ru-RU" sz="1800" dirty="0" smtClean="0"/>
              <a:t>бактериальные) </a:t>
            </a:r>
            <a:r>
              <a:rPr lang="ru-RU" sz="1800" dirty="0"/>
              <a:t>Лимфогранулематоз (болезнь </a:t>
            </a:r>
            <a:r>
              <a:rPr lang="ru-RU" sz="1800" dirty="0" err="1"/>
              <a:t>Ходжкина</a:t>
            </a:r>
            <a:r>
              <a:rPr lang="ru-RU" sz="1800" dirty="0"/>
              <a:t>). </a:t>
            </a:r>
            <a:r>
              <a:rPr lang="ru-RU" sz="1800" dirty="0" err="1"/>
              <a:t>Неходжкинские</a:t>
            </a:r>
            <a:r>
              <a:rPr lang="ru-RU" sz="1800" dirty="0"/>
              <a:t> </a:t>
            </a:r>
            <a:r>
              <a:rPr lang="ru-RU" sz="1800" dirty="0" err="1"/>
              <a:t>лимфомы</a:t>
            </a:r>
            <a:r>
              <a:rPr lang="ru-RU" sz="1800" dirty="0"/>
              <a:t> (</a:t>
            </a:r>
            <a:r>
              <a:rPr lang="ru-RU" sz="1800" dirty="0" err="1"/>
              <a:t>лимфома</a:t>
            </a:r>
            <a:r>
              <a:rPr lang="ru-RU" sz="1800" dirty="0"/>
              <a:t> миндалин, ЛУ). Карцинома (вторичная).</a:t>
            </a:r>
          </a:p>
          <a:p>
            <a:endParaRPr lang="ru-RU" sz="1800" dirty="0"/>
          </a:p>
          <a:p>
            <a:r>
              <a:rPr lang="ru-RU" sz="1800" dirty="0" err="1"/>
              <a:t>Генерализованные</a:t>
            </a:r>
            <a:r>
              <a:rPr lang="ru-RU" sz="1800" dirty="0"/>
              <a:t> (распространенные) ЛАП</a:t>
            </a:r>
          </a:p>
          <a:p>
            <a:r>
              <a:rPr lang="ru-RU" sz="1800" dirty="0"/>
              <a:t>1. Инфекции бактериальные (сепсис, туберкулез, бруцеллез, туляремия, сифилис и др. ) </a:t>
            </a:r>
            <a:r>
              <a:rPr lang="ru-RU" sz="1800" dirty="0" smtClean="0"/>
              <a:t>грибковые </a:t>
            </a:r>
          </a:p>
          <a:p>
            <a:r>
              <a:rPr lang="ru-RU" sz="1800" dirty="0" smtClean="0"/>
              <a:t>2</a:t>
            </a:r>
            <a:r>
              <a:rPr lang="ru-RU" sz="1800" dirty="0"/>
              <a:t>. Аутоиммунные заболевания </a:t>
            </a:r>
            <a:endParaRPr lang="ru-RU" sz="1800" dirty="0" smtClean="0"/>
          </a:p>
          <a:p>
            <a:r>
              <a:rPr lang="ru-RU" sz="1800" dirty="0" smtClean="0"/>
              <a:t>3</a:t>
            </a:r>
            <a:r>
              <a:rPr lang="ru-RU" sz="1800" dirty="0"/>
              <a:t>. Доброкачественные опухолевые заболевания (синусовый </a:t>
            </a:r>
            <a:r>
              <a:rPr lang="ru-RU" sz="1800" dirty="0" err="1"/>
              <a:t>гистиоцитоз</a:t>
            </a:r>
            <a:r>
              <a:rPr lang="ru-RU" sz="1800" dirty="0"/>
              <a:t> с массивной ЛАП, ассоциированный с инфекциями </a:t>
            </a:r>
            <a:r>
              <a:rPr lang="ru-RU" sz="1800" dirty="0" err="1"/>
              <a:t>гемофагоцитарный</a:t>
            </a:r>
            <a:r>
              <a:rPr lang="ru-RU" sz="1800" dirty="0"/>
              <a:t> синдром, </a:t>
            </a:r>
            <a:r>
              <a:rPr lang="ru-RU" sz="1800" dirty="0" err="1"/>
              <a:t>саркоидоз</a:t>
            </a:r>
            <a:r>
              <a:rPr lang="ru-RU" sz="1800" dirty="0"/>
              <a:t>)</a:t>
            </a:r>
          </a:p>
          <a:p>
            <a:r>
              <a:rPr lang="ru-RU" sz="1800" dirty="0"/>
              <a:t>4. Злокачественные опухолевые заболеваний первичные: </a:t>
            </a:r>
            <a:endParaRPr lang="ru-RU" sz="1800" dirty="0" smtClean="0"/>
          </a:p>
          <a:p>
            <a:r>
              <a:rPr lang="ru-RU" sz="1800" dirty="0" smtClean="0"/>
              <a:t>5</a:t>
            </a:r>
            <a:r>
              <a:rPr lang="ru-RU" sz="1800" dirty="0"/>
              <a:t>. Болезни накопления (болезнь Гоше, болезнь </a:t>
            </a:r>
            <a:r>
              <a:rPr lang="ru-RU" sz="1800" dirty="0" err="1"/>
              <a:t>Ниманна</a:t>
            </a:r>
            <a:r>
              <a:rPr lang="ru-RU" sz="1800" dirty="0"/>
              <a:t>-Пика)</a:t>
            </a:r>
          </a:p>
          <a:p>
            <a:r>
              <a:rPr lang="ru-RU" sz="1800" dirty="0"/>
              <a:t>6. Реакции на лекарственные и химические вещества (сывороточная болезнь, медикаментозная аллергия, поллиноз)</a:t>
            </a:r>
          </a:p>
          <a:p>
            <a:r>
              <a:rPr lang="ru-RU" sz="1800" dirty="0"/>
              <a:t>7. Другие заболевания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936104"/>
          </a:xfrm>
        </p:spPr>
        <p:txBody>
          <a:bodyPr>
            <a:normAutofit fontScale="90000"/>
          </a:bodyPr>
          <a:lstStyle/>
          <a:p>
            <a:r>
              <a:rPr lang="ru-RU" dirty="0"/>
              <a:t>Дифференциальная диагностика ЛАП</a:t>
            </a:r>
          </a:p>
        </p:txBody>
      </p:sp>
    </p:spTree>
    <p:extLst>
      <p:ext uri="{BB962C8B-B14F-4D97-AF65-F5344CB8AC3E}">
        <p14:creationId xmlns:p14="http://schemas.microsoft.com/office/powerpoint/2010/main" val="2358845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/>
              <a:t>Лечение острого серозного и хронического лимфаденитов должно быть консервативным только тогда, когда врач не может установить источник (входных ворот) инфекции в полости рта, зубах, челюстях, лице, ЛОР-органах и т. д. В таких случаях применяются: сухое тепло, УВЧ-терапия, короткие </a:t>
            </a:r>
            <a:r>
              <a:rPr lang="ru-RU" sz="2000" dirty="0" err="1"/>
              <a:t>новокаино-антибиотиковые</a:t>
            </a:r>
            <a:r>
              <a:rPr lang="ru-RU" sz="2000" dirty="0"/>
              <a:t> блокады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Лечение острого серозного и хронического лимфаденитов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429000"/>
            <a:ext cx="3048000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0572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08213" y="2674938"/>
            <a:ext cx="6135511" cy="345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3862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32</TotalTime>
  <Words>357</Words>
  <Application>Microsoft Office PowerPoint</Application>
  <PresentationFormat>Экран (4:3)</PresentationFormat>
  <Paragraphs>48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Волна</vt:lpstr>
      <vt:lpstr>Воспалительных процессы мягких тканей лица у детей. Лимфаденит челюстно-лицевой области в детском возрасте</vt:lpstr>
      <vt:lpstr>Презентация PowerPoint</vt:lpstr>
      <vt:lpstr>Классификация воспалительных заболеваний челюстно-лицевой области.</vt:lpstr>
      <vt:lpstr> </vt:lpstr>
      <vt:lpstr>  </vt:lpstr>
      <vt:lpstr> </vt:lpstr>
      <vt:lpstr>Лимфаденит челюстно-лицевой области в детском возрасте. Лимфаденит</vt:lpstr>
      <vt:lpstr>Классификация лимфаденитов.</vt:lpstr>
      <vt:lpstr>Методы диагностики лимфаденитов.</vt:lpstr>
      <vt:lpstr>Дифференциальная диагностика ЛАП</vt:lpstr>
      <vt:lpstr>Лечение острого серозного и хронического лимфаденитов</vt:lpstr>
      <vt:lpstr>Спасибо за внимание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Воспалительных процессы мягких тканей лица у детей. Лимфаденит челюстно-лицевой области в детском возрасте</dc:title>
  <dc:creator>Вячеслав</dc:creator>
  <cp:lastModifiedBy>Вячеслав</cp:lastModifiedBy>
  <cp:revision>5</cp:revision>
  <dcterms:created xsi:type="dcterms:W3CDTF">2020-06-05T13:43:24Z</dcterms:created>
  <dcterms:modified xsi:type="dcterms:W3CDTF">2020-06-05T14:27:54Z</dcterms:modified>
</cp:coreProperties>
</file>