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52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91B5B2A6-A9CE-4DE3-ABDF-7A92EA3CECAD}" type="datetimeFigureOut">
              <a:rPr lang="ru-RU" smtClean="0"/>
              <a:t>04.06.2020</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1BD4AC2C-B8A5-4314-966A-42A68F985503}"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91B5B2A6-A9CE-4DE3-ABDF-7A92EA3CECAD}" type="datetimeFigureOut">
              <a:rPr lang="ru-RU" smtClean="0"/>
              <a:t>04.06.2020</a:t>
            </a:fld>
            <a:endParaRPr lang="ru-RU"/>
          </a:p>
        </p:txBody>
      </p:sp>
      <p:sp>
        <p:nvSpPr>
          <p:cNvPr id="9" name="Номер слайда 8"/>
          <p:cNvSpPr>
            <a:spLocks noGrp="1"/>
          </p:cNvSpPr>
          <p:nvPr>
            <p:ph type="sldNum" sz="quarter" idx="15"/>
          </p:nvPr>
        </p:nvSpPr>
        <p:spPr/>
        <p:txBody>
          <a:bodyPr rtlCol="0"/>
          <a:lstStyle/>
          <a:p>
            <a:fld id="{1BD4AC2C-B8A5-4314-966A-42A68F985503}"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91B5B2A6-A9CE-4DE3-ABDF-7A92EA3CECAD}" type="datetimeFigureOut">
              <a:rPr lang="ru-RU" smtClean="0"/>
              <a:t>04.06.2020</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1BD4AC2C-B8A5-4314-966A-42A68F985503}"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91B5B2A6-A9CE-4DE3-ABDF-7A92EA3CECAD}" type="datetimeFigureOut">
              <a:rPr lang="ru-RU" smtClean="0"/>
              <a:t>04.06.2020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BD4AC2C-B8A5-4314-966A-42A68F985503}"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91B5B2A6-A9CE-4DE3-ABDF-7A92EA3CECAD}" type="datetimeFigureOut">
              <a:rPr lang="ru-RU" smtClean="0"/>
              <a:t>04.06.2020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BD4AC2C-B8A5-4314-966A-42A68F985503}"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91B5B2A6-A9CE-4DE3-ABDF-7A92EA3CECAD}" type="datetimeFigureOut">
              <a:rPr lang="ru-RU" smtClean="0"/>
              <a:t>04.06.2020</a:t>
            </a:fld>
            <a:endParaRPr lang="ru-RU"/>
          </a:p>
        </p:txBody>
      </p:sp>
      <p:sp>
        <p:nvSpPr>
          <p:cNvPr id="7" name="Номер слайда 6"/>
          <p:cNvSpPr>
            <a:spLocks noGrp="1"/>
          </p:cNvSpPr>
          <p:nvPr>
            <p:ph type="sldNum" sz="quarter" idx="11"/>
          </p:nvPr>
        </p:nvSpPr>
        <p:spPr/>
        <p:txBody>
          <a:bodyPr rtlCol="0"/>
          <a:lstStyle/>
          <a:p>
            <a:fld id="{1BD4AC2C-B8A5-4314-966A-42A68F985503}"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1B5B2A6-A9CE-4DE3-ABDF-7A92EA3CECAD}" type="datetimeFigureOut">
              <a:rPr lang="ru-RU" smtClean="0"/>
              <a:t>04.06.2020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BD4AC2C-B8A5-4314-966A-42A68F985503}"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91B5B2A6-A9CE-4DE3-ABDF-7A92EA3CECAD}" type="datetimeFigureOut">
              <a:rPr lang="ru-RU" smtClean="0"/>
              <a:t>04.06.2020</a:t>
            </a:fld>
            <a:endParaRPr lang="ru-RU"/>
          </a:p>
        </p:txBody>
      </p:sp>
      <p:sp>
        <p:nvSpPr>
          <p:cNvPr id="22" name="Номер слайда 21"/>
          <p:cNvSpPr>
            <a:spLocks noGrp="1"/>
          </p:cNvSpPr>
          <p:nvPr>
            <p:ph type="sldNum" sz="quarter" idx="15"/>
          </p:nvPr>
        </p:nvSpPr>
        <p:spPr/>
        <p:txBody>
          <a:bodyPr rtlCol="0"/>
          <a:lstStyle/>
          <a:p>
            <a:fld id="{1BD4AC2C-B8A5-4314-966A-42A68F985503}"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91B5B2A6-A9CE-4DE3-ABDF-7A92EA3CECAD}" type="datetimeFigureOut">
              <a:rPr lang="ru-RU" smtClean="0"/>
              <a:t>04.06.2020</a:t>
            </a:fld>
            <a:endParaRPr lang="ru-RU"/>
          </a:p>
        </p:txBody>
      </p:sp>
      <p:sp>
        <p:nvSpPr>
          <p:cNvPr id="18" name="Номер слайда 17"/>
          <p:cNvSpPr>
            <a:spLocks noGrp="1"/>
          </p:cNvSpPr>
          <p:nvPr>
            <p:ph type="sldNum" sz="quarter" idx="11"/>
          </p:nvPr>
        </p:nvSpPr>
        <p:spPr/>
        <p:txBody>
          <a:bodyPr rtlCol="0"/>
          <a:lstStyle/>
          <a:p>
            <a:fld id="{1BD4AC2C-B8A5-4314-966A-42A68F985503}"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1B5B2A6-A9CE-4DE3-ABDF-7A92EA3CECAD}" type="datetimeFigureOut">
              <a:rPr lang="ru-RU" smtClean="0"/>
              <a:t>04.06.2020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BD4AC2C-B8A5-4314-966A-42A68F985503}"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1B5B2A6-A9CE-4DE3-ABDF-7A92EA3CECAD}" type="datetimeFigureOut">
              <a:rPr lang="ru-RU" smtClean="0"/>
              <a:t>04.06.2020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BD4AC2C-B8A5-4314-966A-42A68F985503}"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91B5B2A6-A9CE-4DE3-ABDF-7A92EA3CECAD}" type="datetimeFigureOut">
              <a:rPr lang="ru-RU" smtClean="0"/>
              <a:t>04.06.2020</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BD4AC2C-B8A5-4314-966A-42A68F985503}"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2060848"/>
            <a:ext cx="7772400" cy="1470025"/>
          </a:xfrm>
        </p:spPr>
        <p:txBody>
          <a:bodyPr>
            <a:noAutofit/>
          </a:bodyPr>
          <a:lstStyle/>
          <a:p>
            <a:pPr algn="ctr"/>
            <a:r>
              <a:rPr lang="ru-RU" sz="1800" b="0" dirty="0" smtClean="0">
                <a:solidFill>
                  <a:schemeClr val="tx1"/>
                </a:solidFill>
                <a:latin typeface="Times New Roman" panose="02020603050405020304" pitchFamily="18" charset="0"/>
                <a:cs typeface="Times New Roman" panose="02020603050405020304" pitchFamily="18" charset="0"/>
              </a:rPr>
              <a:t>Министерство образования и науки Российской Федерации</a:t>
            </a:r>
            <a:br>
              <a:rPr lang="ru-RU" sz="1800" b="0" dirty="0" smtClean="0">
                <a:solidFill>
                  <a:schemeClr val="tx1"/>
                </a:solidFill>
                <a:latin typeface="Times New Roman" panose="02020603050405020304" pitchFamily="18" charset="0"/>
                <a:cs typeface="Times New Roman" panose="02020603050405020304" pitchFamily="18" charset="0"/>
              </a:rPr>
            </a:br>
            <a:r>
              <a:rPr lang="ru-RU" sz="1800" b="0" dirty="0" smtClean="0">
                <a:solidFill>
                  <a:schemeClr val="tx1"/>
                </a:solidFill>
                <a:latin typeface="Times New Roman" panose="02020603050405020304" pitchFamily="18" charset="0"/>
                <a:cs typeface="Times New Roman" panose="02020603050405020304" pitchFamily="18" charset="0"/>
              </a:rPr>
              <a:t>Пензенский государственный университет</a:t>
            </a:r>
            <a:br>
              <a:rPr lang="ru-RU" sz="1800" b="0" dirty="0" smtClean="0">
                <a:solidFill>
                  <a:schemeClr val="tx1"/>
                </a:solidFill>
                <a:latin typeface="Times New Roman" panose="02020603050405020304" pitchFamily="18" charset="0"/>
                <a:cs typeface="Times New Roman" panose="02020603050405020304" pitchFamily="18" charset="0"/>
              </a:rPr>
            </a:br>
            <a:r>
              <a:rPr lang="ru-RU" sz="1800" b="0" dirty="0" smtClean="0">
                <a:solidFill>
                  <a:schemeClr val="tx1"/>
                </a:solidFill>
                <a:latin typeface="Times New Roman" panose="02020603050405020304" pitchFamily="18" charset="0"/>
                <a:cs typeface="Times New Roman" panose="02020603050405020304" pitchFamily="18" charset="0"/>
              </a:rPr>
              <a:t>Кафедра «Челюстно-лицевая хирургия»</a:t>
            </a:r>
            <a:br>
              <a:rPr lang="ru-RU" sz="1800" b="0" dirty="0" smtClean="0">
                <a:solidFill>
                  <a:schemeClr val="tx1"/>
                </a:solidFill>
                <a:latin typeface="Times New Roman" panose="02020603050405020304" pitchFamily="18" charset="0"/>
                <a:cs typeface="Times New Roman" panose="02020603050405020304" pitchFamily="18" charset="0"/>
              </a:rPr>
            </a:br>
            <a:r>
              <a:rPr lang="ru-RU" sz="1800" b="0" dirty="0" smtClean="0">
                <a:solidFill>
                  <a:schemeClr val="tx1"/>
                </a:solidFill>
                <a:latin typeface="Times New Roman" panose="02020603050405020304" pitchFamily="18" charset="0"/>
                <a:cs typeface="Times New Roman" panose="02020603050405020304" pitchFamily="18" charset="0"/>
              </a:rPr>
              <a:t/>
            </a:r>
            <a:br>
              <a:rPr lang="ru-RU" sz="1800" b="0" dirty="0" smtClean="0">
                <a:solidFill>
                  <a:schemeClr val="tx1"/>
                </a:solidFill>
                <a:latin typeface="Times New Roman" panose="02020603050405020304" pitchFamily="18" charset="0"/>
                <a:cs typeface="Times New Roman" panose="02020603050405020304" pitchFamily="18" charset="0"/>
              </a:rPr>
            </a:br>
            <a:r>
              <a:rPr lang="ru-RU" sz="1800" b="0" dirty="0" smtClean="0">
                <a:solidFill>
                  <a:schemeClr val="tx1"/>
                </a:solidFill>
                <a:latin typeface="Times New Roman" panose="02020603050405020304" pitchFamily="18" charset="0"/>
                <a:cs typeface="Times New Roman" panose="02020603050405020304" pitchFamily="18" charset="0"/>
              </a:rPr>
              <a:t/>
            </a:r>
            <a:br>
              <a:rPr lang="ru-RU" sz="1800" b="0" dirty="0" smtClean="0">
                <a:solidFill>
                  <a:schemeClr val="tx1"/>
                </a:solidFill>
                <a:latin typeface="Times New Roman" panose="02020603050405020304" pitchFamily="18" charset="0"/>
                <a:cs typeface="Times New Roman" panose="02020603050405020304" pitchFamily="18" charset="0"/>
              </a:rPr>
            </a:br>
            <a:r>
              <a:rPr lang="ru-RU" sz="1800" b="0" dirty="0" smtClean="0">
                <a:solidFill>
                  <a:schemeClr val="tx1"/>
                </a:solidFill>
                <a:latin typeface="Times New Roman" panose="02020603050405020304" pitchFamily="18" charset="0"/>
                <a:cs typeface="Times New Roman" panose="02020603050405020304" pitchFamily="18" charset="0"/>
              </a:rPr>
              <a:t/>
            </a:r>
            <a:br>
              <a:rPr lang="ru-RU" sz="1800" b="0" dirty="0" smtClean="0">
                <a:solidFill>
                  <a:schemeClr val="tx1"/>
                </a:solidFill>
                <a:latin typeface="Times New Roman" panose="02020603050405020304" pitchFamily="18" charset="0"/>
                <a:cs typeface="Times New Roman" panose="02020603050405020304" pitchFamily="18" charset="0"/>
              </a:rPr>
            </a:br>
            <a:r>
              <a:rPr lang="ru-RU" sz="1800" b="0" dirty="0" smtClean="0">
                <a:solidFill>
                  <a:schemeClr val="tx1"/>
                </a:solidFill>
                <a:latin typeface="Times New Roman" panose="02020603050405020304" pitchFamily="18" charset="0"/>
                <a:cs typeface="Times New Roman" panose="02020603050405020304" pitchFamily="18" charset="0"/>
              </a:rPr>
              <a:t>Курсовая работа</a:t>
            </a:r>
            <a:br>
              <a:rPr lang="ru-RU" sz="1800" b="0" dirty="0" smtClean="0">
                <a:solidFill>
                  <a:schemeClr val="tx1"/>
                </a:solidFill>
                <a:latin typeface="Times New Roman" panose="02020603050405020304" pitchFamily="18" charset="0"/>
                <a:cs typeface="Times New Roman" panose="02020603050405020304" pitchFamily="18" charset="0"/>
              </a:rPr>
            </a:br>
            <a:r>
              <a:rPr lang="ru-RU" sz="1800" b="0" dirty="0" smtClean="0">
                <a:solidFill>
                  <a:schemeClr val="tx1"/>
                </a:solidFill>
                <a:latin typeface="Times New Roman" panose="02020603050405020304" pitchFamily="18" charset="0"/>
                <a:cs typeface="Times New Roman" panose="02020603050405020304" pitchFamily="18" charset="0"/>
              </a:rPr>
              <a:t>По дисциплине: «Детская челюстно-лицевая хирургия»</a:t>
            </a:r>
            <a:br>
              <a:rPr lang="ru-RU" sz="1800" b="0" dirty="0" smtClean="0">
                <a:solidFill>
                  <a:schemeClr val="tx1"/>
                </a:solidFill>
                <a:latin typeface="Times New Roman" panose="02020603050405020304" pitchFamily="18" charset="0"/>
                <a:cs typeface="Times New Roman" panose="02020603050405020304" pitchFamily="18" charset="0"/>
              </a:rPr>
            </a:br>
            <a:r>
              <a:rPr lang="ru-RU" sz="1800" b="0" dirty="0" smtClean="0">
                <a:solidFill>
                  <a:schemeClr val="tx1"/>
                </a:solidFill>
                <a:latin typeface="Times New Roman" panose="02020603050405020304" pitchFamily="18" charset="0"/>
                <a:cs typeface="Times New Roman" panose="02020603050405020304" pitchFamily="18" charset="0"/>
              </a:rPr>
              <a:t>На тему: «Гематогенный остеомиелит костей лица у детей»</a:t>
            </a:r>
            <a:br>
              <a:rPr lang="ru-RU" sz="1800" b="0" dirty="0" smtClean="0">
                <a:solidFill>
                  <a:schemeClr val="tx1"/>
                </a:solidFill>
                <a:latin typeface="Times New Roman" panose="02020603050405020304" pitchFamily="18" charset="0"/>
                <a:cs typeface="Times New Roman" panose="02020603050405020304" pitchFamily="18" charset="0"/>
              </a:rPr>
            </a:br>
            <a:endParaRPr lang="ru-RU" sz="1800" b="0" dirty="0">
              <a:solidFill>
                <a:schemeClr val="tx1"/>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3851920" y="5981700"/>
            <a:ext cx="6400800" cy="1752600"/>
          </a:xfrm>
        </p:spPr>
        <p:txBody>
          <a:bodyPr>
            <a:normAutofit/>
          </a:bodyPr>
          <a:lstStyle/>
          <a:p>
            <a:r>
              <a:rPr lang="ru-RU" sz="1600" b="0" dirty="0" smtClean="0">
                <a:solidFill>
                  <a:schemeClr val="tx1"/>
                </a:solidFill>
                <a:latin typeface="Times New Roman" panose="02020603050405020304" pitchFamily="18" charset="0"/>
                <a:cs typeface="Times New Roman" panose="02020603050405020304" pitchFamily="18" charset="0"/>
              </a:rPr>
              <a:t>Пенза 2020 год</a:t>
            </a:r>
            <a:endParaRPr lang="ru-RU" sz="1600" b="0" dirty="0">
              <a:solidFill>
                <a:schemeClr val="tx1"/>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932040" y="3861048"/>
            <a:ext cx="4572000" cy="1877437"/>
          </a:xfrm>
          <a:prstGeom prst="rect">
            <a:avLst/>
          </a:prstGeom>
        </p:spPr>
        <p:txBody>
          <a:bodyPr>
            <a:spAutoFit/>
          </a:bodyPr>
          <a:lstStyle/>
          <a:p>
            <a:r>
              <a:rPr lang="ru-RU" sz="1600" dirty="0" smtClean="0">
                <a:latin typeface="Times New Roman" panose="02020603050405020304" pitchFamily="18" charset="0"/>
                <a:cs typeface="Times New Roman" panose="02020603050405020304" pitchFamily="18" charset="0"/>
              </a:rPr>
              <a:t>Специальность - 31.05.03 Стоматология</a:t>
            </a:r>
          </a:p>
          <a:p>
            <a:r>
              <a:rPr lang="ru-RU" sz="1600" dirty="0" smtClean="0">
                <a:latin typeface="Times New Roman" panose="02020603050405020304" pitchFamily="18" charset="0"/>
                <a:cs typeface="Times New Roman" panose="02020603050405020304" pitchFamily="18" charset="0"/>
              </a:rPr>
              <a:t>Выполнила: студентка 16ЛС6 группы 4 курса</a:t>
            </a:r>
          </a:p>
          <a:p>
            <a:r>
              <a:rPr lang="ru-RU" sz="1600" dirty="0" smtClean="0">
                <a:latin typeface="Times New Roman" panose="02020603050405020304" pitchFamily="18" charset="0"/>
                <a:cs typeface="Times New Roman" panose="02020603050405020304" pitchFamily="18" charset="0"/>
              </a:rPr>
              <a:t>Шустер Виолетта Витальевна</a:t>
            </a:r>
          </a:p>
          <a:p>
            <a:r>
              <a:rPr lang="ru-RU" sz="1600" dirty="0" smtClean="0">
                <a:latin typeface="Times New Roman" panose="02020603050405020304" pitchFamily="18" charset="0"/>
                <a:cs typeface="Times New Roman" panose="02020603050405020304" pitchFamily="18" charset="0"/>
              </a:rPr>
              <a:t>Проверил: ассистент кафедры ЧЛХ</a:t>
            </a:r>
          </a:p>
          <a:p>
            <a:r>
              <a:rPr lang="ru-RU" sz="1600" dirty="0" err="1" smtClean="0">
                <a:latin typeface="Times New Roman" panose="02020603050405020304" pitchFamily="18" charset="0"/>
                <a:cs typeface="Times New Roman" panose="02020603050405020304" pitchFamily="18" charset="0"/>
              </a:rPr>
              <a:t>Амбарян</a:t>
            </a:r>
            <a:r>
              <a:rPr lang="ru-RU" sz="1600" dirty="0" smtClean="0">
                <a:latin typeface="Times New Roman" panose="02020603050405020304" pitchFamily="18" charset="0"/>
                <a:cs typeface="Times New Roman" panose="02020603050405020304" pitchFamily="18" charset="0"/>
              </a:rPr>
              <a:t> Гарик </a:t>
            </a:r>
            <a:r>
              <a:rPr lang="ru-RU" sz="1600" dirty="0" err="1" smtClean="0">
                <a:latin typeface="Times New Roman" panose="02020603050405020304" pitchFamily="18" charset="0"/>
                <a:cs typeface="Times New Roman" panose="02020603050405020304" pitchFamily="18" charset="0"/>
              </a:rPr>
              <a:t>Мнацаканович</a:t>
            </a:r>
            <a:endParaRPr lang="ru-RU" sz="1600" dirty="0" smtClean="0">
              <a:latin typeface="Times New Roman" panose="02020603050405020304" pitchFamily="18" charset="0"/>
              <a:cs typeface="Times New Roman" panose="02020603050405020304" pitchFamily="18" charset="0"/>
            </a:endParaRPr>
          </a:p>
          <a:p>
            <a:endParaRPr lang="ru-RU" dirty="0" smtClean="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432793676"/>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683568" y="1984248"/>
            <a:ext cx="7467600" cy="4873752"/>
          </a:xfrm>
        </p:spPr>
        <p:txBody>
          <a:bodyPr/>
          <a:lstStyle/>
          <a:p>
            <a:pPr marL="0" indent="0" algn="just">
              <a:lnSpc>
                <a:spcPct val="150000"/>
              </a:lnSpc>
              <a:buNone/>
            </a:pPr>
            <a:r>
              <a:rPr lang="ru-RU" b="1" dirty="0">
                <a:latin typeface="Times New Roman" panose="02020603050405020304" pitchFamily="18" charset="0"/>
                <a:cs typeface="Times New Roman" panose="02020603050405020304" pitchFamily="18" charset="0"/>
              </a:rPr>
              <a:t>Гематогенный остеомиелит </a:t>
            </a:r>
            <a:r>
              <a:rPr lang="ru-RU" dirty="0">
                <a:latin typeface="Times New Roman" panose="02020603050405020304" pitchFamily="18" charset="0"/>
                <a:cs typeface="Times New Roman" panose="02020603050405020304" pitchFamily="18" charset="0"/>
              </a:rPr>
              <a:t>— вос­паление кости, развивающееся в результате заноса инфекции гема­тогенным путем из очага, распо­ложенного вдали от места пора­жения. </a:t>
            </a:r>
          </a:p>
        </p:txBody>
      </p:sp>
    </p:spTree>
    <p:extLst>
      <p:ext uri="{BB962C8B-B14F-4D97-AF65-F5344CB8AC3E}">
        <p14:creationId xmlns:p14="http://schemas.microsoft.com/office/powerpoint/2010/main" val="3513766885"/>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Этиология и патогенез</a:t>
            </a:r>
            <a:endParaRPr lang="ru-RU" dirty="0"/>
          </a:p>
        </p:txBody>
      </p:sp>
      <p:sp>
        <p:nvSpPr>
          <p:cNvPr id="3" name="Объект 2"/>
          <p:cNvSpPr>
            <a:spLocks noGrp="1"/>
          </p:cNvSpPr>
          <p:nvPr>
            <p:ph sz="quarter" idx="1"/>
          </p:nvPr>
        </p:nvSpPr>
        <p:spPr>
          <a:xfrm>
            <a:off x="899592" y="1628800"/>
            <a:ext cx="7467600" cy="4873752"/>
          </a:xfrm>
        </p:spPr>
        <p:txBody>
          <a:bodyPr>
            <a:normAutofit fontScale="85000" lnSpcReduction="10000"/>
          </a:bodyPr>
          <a:lstStyle/>
          <a:p>
            <a:pPr marL="0" indent="0" algn="just">
              <a:lnSpc>
                <a:spcPct val="150000"/>
              </a:lnSpc>
              <a:buNone/>
            </a:pPr>
            <a:r>
              <a:rPr lang="ru-RU" dirty="0">
                <a:latin typeface="Times New Roman" panose="02020603050405020304" pitchFamily="18" charset="0"/>
                <a:cs typeface="Times New Roman" panose="02020603050405020304" pitchFamily="18" charset="0"/>
              </a:rPr>
              <a:t>Гематоген­ный остеомиелит костей лица у де­тей развивается на фоне септиче­ского состояния организма и явля­ется одной из форм </a:t>
            </a:r>
            <a:r>
              <a:rPr lang="ru-RU" dirty="0" err="1">
                <a:latin typeface="Times New Roman" panose="02020603050405020304" pitchFamily="18" charset="0"/>
                <a:cs typeface="Times New Roman" panose="02020603050405020304" pitchFamily="18" charset="0"/>
              </a:rPr>
              <a:t>септикопиемии</a:t>
            </a:r>
            <a:r>
              <a:rPr lang="ru-RU" dirty="0">
                <a:latin typeface="Times New Roman" panose="02020603050405020304" pitchFamily="18" charset="0"/>
                <a:cs typeface="Times New Roman" panose="02020603050405020304" pitchFamily="18" charset="0"/>
              </a:rPr>
              <a:t>, возникающей на фоне низкой резистентности организма и под влиянием </a:t>
            </a:r>
            <a:r>
              <a:rPr lang="ru-RU" dirty="0" err="1">
                <a:latin typeface="Times New Roman" panose="02020603050405020304" pitchFamily="18" charset="0"/>
                <a:cs typeface="Times New Roman" panose="02020603050405020304" pitchFamily="18" charset="0"/>
              </a:rPr>
              <a:t>преморбидных</a:t>
            </a:r>
            <a:r>
              <a:rPr lang="ru-RU" dirty="0">
                <a:latin typeface="Times New Roman" panose="02020603050405020304" pitchFamily="18" charset="0"/>
                <a:cs typeface="Times New Roman" panose="02020603050405020304" pitchFamily="18" charset="0"/>
              </a:rPr>
              <a:t> факторов.</a:t>
            </a:r>
          </a:p>
          <a:p>
            <a:pPr marL="0" indent="0" algn="just">
              <a:lnSpc>
                <a:spcPct val="150000"/>
              </a:lnSpc>
              <a:buNone/>
            </a:pPr>
            <a:r>
              <a:rPr lang="ru-RU" dirty="0">
                <a:latin typeface="Times New Roman" panose="02020603050405020304" pitchFamily="18" charset="0"/>
                <a:cs typeface="Times New Roman" panose="02020603050405020304" pitchFamily="18" charset="0"/>
              </a:rPr>
              <a:t>Источником инфекции могут быть воспалительные заболевания пуповины, гнойничковые пораже­ния кожи ребенка, микротравмы слизистой оболочки рта, поражение слизистых оболочек носоглотки при ОРВИ, а также воспалительные осложнения послеродового периода у матери (мастит, другие гнойные инфекции).</a:t>
            </a:r>
          </a:p>
        </p:txBody>
      </p:sp>
    </p:spTree>
    <p:extLst>
      <p:ext uri="{BB962C8B-B14F-4D97-AF65-F5344CB8AC3E}">
        <p14:creationId xmlns:p14="http://schemas.microsoft.com/office/powerpoint/2010/main" val="466770419"/>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Клиническая картина</a:t>
            </a:r>
            <a:endParaRPr lang="ru-RU" dirty="0"/>
          </a:p>
        </p:txBody>
      </p:sp>
      <p:sp>
        <p:nvSpPr>
          <p:cNvPr id="3" name="Объект 2"/>
          <p:cNvSpPr>
            <a:spLocks noGrp="1"/>
          </p:cNvSpPr>
          <p:nvPr>
            <p:ph sz="quarter" idx="1"/>
          </p:nvPr>
        </p:nvSpPr>
        <p:spPr>
          <a:xfrm>
            <a:off x="755576" y="1628800"/>
            <a:ext cx="7467600" cy="4873752"/>
          </a:xfrm>
        </p:spPr>
        <p:txBody>
          <a:bodyPr>
            <a:normAutofit fontScale="70000" lnSpcReduction="20000"/>
          </a:bodyPr>
          <a:lstStyle/>
          <a:p>
            <a:pPr marL="0" indent="0" algn="just">
              <a:lnSpc>
                <a:spcPct val="170000"/>
              </a:lnSpc>
              <a:buNone/>
            </a:pPr>
            <a:r>
              <a:rPr lang="ru-RU" sz="2300" dirty="0">
                <a:latin typeface="Times New Roman" panose="02020603050405020304" pitchFamily="18" charset="0"/>
                <a:cs typeface="Times New Roman" panose="02020603050405020304" pitchFamily="18" charset="0"/>
              </a:rPr>
              <a:t>Первые признаки заболевания проявляются беспокойством или вялостью ребенка, отказом от пищи, плохим сном, жидким стулом, повышением температуры. Это общие симптомы для всех инфекций. Развитие заболевания происходит крайне быстро. Обычно через сутки от начала заболевания температура достигает 38,5-39,5° С, появляются симптомы резкой интоксикации: кожные покровы лица приобретают выраженную бледность, нередко </a:t>
            </a:r>
            <a:r>
              <a:rPr lang="ru-RU" sz="2300" dirty="0" err="1">
                <a:latin typeface="Times New Roman" panose="02020603050405020304" pitchFamily="18" charset="0"/>
                <a:cs typeface="Times New Roman" panose="02020603050405020304" pitchFamily="18" charset="0"/>
              </a:rPr>
              <a:t>цианотичность</a:t>
            </a:r>
            <a:r>
              <a:rPr lang="ru-RU" sz="2300" dirty="0">
                <a:latin typeface="Times New Roman" panose="02020603050405020304" pitchFamily="18" charset="0"/>
                <a:cs typeface="Times New Roman" panose="02020603050405020304" pitchFamily="18" charset="0"/>
              </a:rPr>
              <a:t>, у детей первых месяцев жизни развивается адинамия.</a:t>
            </a:r>
          </a:p>
          <a:p>
            <a:pPr marL="0" indent="0" algn="just">
              <a:lnSpc>
                <a:spcPct val="170000"/>
              </a:lnSpc>
              <a:buNone/>
            </a:pPr>
            <a:r>
              <a:rPr lang="ru-RU" sz="2300" dirty="0">
                <a:latin typeface="Times New Roman" panose="02020603050405020304" pitchFamily="18" charset="0"/>
                <a:cs typeface="Times New Roman" panose="02020603050405020304" pitchFamily="18" charset="0"/>
              </a:rPr>
              <a:t>Уже на ранних этапах заболевания появляются припухлость и инфильтрация мягких тканей в полости рта (признаки остеомиелита), что нередко упускают из вида или неверно интерпретируют. Этот симптом крайне важен в диагностике заболевания, так как позволяет дифференцировать гематогенный остеомиелит от других заболеваний.</a:t>
            </a:r>
          </a:p>
          <a:p>
            <a:endParaRPr lang="ru-RU" dirty="0"/>
          </a:p>
        </p:txBody>
      </p:sp>
    </p:spTree>
    <p:extLst>
      <p:ext uri="{BB962C8B-B14F-4D97-AF65-F5344CB8AC3E}">
        <p14:creationId xmlns:p14="http://schemas.microsoft.com/office/powerpoint/2010/main" val="3649552192"/>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3" y="1033463"/>
            <a:ext cx="6868046" cy="5148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5227930"/>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Гематогенный остеомиелит верхней челюсти</a:t>
            </a:r>
            <a:endParaRPr lang="ru-RU" dirty="0"/>
          </a:p>
        </p:txBody>
      </p:sp>
      <p:sp>
        <p:nvSpPr>
          <p:cNvPr id="3" name="Объект 2"/>
          <p:cNvSpPr>
            <a:spLocks noGrp="1"/>
          </p:cNvSpPr>
          <p:nvPr>
            <p:ph sz="quarter" idx="1"/>
          </p:nvPr>
        </p:nvSpPr>
        <p:spPr>
          <a:xfrm>
            <a:off x="827584" y="1484784"/>
            <a:ext cx="7467600" cy="4873752"/>
          </a:xfrm>
        </p:spPr>
        <p:txBody>
          <a:bodyPr>
            <a:normAutofit fontScale="85000" lnSpcReduction="10000"/>
          </a:bodyPr>
          <a:lstStyle/>
          <a:p>
            <a:pPr marL="0" indent="0" algn="just">
              <a:lnSpc>
                <a:spcPct val="150000"/>
              </a:lnSpc>
              <a:buNone/>
            </a:pPr>
            <a:r>
              <a:rPr lang="ru-RU" sz="2000" dirty="0">
                <a:latin typeface="Times New Roman" panose="02020603050405020304" pitchFamily="18" charset="0"/>
                <a:cs typeface="Times New Roman" panose="02020603050405020304" pitchFamily="18" charset="0"/>
              </a:rPr>
              <a:t>Гематогенный остеомиелит верхней челюсти возникает чаще в первый </a:t>
            </a:r>
            <a:r>
              <a:rPr lang="ru-RU" sz="2000" dirty="0" smtClean="0">
                <a:latin typeface="Times New Roman" panose="02020603050405020304" pitchFamily="18" charset="0"/>
                <a:cs typeface="Times New Roman" panose="02020603050405020304" pitchFamily="18" charset="0"/>
              </a:rPr>
              <a:t>месяц жизни </a:t>
            </a:r>
            <a:r>
              <a:rPr lang="ru-RU" sz="2000" dirty="0">
                <a:latin typeface="Times New Roman" panose="02020603050405020304" pitchFamily="18" charset="0"/>
                <a:cs typeface="Times New Roman" panose="02020603050405020304" pitchFamily="18" charset="0"/>
              </a:rPr>
              <a:t>(период новорожденности), нередко до 1 года (грудной возраст), очень редко встречается в возрасте 3—7 лет. </a:t>
            </a:r>
            <a:endParaRPr lang="ru-RU" sz="2000" dirty="0" smtClean="0">
              <a:latin typeface="Times New Roman" panose="02020603050405020304" pitchFamily="18" charset="0"/>
              <a:cs typeface="Times New Roman" panose="02020603050405020304" pitchFamily="18" charset="0"/>
            </a:endParaRPr>
          </a:p>
          <a:p>
            <a:pPr marL="0" indent="0" algn="just">
              <a:lnSpc>
                <a:spcPct val="150000"/>
              </a:lnSpc>
              <a:buNone/>
            </a:pPr>
            <a:r>
              <a:rPr lang="ru-RU" sz="2000" dirty="0">
                <a:latin typeface="Times New Roman" panose="02020603050405020304" pitchFamily="18" charset="0"/>
                <a:cs typeface="Times New Roman" panose="02020603050405020304" pitchFamily="18" charset="0"/>
              </a:rPr>
              <a:t>У новорожденных и детей раннего возраста заболевание нередко начинается внезапно среди полного здоровья с резкого повышения температуры тела до 39-40 °С. Внешне наблюдается отек мягких тканей щечной и подглазничной области. В течение первых суток может закрыться глазная щель в результате нарастающего коллатерального </a:t>
            </a:r>
            <a:r>
              <a:rPr lang="ru-RU" sz="2000" dirty="0" smtClean="0">
                <a:latin typeface="Times New Roman" panose="02020603050405020304" pitchFamily="18" charset="0"/>
                <a:cs typeface="Times New Roman" panose="02020603050405020304" pitchFamily="18" charset="0"/>
              </a:rPr>
              <a:t>отека век </a:t>
            </a:r>
            <a:r>
              <a:rPr lang="ru-RU" sz="2000" dirty="0">
                <a:latin typeface="Times New Roman" panose="02020603050405020304" pitchFamily="18" charset="0"/>
                <a:cs typeface="Times New Roman" panose="02020603050405020304" pitchFamily="18" charset="0"/>
              </a:rPr>
              <a:t>одного глаза. Носовое дыхание с одной стороны нередко затруднено, а иногда и совсем отсутствует. Воспалительные инфильтраты в области верхней челюсти могут быстро трансформироваться в абсцессы и флегмоны. В полости рта - гиперемия и отек слизистой по переходной складке и на небе с одной стороны. </a:t>
            </a:r>
          </a:p>
        </p:txBody>
      </p:sp>
    </p:spTree>
    <p:extLst>
      <p:ext uri="{BB962C8B-B14F-4D97-AF65-F5344CB8AC3E}">
        <p14:creationId xmlns:p14="http://schemas.microsoft.com/office/powerpoint/2010/main" val="3448830562"/>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Гематогенный остеомиелит нижней челюсти</a:t>
            </a:r>
            <a:endParaRPr lang="ru-RU" dirty="0"/>
          </a:p>
        </p:txBody>
      </p:sp>
      <p:sp>
        <p:nvSpPr>
          <p:cNvPr id="3" name="Объект 2"/>
          <p:cNvSpPr>
            <a:spLocks noGrp="1"/>
          </p:cNvSpPr>
          <p:nvPr>
            <p:ph sz="quarter" idx="1"/>
          </p:nvPr>
        </p:nvSpPr>
        <p:spPr>
          <a:xfrm>
            <a:off x="827584" y="1628800"/>
            <a:ext cx="7467600" cy="4873752"/>
          </a:xfrm>
        </p:spPr>
        <p:txBody>
          <a:bodyPr>
            <a:normAutofit lnSpcReduction="10000"/>
          </a:bodyPr>
          <a:lstStyle/>
          <a:p>
            <a:pPr marL="0" indent="0" algn="just">
              <a:lnSpc>
                <a:spcPct val="150000"/>
              </a:lnSpc>
              <a:buNone/>
            </a:pPr>
            <a:r>
              <a:rPr lang="ru-RU" sz="2000" dirty="0">
                <a:latin typeface="Times New Roman" panose="02020603050405020304" pitchFamily="18" charset="0"/>
                <a:cs typeface="Times New Roman" panose="02020603050405020304" pitchFamily="18" charset="0"/>
              </a:rPr>
              <a:t>Гематогенный остеомиелит нижней челюсти выявляют или в виде изолированного очага, или в сочетании с поражениями других костей лицевого скелета и опорно-двигательного аппарата. Заболевание диагностируют чаще у детей в период новорожденности или от 1 месяца жизни и до 1 года. Развитие общих симптомов заболевания происходит быстро. Обычно через сутки от начала заболевания температура достигает 38,5° С, появляются признаки резкой интоксикации и болевой синдром. Ребенок отказывается от пищи, не сосет грудь, крайне беспокоен. Эти симптомы являются общими для всех инфекций, что затрудняет раннюю диагностику. </a:t>
            </a:r>
          </a:p>
        </p:txBody>
      </p:sp>
    </p:spTree>
    <p:extLst>
      <p:ext uri="{BB962C8B-B14F-4D97-AF65-F5344CB8AC3E}">
        <p14:creationId xmlns:p14="http://schemas.microsoft.com/office/powerpoint/2010/main" val="2610376302"/>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Диагностика</a:t>
            </a:r>
            <a:endParaRPr lang="ru-RU" dirty="0"/>
          </a:p>
        </p:txBody>
      </p:sp>
      <p:sp>
        <p:nvSpPr>
          <p:cNvPr id="3" name="Объект 2"/>
          <p:cNvSpPr>
            <a:spLocks noGrp="1"/>
          </p:cNvSpPr>
          <p:nvPr>
            <p:ph sz="quarter" idx="1"/>
          </p:nvPr>
        </p:nvSpPr>
        <p:spPr>
          <a:xfrm>
            <a:off x="899592" y="1628800"/>
            <a:ext cx="7467600" cy="4873752"/>
          </a:xfrm>
        </p:spPr>
        <p:txBody>
          <a:bodyPr>
            <a:normAutofit fontScale="85000" lnSpcReduction="20000"/>
          </a:bodyPr>
          <a:lstStyle/>
          <a:p>
            <a:pPr marL="0" indent="0" algn="just">
              <a:lnSpc>
                <a:spcPct val="150000"/>
              </a:lnSpc>
              <a:buNone/>
            </a:pPr>
            <a:r>
              <a:rPr lang="ru-RU" sz="2200" dirty="0">
                <a:latin typeface="Times New Roman" panose="02020603050405020304" pitchFamily="18" charset="0"/>
                <a:cs typeface="Times New Roman" panose="02020603050405020304" pitchFamily="18" charset="0"/>
              </a:rPr>
              <a:t>При локализации процесса на верхней челюсти острый гематогенный остеомиелит необходимо отличать от острых воспалительных заболеваний глаза и глазницы, решетчатого лабирин­та, а в хронической стадии — от дакриоцистита, </a:t>
            </a:r>
            <a:r>
              <a:rPr lang="ru-RU" sz="2200" dirty="0" err="1">
                <a:latin typeface="Times New Roman" panose="02020603050405020304" pitchFamily="18" charset="0"/>
                <a:cs typeface="Times New Roman" panose="02020603050405020304" pitchFamily="18" charset="0"/>
              </a:rPr>
              <a:t>этмоидита</a:t>
            </a:r>
            <a:r>
              <a:rPr lang="ru-RU" sz="2200" dirty="0">
                <a:latin typeface="Times New Roman" panose="02020603050405020304" pitchFamily="18" charset="0"/>
                <a:cs typeface="Times New Roman" panose="02020603050405020304" pitchFamily="18" charset="0"/>
              </a:rPr>
              <a:t>. На ниж­ней челюсти нередко приходится дифференцировать острую и хрони­ческую форму заболевания средне­го уха, что особенно сложно при образовании свищей в наружном слуховом проходе. В этих случаях диагноз основывается на данных рентгенологического исследования ветви и </a:t>
            </a:r>
            <a:r>
              <a:rPr lang="ru-RU" sz="2200" dirty="0" err="1">
                <a:latin typeface="Times New Roman" panose="02020603050405020304" pitchFamily="18" charset="0"/>
                <a:cs typeface="Times New Roman" panose="02020603050405020304" pitchFamily="18" charset="0"/>
              </a:rPr>
              <a:t>мыщелкового</a:t>
            </a:r>
            <a:r>
              <a:rPr lang="ru-RU" sz="2200" dirty="0">
                <a:latin typeface="Times New Roman" panose="02020603050405020304" pitchFamily="18" charset="0"/>
                <a:cs typeface="Times New Roman" panose="02020603050405020304" pitchFamily="18" charset="0"/>
              </a:rPr>
              <a:t> отростка нижней челюсти. Нужно помнить, что ограниченные поражения этого отростка в раннем детстве могут развиться в результате распростра­нения гнойного процесса из поло­сти уха и сосцевидного отростка на ВНЧС.</a:t>
            </a:r>
          </a:p>
          <a:p>
            <a:endParaRPr lang="ru-RU" dirty="0"/>
          </a:p>
        </p:txBody>
      </p:sp>
    </p:spTree>
    <p:extLst>
      <p:ext uri="{BB962C8B-B14F-4D97-AF65-F5344CB8AC3E}">
        <p14:creationId xmlns:p14="http://schemas.microsoft.com/office/powerpoint/2010/main" val="17805885"/>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Лечение</a:t>
            </a:r>
            <a:endParaRPr lang="ru-RU" dirty="0"/>
          </a:p>
        </p:txBody>
      </p:sp>
      <p:sp>
        <p:nvSpPr>
          <p:cNvPr id="3" name="Объект 2"/>
          <p:cNvSpPr>
            <a:spLocks noGrp="1"/>
          </p:cNvSpPr>
          <p:nvPr>
            <p:ph sz="quarter" idx="1"/>
          </p:nvPr>
        </p:nvSpPr>
        <p:spPr>
          <a:xfrm>
            <a:off x="899592" y="1628800"/>
            <a:ext cx="7467600" cy="4873752"/>
          </a:xfrm>
        </p:spPr>
        <p:txBody>
          <a:bodyPr>
            <a:normAutofit fontScale="77500" lnSpcReduction="20000"/>
          </a:bodyPr>
          <a:lstStyle/>
          <a:p>
            <a:pPr marL="0" indent="0" algn="just">
              <a:lnSpc>
                <a:spcPct val="160000"/>
              </a:lnSpc>
              <a:buNone/>
            </a:pPr>
            <a:r>
              <a:rPr lang="ru-RU" dirty="0">
                <a:latin typeface="Times New Roman" panose="02020603050405020304" pitchFamily="18" charset="0"/>
                <a:cs typeface="Times New Roman" panose="02020603050405020304" pitchFamily="18" charset="0"/>
              </a:rPr>
              <a:t>Особенности проявле­ния гематогенного остеомиелита в ЧЛО требуют:</a:t>
            </a:r>
          </a:p>
          <a:p>
            <a:pPr marL="0" indent="0" algn="just">
              <a:lnSpc>
                <a:spcPct val="160000"/>
              </a:lnSpc>
              <a:buNone/>
            </a:pPr>
            <a:r>
              <a:rPr lang="ru-RU" dirty="0">
                <a:latin typeface="Times New Roman" panose="02020603050405020304" pitchFamily="18" charset="0"/>
                <a:cs typeface="Times New Roman" panose="02020603050405020304" pitchFamily="18" charset="0"/>
              </a:rPr>
              <a:t>1) организационно — пребыва­ния больных в специализирован­ных отделениях многопрофильных крупных детских больниц, где налажена </a:t>
            </a:r>
            <a:r>
              <a:rPr lang="ru-RU" dirty="0" err="1">
                <a:latin typeface="Times New Roman" panose="02020603050405020304" pitchFamily="18" charset="0"/>
                <a:cs typeface="Times New Roman" panose="02020603050405020304" pitchFamily="18" charset="0"/>
              </a:rPr>
              <a:t>реаниматологическая</a:t>
            </a:r>
            <a:r>
              <a:rPr lang="ru-RU" dirty="0">
                <a:latin typeface="Times New Roman" panose="02020603050405020304" pitchFamily="18" charset="0"/>
                <a:cs typeface="Times New Roman" panose="02020603050405020304" pitchFamily="18" charset="0"/>
              </a:rPr>
              <a:t> ин­тенсивная терапия, в чем нуждают­ся такие дети в период развития острого гематогенного остеомиели­та и в периоды обострений;</a:t>
            </a:r>
          </a:p>
          <a:p>
            <a:pPr marL="0" indent="0" algn="just">
              <a:lnSpc>
                <a:spcPct val="160000"/>
              </a:lnSpc>
              <a:buNone/>
            </a:pPr>
            <a:r>
              <a:rPr lang="ru-RU" dirty="0">
                <a:latin typeface="Times New Roman" panose="02020603050405020304" pitchFamily="18" charset="0"/>
                <a:cs typeface="Times New Roman" panose="02020603050405020304" pitchFamily="18" charset="0"/>
              </a:rPr>
              <a:t>2) обеспечения одновременной </a:t>
            </a:r>
            <a:r>
              <a:rPr lang="ru-RU" dirty="0" err="1">
                <a:latin typeface="Times New Roman" panose="02020603050405020304" pitchFamily="18" charset="0"/>
                <a:cs typeface="Times New Roman" panose="02020603050405020304" pitchFamily="18" charset="0"/>
              </a:rPr>
              <a:t>содружественной</a:t>
            </a:r>
            <a:r>
              <a:rPr lang="ru-RU" dirty="0">
                <a:latin typeface="Times New Roman" panose="02020603050405020304" pitchFamily="18" charset="0"/>
                <a:cs typeface="Times New Roman" panose="02020603050405020304" pitchFamily="18" charset="0"/>
              </a:rPr>
              <a:t> работы реанима­тологов с целью проведения интен­сивной терапии с участием челюстно-лицевого хирурга (при необхо­димости окулиста, </a:t>
            </a:r>
            <a:r>
              <a:rPr lang="ru-RU" dirty="0" err="1">
                <a:latin typeface="Times New Roman" panose="02020603050405020304" pitchFamily="18" charset="0"/>
                <a:cs typeface="Times New Roman" panose="02020603050405020304" pitchFamily="18" charset="0"/>
              </a:rPr>
              <a:t>оториноларинго­лога</a:t>
            </a:r>
            <a:r>
              <a:rPr lang="ru-RU" dirty="0">
                <a:latin typeface="Times New Roman" panose="02020603050405020304" pitchFamily="18" charset="0"/>
                <a:cs typeface="Times New Roman" panose="02020603050405020304" pitchFamily="18" charset="0"/>
              </a:rPr>
              <a:t> и др.).</a:t>
            </a:r>
          </a:p>
          <a:p>
            <a:endParaRPr lang="ru-RU" dirty="0"/>
          </a:p>
        </p:txBody>
      </p:sp>
    </p:spTree>
    <p:extLst>
      <p:ext uri="{BB962C8B-B14F-4D97-AF65-F5344CB8AC3E}">
        <p14:creationId xmlns:p14="http://schemas.microsoft.com/office/powerpoint/2010/main" val="3446637805"/>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611560" y="548680"/>
            <a:ext cx="7467600" cy="5877272"/>
          </a:xfrm>
        </p:spPr>
        <p:txBody>
          <a:bodyPr>
            <a:normAutofit fontScale="40000" lnSpcReduction="20000"/>
          </a:bodyPr>
          <a:lstStyle/>
          <a:p>
            <a:pPr marL="0" indent="0" algn="just">
              <a:lnSpc>
                <a:spcPct val="170000"/>
              </a:lnSpc>
              <a:buNone/>
            </a:pPr>
            <a:r>
              <a:rPr lang="ru-RU" sz="3500" dirty="0">
                <a:latin typeface="Times New Roman" panose="02020603050405020304" pitchFamily="18" charset="0"/>
                <a:cs typeface="Times New Roman" panose="02020603050405020304" pitchFamily="18" charset="0"/>
              </a:rPr>
              <a:t>Общая медикаментозная терапия заключается в назначении антибактериальных препаратов (антибиотиков), </a:t>
            </a:r>
            <a:r>
              <a:rPr lang="ru-RU" sz="3500" dirty="0" err="1">
                <a:latin typeface="Times New Roman" panose="02020603050405020304" pitchFamily="18" charset="0"/>
                <a:cs typeface="Times New Roman" panose="02020603050405020304" pitchFamily="18" charset="0"/>
              </a:rPr>
              <a:t>дезинтоксикационных</a:t>
            </a:r>
            <a:r>
              <a:rPr lang="ru-RU" sz="3500" dirty="0">
                <a:latin typeface="Times New Roman" panose="02020603050405020304" pitchFamily="18" charset="0"/>
                <a:cs typeface="Times New Roman" panose="02020603050405020304" pitchFamily="18" charset="0"/>
              </a:rPr>
              <a:t> средств, антикоагулянтов, витаминов, различных стимуляторов резистентности организма и т.п. Учет динамики показателей позволяет осуществить выбор оптимального метода лечения и в ранние сроки, в </a:t>
            </a:r>
            <a:r>
              <a:rPr lang="ru-RU" sz="3500" dirty="0" smtClean="0">
                <a:latin typeface="Times New Roman" panose="02020603050405020304" pitchFamily="18" charset="0"/>
                <a:cs typeface="Times New Roman" panose="02020603050405020304" pitchFamily="18" charset="0"/>
              </a:rPr>
              <a:t>случае необходимости </a:t>
            </a:r>
            <a:r>
              <a:rPr lang="ru-RU" sz="3500" dirty="0">
                <a:latin typeface="Times New Roman" panose="02020603050405020304" pitchFamily="18" charset="0"/>
                <a:cs typeface="Times New Roman" panose="02020603050405020304" pitchFamily="18" charset="0"/>
              </a:rPr>
              <a:t>проводить иммунотерапию для предупреждения перехода процесса в подострую и хроническую стадии.</a:t>
            </a:r>
          </a:p>
          <a:p>
            <a:pPr marL="0" indent="0" algn="just">
              <a:lnSpc>
                <a:spcPct val="170000"/>
              </a:lnSpc>
              <a:buNone/>
            </a:pPr>
            <a:r>
              <a:rPr lang="ru-RU" sz="3500" dirty="0">
                <a:latin typeface="Times New Roman" panose="02020603050405020304" pitchFamily="18" charset="0"/>
                <a:cs typeface="Times New Roman" panose="02020603050405020304" pitchFamily="18" charset="0"/>
              </a:rPr>
              <a:t>Хирургическое лечение обязательно в острый период заболевания. </a:t>
            </a:r>
            <a:r>
              <a:rPr lang="ru-RU" sz="3500" dirty="0" smtClean="0">
                <a:latin typeface="Times New Roman" panose="02020603050405020304" pitchFamily="18" charset="0"/>
                <a:cs typeface="Times New Roman" panose="02020603050405020304" pitchFamily="18" charset="0"/>
              </a:rPr>
              <a:t>Задержка хирургического </a:t>
            </a:r>
            <a:r>
              <a:rPr lang="ru-RU" sz="3500" dirty="0">
                <a:latin typeface="Times New Roman" panose="02020603050405020304" pitchFamily="18" charset="0"/>
                <a:cs typeface="Times New Roman" panose="02020603050405020304" pitchFamily="18" charset="0"/>
              </a:rPr>
              <a:t>вмешательства и отсутствие необходимого радикализма приводят к распространению воспалительного процесса и переходу его в хроническую фазу. Своевременное вскрытие и дренирование первичного очага воспаления обычно прерывает процесс. Дренирование ран, </a:t>
            </a:r>
            <a:r>
              <a:rPr lang="ru-RU" sz="3500" dirty="0" err="1">
                <a:latin typeface="Times New Roman" panose="02020603050405020304" pitchFamily="18" charset="0"/>
                <a:cs typeface="Times New Roman" panose="02020603050405020304" pitchFamily="18" charset="0"/>
              </a:rPr>
              <a:t>контрапертуры</a:t>
            </a:r>
            <a:r>
              <a:rPr lang="ru-RU" sz="3500" dirty="0">
                <a:latin typeface="Times New Roman" panose="02020603050405020304" pitchFamily="18" charset="0"/>
                <a:cs typeface="Times New Roman" panose="02020603050405020304" pitchFamily="18" charset="0"/>
              </a:rPr>
              <a:t>, введение антисептических, ферментных препаратов, антистафилококкового бактериофага и антибиотиков непосредственно в раны усиливает лечебный эффект.</a:t>
            </a:r>
          </a:p>
          <a:p>
            <a:pPr marL="0" indent="0" algn="just">
              <a:lnSpc>
                <a:spcPct val="170000"/>
              </a:lnSpc>
              <a:buNone/>
            </a:pPr>
            <a:r>
              <a:rPr lang="ru-RU" sz="3500" dirty="0">
                <a:latin typeface="Times New Roman" panose="02020603050405020304" pitchFamily="18" charset="0"/>
                <a:cs typeface="Times New Roman" panose="02020603050405020304" pitchFamily="18" charset="0"/>
              </a:rPr>
              <a:t>Наряду с активным хирургическим проводится и консервативное лечение. Назначают противовоспалительные, десенсибилизирующие препараты, интенсивную </a:t>
            </a:r>
            <a:r>
              <a:rPr lang="ru-RU" sz="3500" dirty="0" err="1">
                <a:latin typeface="Times New Roman" panose="02020603050405020304" pitchFamily="18" charset="0"/>
                <a:cs typeface="Times New Roman" panose="02020603050405020304" pitchFamily="18" charset="0"/>
              </a:rPr>
              <a:t>инфузионную</a:t>
            </a:r>
            <a:r>
              <a:rPr lang="ru-RU" sz="3500" dirty="0">
                <a:latin typeface="Times New Roman" panose="02020603050405020304" pitchFamily="18" charset="0"/>
                <a:cs typeface="Times New Roman" panose="02020603050405020304" pitchFamily="18" charset="0"/>
              </a:rPr>
              <a:t> </a:t>
            </a:r>
            <a:r>
              <a:rPr lang="ru-RU" sz="3500" dirty="0" err="1">
                <a:latin typeface="Times New Roman" panose="02020603050405020304" pitchFamily="18" charset="0"/>
                <a:cs typeface="Times New Roman" panose="02020603050405020304" pitchFamily="18" charset="0"/>
              </a:rPr>
              <a:t>дезинтоксикационную</a:t>
            </a:r>
            <a:r>
              <a:rPr lang="ru-RU" sz="3500" dirty="0">
                <a:latin typeface="Times New Roman" panose="02020603050405020304" pitchFamily="18" charset="0"/>
                <a:cs typeface="Times New Roman" panose="02020603050405020304" pitchFamily="18" charset="0"/>
              </a:rPr>
              <a:t> и общеукрепляющую терапию. До получения результата бактериологических исследований используют антибиотики широкого спектра действия в массивных дозах как внутримышечно, так и внутривенно группами по несколько курсов.</a:t>
            </a:r>
          </a:p>
          <a:p>
            <a:endParaRPr lang="ru-RU" dirty="0"/>
          </a:p>
        </p:txBody>
      </p:sp>
    </p:spTree>
    <p:extLst>
      <p:ext uri="{BB962C8B-B14F-4D97-AF65-F5344CB8AC3E}">
        <p14:creationId xmlns:p14="http://schemas.microsoft.com/office/powerpoint/2010/main" val="2187146698"/>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412776"/>
            <a:ext cx="6391275" cy="425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7367921"/>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Спасибо за внимание!</a:t>
            </a:r>
            <a:endParaRPr lang="ru-RU" dirty="0"/>
          </a:p>
        </p:txBody>
      </p:sp>
      <p:pic>
        <p:nvPicPr>
          <p:cNvPr id="4"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611560" y="1916832"/>
            <a:ext cx="7467600" cy="4228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2778501"/>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29</TotalTime>
  <Words>807</Words>
  <Application>Microsoft Office PowerPoint</Application>
  <PresentationFormat>Экран (4:3)</PresentationFormat>
  <Paragraphs>29</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Эркер</vt:lpstr>
      <vt:lpstr>Министерство образования и науки Российской Федерации Пензенский государственный университет Кафедра «Челюстно-лицевая хирургия»    Курсовая работа По дисциплине: «Детская челюстно-лицевая хирургия» На тему: «Гематогенный остеомиелит костей лица у детей» </vt:lpstr>
      <vt:lpstr>Презентация PowerPoint</vt:lpstr>
      <vt:lpstr>Этиология и патогенез</vt:lpstr>
      <vt:lpstr>Клиническая картина</vt:lpstr>
      <vt:lpstr>Презентация PowerPoint</vt:lpstr>
      <vt:lpstr>Гематогенный остеомиелит верхней челюсти</vt:lpstr>
      <vt:lpstr>Гематогенный остеомиелит нижней челюсти</vt:lpstr>
      <vt:lpstr>Диагностика</vt:lpstr>
      <vt:lpstr>Лечение</vt:lpstr>
      <vt:lpstr>Презентация PowerPoint</vt:lpstr>
      <vt:lpstr>Презентация PowerPoint</vt:lpstr>
      <vt:lpstr>Спасибо за внимание!</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Министерство образования и науки Российской Федерации Пензенский государственный университет Кафедра «Челюстно-лицевая хирургия»    Курсовая работа По дисциплине: «Детская челюстно-лицевая хирургия» На тему: «Гематогенный остеомиелит костей лица у детей»</dc:title>
  <dc:creator>ПК</dc:creator>
  <cp:lastModifiedBy>ПК</cp:lastModifiedBy>
  <cp:revision>4</cp:revision>
  <dcterms:created xsi:type="dcterms:W3CDTF">2020-06-04T15:10:58Z</dcterms:created>
  <dcterms:modified xsi:type="dcterms:W3CDTF">2020-06-04T15:41:11Z</dcterms:modified>
</cp:coreProperties>
</file>