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29"/>
  </p:notesMasterIdLst>
  <p:sldIdLst>
    <p:sldId id="286" r:id="rId2"/>
    <p:sldId id="257" r:id="rId3"/>
    <p:sldId id="258" r:id="rId4"/>
    <p:sldId id="260" r:id="rId5"/>
    <p:sldId id="282" r:id="rId6"/>
    <p:sldId id="261" r:id="rId7"/>
    <p:sldId id="283" r:id="rId8"/>
    <p:sldId id="284" r:id="rId9"/>
    <p:sldId id="263" r:id="rId10"/>
    <p:sldId id="264" r:id="rId11"/>
    <p:sldId id="262" r:id="rId12"/>
    <p:sldId id="285" r:id="rId13"/>
    <p:sldId id="266" r:id="rId14"/>
    <p:sldId id="267" r:id="rId15"/>
    <p:sldId id="270" r:id="rId16"/>
    <p:sldId id="271" r:id="rId17"/>
    <p:sldId id="265" r:id="rId18"/>
    <p:sldId id="28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7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A477A5"/>
    <a:srgbClr val="B8B8B8"/>
    <a:srgbClr val="DEE0EA"/>
    <a:srgbClr val="AEB3CA"/>
    <a:srgbClr val="00359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60" d="100"/>
          <a:sy n="60" d="100"/>
        </p:scale>
        <p:origin x="-1656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78ED4-2005-4E21-85E5-D56B5A739F38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4FD90-CAC6-4642-91FE-D687528C62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280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FB7532D0-EA58-4109-87B0-F2F123CF205C}" type="datetimeFigureOut">
              <a:rPr lang="ru-RU" smtClean="0"/>
              <a:pPr/>
              <a:t>чт 04.06.20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5EE09BE-BD2D-4FEA-BFC2-2CC5A243C6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5" Type="http://schemas.microsoft.com/office/2007/relationships/hdphoto" Target="../media/hdphoto15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22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643306" y="2786058"/>
            <a:ext cx="5105400" cy="2868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Министерство образования и науки Российской Федерации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Пензенский государственный университет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Кафедра ЧЛХ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Курсовая работа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дисциплине: «Детская челюстно-лицевая хирургия». 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тему: «Осложнения во время и после удаления зубов у детей»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                                             Специальность – 31.05.03 Стоматология</a:t>
            </a:r>
            <a:br>
              <a:rPr lang="ru-RU" sz="2000" b="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2000" dirty="0" smtClean="0">
                <a:solidFill>
                  <a:srgbClr val="FFFFFF"/>
                </a:solidFill>
              </a:rPr>
              <a:t/>
            </a:r>
            <a:br>
              <a:rPr lang="ru-RU" sz="2000" dirty="0" smtClean="0">
                <a:solidFill>
                  <a:srgbClr val="FFFFFF"/>
                </a:solidFill>
              </a:rPr>
            </a:br>
            <a:endParaRPr lang="ru-RU" sz="2000" dirty="0">
              <a:solidFill>
                <a:srgbClr val="FFFFFF"/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3643306" y="5756752"/>
            <a:ext cx="5500694" cy="1315586"/>
          </a:xfrm>
        </p:spPr>
        <p:txBody>
          <a:bodyPr>
            <a:normAutofit fontScale="47500" lnSpcReduction="20000"/>
          </a:bodyPr>
          <a:lstStyle/>
          <a:p>
            <a:r>
              <a:rPr lang="ru-RU" sz="2400" dirty="0" smtClean="0"/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Выполнила: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студентка 4 курса, группы 16ЛС6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Абушева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Г.И.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Руководитель: ассистент  кафедры 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Амбарян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Г.М</a:t>
            </a:r>
            <a:r>
              <a:rPr lang="ru-RU" sz="2400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8229600" cy="5449792"/>
          </a:xfrm>
        </p:spPr>
        <p:txBody>
          <a:bodyPr>
            <a:normAutofit/>
          </a:bodyPr>
          <a:lstStyle/>
          <a:p>
            <a:r>
              <a:rPr lang="ru-RU" b="1" dirty="0" smtClean="0"/>
              <a:t>Удаление зуба</a:t>
            </a:r>
            <a:r>
              <a:rPr lang="ru-RU" dirty="0" smtClean="0"/>
              <a:t> – это полноценная операция, после которой могут возникнуть определенные неприятные последствия, вызванные как поведением самого пациента, так и не зависящими от него факторами. Осложнения могут возникнуть также и по ходу операции, поскольку удаление некоторых зубов может быть весьма сложным: из-за большого размера корня или прочной костной ткани, приходится делать надрезы, на которые после успешного проведения операции накладываются швы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00174"/>
            <a:ext cx="8229600" cy="629816"/>
          </a:xfrm>
        </p:spPr>
        <p:txBody>
          <a:bodyPr>
            <a:normAutofit fontScale="90000"/>
          </a:bodyPr>
          <a:lstStyle/>
          <a:p>
            <a:pPr lvl="0"/>
            <a:r>
              <a:rPr lang="ru-RU" sz="33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удалении зубов у детей могут возникнуть такие </a:t>
            </a:r>
            <a:r>
              <a:rPr lang="ru-RU" sz="33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местные осложнения: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872020"/>
            <a:ext cx="849694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/>
              <a:t>Виды осложнений при удалении зубов</a:t>
            </a:r>
            <a:r>
              <a:rPr lang="ru-RU" sz="2000" dirty="0" smtClean="0"/>
              <a:t>:</a:t>
            </a:r>
            <a:br>
              <a:rPr lang="ru-RU" sz="2000" dirty="0" smtClean="0"/>
            </a:br>
            <a:r>
              <a:rPr lang="ru-RU" sz="2000" dirty="0" smtClean="0"/>
              <a:t>1. </a:t>
            </a:r>
            <a:r>
              <a:rPr lang="ru-RU" sz="2000" dirty="0" err="1" smtClean="0"/>
              <a:t>Интраоперационные</a:t>
            </a:r>
            <a:r>
              <a:rPr lang="ru-RU" sz="2000" dirty="0" smtClean="0"/>
              <a:t>:</a:t>
            </a:r>
            <a:br>
              <a:rPr lang="ru-RU" sz="2000" dirty="0" smtClean="0"/>
            </a:br>
            <a:r>
              <a:rPr lang="ru-RU" sz="2000" dirty="0" smtClean="0"/>
              <a:t>- Перелом коронки или корня удаляемого зуба.</a:t>
            </a:r>
            <a:br>
              <a:rPr lang="ru-RU" sz="2000" dirty="0" smtClean="0"/>
            </a:br>
            <a:r>
              <a:rPr lang="ru-RU" sz="2000" dirty="0" smtClean="0"/>
              <a:t>- Перелом или вывих соседнего зуба.</a:t>
            </a:r>
            <a:br>
              <a:rPr lang="ru-RU" sz="2000" dirty="0" smtClean="0"/>
            </a:br>
            <a:r>
              <a:rPr lang="ru-RU" sz="2000" dirty="0" smtClean="0"/>
              <a:t>- Вывих ВНЧС.</a:t>
            </a:r>
            <a:br>
              <a:rPr lang="ru-RU" sz="2000" dirty="0" smtClean="0"/>
            </a:br>
            <a:r>
              <a:rPr lang="ru-RU" sz="2000" dirty="0" smtClean="0"/>
              <a:t>- Проталкивание корня зуба в мягкие ткани.</a:t>
            </a:r>
            <a:br>
              <a:rPr lang="ru-RU" sz="2000" dirty="0" smtClean="0"/>
            </a:br>
            <a:r>
              <a:rPr lang="ru-RU" sz="2000" dirty="0" smtClean="0"/>
              <a:t>- Перелом (</a:t>
            </a:r>
            <a:r>
              <a:rPr lang="ru-RU" sz="2000" dirty="0" err="1" smtClean="0"/>
              <a:t>отлом</a:t>
            </a:r>
            <a:r>
              <a:rPr lang="ru-RU" sz="2000" dirty="0" smtClean="0"/>
              <a:t>) альвеолярного отростка (части) челюсти.</a:t>
            </a:r>
            <a:br>
              <a:rPr lang="ru-RU" sz="2000" dirty="0" smtClean="0"/>
            </a:br>
            <a:r>
              <a:rPr lang="ru-RU" sz="2000" dirty="0" smtClean="0"/>
              <a:t>- Перфорация дна верхнечелюстного синуса.</a:t>
            </a:r>
            <a:br>
              <a:rPr lang="ru-RU" sz="2000" dirty="0" smtClean="0"/>
            </a:br>
            <a:r>
              <a:rPr lang="ru-RU" sz="2000" dirty="0" smtClean="0"/>
              <a:t>- Удаление части альвеолярного гребня.</a:t>
            </a:r>
            <a:br>
              <a:rPr lang="ru-RU" sz="2000" dirty="0" smtClean="0"/>
            </a:br>
            <a:r>
              <a:rPr lang="ru-RU" sz="2000" dirty="0" smtClean="0"/>
              <a:t>2. Послеоперационные: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dirty="0" err="1" smtClean="0"/>
              <a:t>Альвеолиты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000" dirty="0" smtClean="0"/>
              <a:t>- Ограниченный остеомиелит лунки зуба.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dirty="0" err="1" smtClean="0"/>
              <a:t>Луночковое</a:t>
            </a:r>
            <a:r>
              <a:rPr lang="ru-RU" sz="2000" dirty="0" smtClean="0"/>
              <a:t> кровотечение</a:t>
            </a:r>
            <a:r>
              <a:rPr lang="ru-RU" sz="2000" dirty="0" smtClean="0"/>
              <a:t>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3. Неврологические:</a:t>
            </a:r>
            <a:br>
              <a:rPr lang="ru-RU" sz="2000" dirty="0" smtClean="0"/>
            </a:br>
            <a:r>
              <a:rPr lang="ru-RU" sz="2000" dirty="0" smtClean="0"/>
              <a:t>- </a:t>
            </a:r>
            <a:r>
              <a:rPr lang="ru-RU" sz="2000" dirty="0" smtClean="0"/>
              <a:t>Неврит.</a:t>
            </a:r>
            <a:endParaRPr lang="ru-RU" sz="2000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6298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Перелом коронки или корня зуба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b="1" i="1" dirty="0" smtClean="0"/>
              <a:t>Причины:</a:t>
            </a:r>
          </a:p>
          <a:p>
            <a:r>
              <a:rPr lang="ru-RU" dirty="0" smtClean="0"/>
              <a:t>1</a:t>
            </a:r>
            <a:r>
              <a:rPr lang="ru-RU" dirty="0" smtClean="0"/>
              <a:t>. Сильное разрушение коронки кариозным процессом.</a:t>
            </a:r>
            <a:br>
              <a:rPr lang="ru-RU" dirty="0" smtClean="0"/>
            </a:br>
            <a:r>
              <a:rPr lang="ru-RU" dirty="0" smtClean="0"/>
              <a:t>2. Повышенная хрупкость зубов (при нарушении обмена веществ или наркомании) у пациента.</a:t>
            </a:r>
            <a:br>
              <a:rPr lang="ru-RU" dirty="0" smtClean="0"/>
            </a:br>
            <a:r>
              <a:rPr lang="ru-RU" dirty="0" smtClean="0"/>
              <a:t>3. Недостаточное продвижение щечек щипцов.</a:t>
            </a:r>
            <a:br>
              <a:rPr lang="ru-RU" dirty="0" smtClean="0"/>
            </a:br>
            <a:r>
              <a:rPr lang="ru-RU" dirty="0" smtClean="0"/>
              <a:t>4. Грубые и резкие движения.</a:t>
            </a:r>
            <a:br>
              <a:rPr lang="ru-RU" dirty="0" smtClean="0"/>
            </a:br>
            <a:r>
              <a:rPr lang="ru-RU" dirty="0" smtClean="0"/>
              <a:t>5. Неправильно выбранные щипцы.</a:t>
            </a:r>
            <a:br>
              <a:rPr lang="ru-RU" dirty="0" smtClean="0"/>
            </a:br>
            <a:r>
              <a:rPr lang="ru-RU" dirty="0" smtClean="0"/>
              <a:t>6. Чрезмерное смыкание щечек щипцов.</a:t>
            </a:r>
            <a:br>
              <a:rPr lang="ru-RU" dirty="0" smtClean="0"/>
            </a:br>
            <a:r>
              <a:rPr lang="ru-RU" dirty="0" smtClean="0"/>
              <a:t>7. </a:t>
            </a:r>
            <a:r>
              <a:rPr lang="ru-RU" dirty="0" err="1" smtClean="0"/>
              <a:t>Гиперцементоз</a:t>
            </a:r>
            <a:endParaRPr lang="ru-RU" dirty="0" smtClean="0"/>
          </a:p>
          <a:p>
            <a:r>
              <a:rPr lang="ru-RU" b="1" i="1" dirty="0" err="1" smtClean="0"/>
              <a:t>Тактика:</a:t>
            </a:r>
            <a:r>
              <a:rPr lang="ru-RU" dirty="0" err="1" smtClean="0"/>
              <a:t>Продолжить</a:t>
            </a:r>
            <a:r>
              <a:rPr lang="ru-RU" dirty="0" smtClean="0"/>
              <a:t> удаление, применив другой инструмент и </a:t>
            </a:r>
            <a:r>
              <a:rPr lang="ru-RU" dirty="0" smtClean="0"/>
              <a:t>методику. </a:t>
            </a:r>
            <a:r>
              <a:rPr lang="ru-RU" dirty="0" smtClean="0"/>
              <a:t>Если по каким-то причинам (ухудшение общего состояния, технические сложности и т.д.) отломанный корень удалить не удаётся, операцию заканчивают, а рану по возможности ушивают или прикрывают </a:t>
            </a:r>
            <a:r>
              <a:rPr lang="ru-RU" dirty="0" err="1" smtClean="0"/>
              <a:t>йодоформной</a:t>
            </a:r>
            <a:r>
              <a:rPr lang="ru-RU" dirty="0" smtClean="0"/>
              <a:t> турундой. Назначают противовоспалительную терапию и </a:t>
            </a:r>
            <a:r>
              <a:rPr lang="ru-RU" dirty="0" err="1" smtClean="0"/>
              <a:t>физиолечение</a:t>
            </a:r>
            <a:r>
              <a:rPr lang="ru-RU" dirty="0" smtClean="0"/>
              <a:t>. Повторную операцию удаления остаточного корня проводят через 7-14 дней. К этому сроку воспалительные явления обычно стихают.</a:t>
            </a:r>
            <a:r>
              <a:rPr lang="en-US" dirty="0" smtClean="0"/>
              <a:t>[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0656039-DC29-4CD8-AAF9-30BB4BD243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07" r="42069"/>
          <a:stretch/>
        </p:blipFill>
        <p:spPr>
          <a:xfrm>
            <a:off x="2285984" y="313213"/>
            <a:ext cx="4286280" cy="65447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7738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Вывих или перелом соседнего зуба.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lnSpcReduction="10000"/>
          </a:bodyPr>
          <a:lstStyle/>
          <a:p>
            <a:r>
              <a:rPr lang="ru-RU" b="1" i="1" dirty="0" err="1" smtClean="0"/>
              <a:t>Причины:</a:t>
            </a:r>
            <a:r>
              <a:rPr lang="ru-RU" dirty="0" err="1" smtClean="0"/>
              <a:t>Использование</a:t>
            </a:r>
            <a:r>
              <a:rPr lang="ru-RU" dirty="0" smtClean="0"/>
              <a:t> в качестве опоры недостаточно устойчивого зуба при работе элеватором или чрезмерная опора на устойчивый зуб</a:t>
            </a:r>
          </a:p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1. При </a:t>
            </a:r>
            <a:r>
              <a:rPr lang="ru-RU" dirty="0" err="1" smtClean="0"/>
              <a:t>отломе</a:t>
            </a:r>
            <a:r>
              <a:rPr lang="ru-RU" dirty="0" smtClean="0"/>
              <a:t> коронки в пределах дентина или эмали провести пломбирование.</a:t>
            </a:r>
            <a:br>
              <a:rPr lang="ru-RU" dirty="0" smtClean="0"/>
            </a:br>
            <a:r>
              <a:rPr lang="ru-RU" dirty="0" smtClean="0"/>
              <a:t>2. При вскрытой пульпе зуб </a:t>
            </a:r>
            <a:r>
              <a:rPr lang="ru-RU" dirty="0" err="1" smtClean="0"/>
              <a:t>депульпировать</a:t>
            </a:r>
            <a:r>
              <a:rPr lang="ru-RU" dirty="0" smtClean="0"/>
              <a:t> и запломбировать или восстановить в дальнейшем искусственной коронкой.</a:t>
            </a:r>
            <a:br>
              <a:rPr lang="ru-RU" dirty="0" smtClean="0"/>
            </a:br>
            <a:r>
              <a:rPr lang="ru-RU" dirty="0" smtClean="0"/>
              <a:t>3. При неполном вывихе — </a:t>
            </a:r>
            <a:r>
              <a:rPr lang="ru-RU" dirty="0" err="1" smtClean="0"/>
              <a:t>шинировать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4. При полном вывихе — провести реплантацию или удаление, в зависимости от состояния зуба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D569A9B-BA99-4832-A01F-8A1C94336F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717"/>
          <a:stretch/>
        </p:blipFill>
        <p:spPr>
          <a:xfrm>
            <a:off x="285720" y="500042"/>
            <a:ext cx="8666559" cy="55433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0AF0805-0559-4C86-A081-038D7459B0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313" b="14956"/>
          <a:stretch/>
        </p:blipFill>
        <p:spPr>
          <a:xfrm>
            <a:off x="285720" y="1500174"/>
            <a:ext cx="8611117" cy="385765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Проталкивание корня зуба в мягкие ткани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Причины:</a:t>
            </a:r>
          </a:p>
          <a:p>
            <a:r>
              <a:rPr lang="ru-RU" dirty="0" smtClean="0"/>
              <a:t>1. Грубое удаление нижнего третьего моляра.</a:t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ru-RU" dirty="0" err="1" smtClean="0"/>
              <a:t>Отлом</a:t>
            </a:r>
            <a:r>
              <a:rPr lang="ru-RU" dirty="0" smtClean="0"/>
              <a:t> стенки альвеолы.</a:t>
            </a:r>
            <a:br>
              <a:rPr lang="ru-RU" dirty="0" smtClean="0"/>
            </a:br>
            <a:r>
              <a:rPr lang="ru-RU" dirty="0" smtClean="0"/>
              <a:t>3. Рассасывание края альвеолы в результате гнойного воспаления.</a:t>
            </a:r>
            <a:br>
              <a:rPr lang="ru-RU" dirty="0" smtClean="0"/>
            </a:br>
            <a:r>
              <a:rPr lang="ru-RU" dirty="0" smtClean="0"/>
              <a:t>4. Грубая работа элеватором.</a:t>
            </a:r>
            <a:br>
              <a:rPr lang="ru-RU" dirty="0" smtClean="0"/>
            </a:br>
            <a:r>
              <a:rPr lang="ru-RU" dirty="0" smtClean="0"/>
              <a:t>5. Недостаточная фиксация левой рукой альвеолярного отростка в области удаляемого зуба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lnSpcReduction="10000"/>
          </a:bodyPr>
          <a:lstStyle/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1. Осмотреть лунку и оценить степень погружения зуба.</a:t>
            </a:r>
            <a:br>
              <a:rPr lang="ru-RU" dirty="0" smtClean="0"/>
            </a:br>
            <a:r>
              <a:rPr lang="ru-RU" dirty="0" smtClean="0"/>
              <a:t>2. При поверхностном расположении осторожно пинцетом или </a:t>
            </a:r>
            <a:r>
              <a:rPr lang="ru-RU" dirty="0" err="1" smtClean="0"/>
              <a:t>штыковидными</a:t>
            </a:r>
            <a:r>
              <a:rPr lang="ru-RU" dirty="0" smtClean="0"/>
              <a:t> щипцами захватить удаляемый зуб и извлечь его, помогая левой рукой продвигать его под слизистой.</a:t>
            </a:r>
            <a:br>
              <a:rPr lang="ru-RU" dirty="0" smtClean="0"/>
            </a:br>
            <a:r>
              <a:rPr lang="ru-RU" dirty="0" smtClean="0"/>
              <a:t>3. Если зуб пальпируется под слизистой в области лунки, но извлечь его щипцами не удается, то делают небольшой разрез слизистой с последующим наложением швов.</a:t>
            </a:r>
            <a:br>
              <a:rPr lang="ru-RU" dirty="0" smtClean="0"/>
            </a:br>
            <a:r>
              <a:rPr lang="ru-RU" dirty="0" smtClean="0"/>
              <a:t>4. Если визуально и при помощи пальпации зуб не определяется, так как зуб ушел глубоко в ткани, пациенту делают рентгенограмму и под ее контролем удаляют зуб в стационаре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Отлом</a:t>
            </a:r>
            <a:r>
              <a:rPr lang="ru-RU" dirty="0" smtClean="0"/>
              <a:t> альвеолярного отростка челюсти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Причины:</a:t>
            </a:r>
            <a:r>
              <a:rPr lang="ru-RU" dirty="0" smtClean="0"/>
              <a:t>1. Применение чрезмерного усилия щипцами.</a:t>
            </a:r>
            <a:br>
              <a:rPr lang="ru-RU" dirty="0" smtClean="0"/>
            </a:br>
            <a:r>
              <a:rPr lang="ru-RU" dirty="0" smtClean="0"/>
              <a:t>2. Глубокий захват щипцами.</a:t>
            </a:r>
            <a:br>
              <a:rPr lang="ru-RU" dirty="0" smtClean="0"/>
            </a:br>
            <a:r>
              <a:rPr lang="ru-RU" dirty="0" smtClean="0"/>
              <a:t>3. Патологический процесс в кости (</a:t>
            </a:r>
            <a:r>
              <a:rPr lang="ru-RU" dirty="0" err="1" smtClean="0"/>
              <a:t>остеопороз</a:t>
            </a:r>
            <a:r>
              <a:rPr lang="ru-RU" dirty="0" smtClean="0"/>
              <a:t>, киста и др.).</a:t>
            </a:r>
            <a:br>
              <a:rPr lang="ru-RU" dirty="0" smtClean="0"/>
            </a:br>
            <a:r>
              <a:rPr lang="ru-RU" dirty="0" smtClean="0"/>
              <a:t>4. </a:t>
            </a:r>
            <a:r>
              <a:rPr lang="ru-RU" dirty="0" err="1" smtClean="0"/>
              <a:t>Гиперцементоз</a:t>
            </a:r>
            <a:r>
              <a:rPr lang="ru-RU" dirty="0" smtClean="0"/>
              <a:t> корня, приводящий к спаиванию корня и стенок лунки</a:t>
            </a:r>
          </a:p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1. При потере связи между отломком альвеолярного края и слизистой его удаляют, слизистую ушивают.</a:t>
            </a:r>
            <a:br>
              <a:rPr lang="ru-RU" dirty="0" smtClean="0"/>
            </a:br>
            <a:r>
              <a:rPr lang="ru-RU" dirty="0" smtClean="0"/>
              <a:t>2. При надломе альвеолярного края кости его </a:t>
            </a:r>
            <a:r>
              <a:rPr lang="ru-RU" dirty="0" err="1" smtClean="0"/>
              <a:t>репонируют</a:t>
            </a:r>
            <a:r>
              <a:rPr lang="ru-RU" dirty="0" smtClean="0"/>
              <a:t> и укрепляют </a:t>
            </a:r>
            <a:r>
              <a:rPr lang="ru-RU" dirty="0" err="1" smtClean="0"/>
              <a:t>назубной</a:t>
            </a:r>
            <a:r>
              <a:rPr lang="ru-RU" dirty="0" smtClean="0"/>
              <a:t> шиной или другими методами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103D120-478F-4E0B-9958-CD28EF101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43306" y="3397971"/>
            <a:ext cx="5372717" cy="34600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A4FB2D3-B5A2-4311-8031-53B2EBD7A0B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10500" t="16360" r="9261" b="4831"/>
          <a:stretch/>
        </p:blipFill>
        <p:spPr>
          <a:xfrm>
            <a:off x="1" y="0"/>
            <a:ext cx="5072066" cy="33859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571184" cy="864096"/>
          </a:xfrm>
        </p:spPr>
        <p:txBody>
          <a:bodyPr/>
          <a:lstStyle/>
          <a:p>
            <a:r>
              <a:rPr lang="ru-RU" dirty="0" smtClean="0"/>
              <a:t>     Вывих нижней челюсти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700808"/>
            <a:ext cx="8568952" cy="4873728"/>
          </a:xfrm>
        </p:spPr>
        <p:txBody>
          <a:bodyPr/>
          <a:lstStyle/>
          <a:p>
            <a:r>
              <a:rPr lang="ru-RU" b="1" i="1" dirty="0" smtClean="0"/>
              <a:t>Причины:</a:t>
            </a:r>
            <a:r>
              <a:rPr lang="ru-RU" dirty="0" smtClean="0"/>
              <a:t>1. Чрезмерное открывание рта пациента при привычном вывихе.</a:t>
            </a:r>
            <a:br>
              <a:rPr lang="ru-RU" dirty="0" smtClean="0"/>
            </a:br>
            <a:r>
              <a:rPr lang="ru-RU" dirty="0" smtClean="0"/>
              <a:t>2. Чрезмерные усилие со стороны врача при удалении зубов нижней челюсти.</a:t>
            </a:r>
            <a:br>
              <a:rPr lang="ru-RU" dirty="0" smtClean="0"/>
            </a:br>
            <a:r>
              <a:rPr lang="ru-RU" dirty="0" smtClean="0"/>
              <a:t>3. Особенность анатомического строения сустава (плоский суставной бугорок, слабость связочного аппарата и др.)</a:t>
            </a:r>
          </a:p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Провести вправление нижней челюсти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Перелом тела нижней челюсти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447800"/>
            <a:ext cx="3749040" cy="4981596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Причины:</a:t>
            </a:r>
            <a:r>
              <a:rPr lang="ru-RU" dirty="0" smtClean="0"/>
              <a:t>1. Грубая работа.</a:t>
            </a:r>
            <a:br>
              <a:rPr lang="ru-RU" dirty="0" smtClean="0"/>
            </a:br>
            <a:r>
              <a:rPr lang="ru-RU" dirty="0" smtClean="0"/>
              <a:t>2. Наличие патологического очага в кости (</a:t>
            </a:r>
            <a:r>
              <a:rPr lang="ru-RU" dirty="0" err="1" smtClean="0"/>
              <a:t>остеопороз</a:t>
            </a:r>
            <a:r>
              <a:rPr lang="ru-RU" dirty="0" smtClean="0"/>
              <a:t>, сверхкомплектные зубы, кисты и др.).</a:t>
            </a:r>
            <a:br>
              <a:rPr lang="ru-RU" dirty="0" smtClean="0"/>
            </a:br>
            <a:r>
              <a:rPr lang="ru-RU" dirty="0" smtClean="0"/>
              <a:t>3. Удаление </a:t>
            </a:r>
            <a:r>
              <a:rPr lang="ru-RU" dirty="0" err="1" smtClean="0"/>
              <a:t>ретенированного</a:t>
            </a:r>
            <a:r>
              <a:rPr lang="ru-RU" dirty="0" smtClean="0"/>
              <a:t> зуба.</a:t>
            </a:r>
          </a:p>
          <a:p>
            <a:r>
              <a:rPr lang="ru-RU" b="1" i="1" dirty="0" smtClean="0"/>
              <a:t>Тактика:</a:t>
            </a:r>
          </a:p>
          <a:p>
            <a:pPr>
              <a:buNone/>
            </a:pPr>
            <a:r>
              <a:rPr lang="ru-RU" dirty="0" smtClean="0"/>
              <a:t>   1. Прекратить удаление.</a:t>
            </a:r>
            <a:br>
              <a:rPr lang="ru-RU" dirty="0" smtClean="0"/>
            </a:br>
            <a:r>
              <a:rPr lang="ru-RU" dirty="0" smtClean="0"/>
              <a:t>2. </a:t>
            </a:r>
            <a:r>
              <a:rPr lang="ru-RU" dirty="0" err="1" smtClean="0"/>
              <a:t>Шинировать</a:t>
            </a:r>
            <a:r>
              <a:rPr lang="ru-RU" dirty="0" smtClean="0"/>
              <a:t> челюсть пациента </a:t>
            </a:r>
            <a:r>
              <a:rPr lang="ru-RU" dirty="0" err="1" smtClean="0"/>
              <a:t>пращевидной</a:t>
            </a:r>
            <a:r>
              <a:rPr lang="ru-RU" dirty="0" smtClean="0"/>
              <a:t> повязкой на подбородок.</a:t>
            </a:r>
            <a:br>
              <a:rPr lang="ru-RU" dirty="0" smtClean="0"/>
            </a:br>
            <a:r>
              <a:rPr lang="ru-RU" dirty="0" smtClean="0"/>
              <a:t>3. Направить пациента в стационар для завершения работы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050DA66-1FC7-4EC5-BD5E-5A12C0B31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0" y="1428736"/>
            <a:ext cx="4241782" cy="19288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6A82FCC-6197-4D4D-AADC-1C2E5F566F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00" t="18115" r="14657" b="22192"/>
          <a:stretch/>
        </p:blipFill>
        <p:spPr>
          <a:xfrm>
            <a:off x="5143504" y="4714884"/>
            <a:ext cx="3458890" cy="1420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Прободение дна верхнечелюстной пазухи (перфорация)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447800"/>
            <a:ext cx="3749040" cy="4981596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Причины:</a:t>
            </a:r>
            <a:r>
              <a:rPr lang="ru-RU" dirty="0" smtClean="0"/>
              <a:t>1. Анатомические особенности строения верхней челюсти (пневматический тип, близость верхушки корня ко дну пазухи и др.).</a:t>
            </a:r>
            <a:br>
              <a:rPr lang="ru-RU" dirty="0" smtClean="0"/>
            </a:br>
            <a:r>
              <a:rPr lang="ru-RU" dirty="0" smtClean="0"/>
              <a:t>2. Патологический процесс, вызывающий деструкцию кости (кисты, гранулемы, хронический периодонтит и др.).</a:t>
            </a:r>
            <a:br>
              <a:rPr lang="ru-RU" dirty="0" smtClean="0"/>
            </a:br>
            <a:r>
              <a:rPr lang="ru-RU" dirty="0" smtClean="0"/>
              <a:t>3. Грубая работа врача при продвижении щипцов или элеватора.</a:t>
            </a:r>
            <a:br>
              <a:rPr lang="ru-RU" dirty="0" smtClean="0"/>
            </a:br>
            <a:r>
              <a:rPr lang="ru-RU" dirty="0" smtClean="0"/>
              <a:t>4. </a:t>
            </a:r>
            <a:r>
              <a:rPr lang="ru-RU" dirty="0" err="1" smtClean="0"/>
              <a:t>Кюретаж</a:t>
            </a:r>
            <a:r>
              <a:rPr lang="ru-RU" dirty="0" smtClean="0"/>
              <a:t> дна лунки.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1F2152-7976-4486-8FE2-66DF9FB40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1857364"/>
            <a:ext cx="4071966" cy="21945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1. Провести пробы на целостность дна гайморовой пазухи (</a:t>
            </a:r>
            <a:r>
              <a:rPr lang="ru-RU" dirty="0" err="1" smtClean="0"/>
              <a:t>носоротовая</a:t>
            </a:r>
            <a:r>
              <a:rPr lang="ru-RU" dirty="0" smtClean="0"/>
              <a:t> проба).</a:t>
            </a:r>
            <a:br>
              <a:rPr lang="ru-RU" dirty="0" smtClean="0"/>
            </a:br>
            <a:r>
              <a:rPr lang="ru-RU" dirty="0" smtClean="0"/>
              <a:t>2. Провести рентгенологическое исследование (при необходимости).</a:t>
            </a:r>
            <a:br>
              <a:rPr lang="ru-RU" dirty="0" smtClean="0"/>
            </a:br>
            <a:r>
              <a:rPr lang="ru-RU" dirty="0" smtClean="0"/>
              <a:t>3. При отсутствии воспаления в пазухе добиться образования кровяного сгустка в лунке, прикрыть его марлевым шариком с йодоформом и зафиксировать шиной. Тампон сохраняется 5-7 дней. Нельзя проводить тампонаду всей лунки!</a:t>
            </a:r>
            <a:br>
              <a:rPr lang="ru-RU" dirty="0" smtClean="0"/>
            </a:br>
            <a:r>
              <a:rPr lang="ru-RU" dirty="0" smtClean="0"/>
              <a:t>4. При значительном дефекте дна верхнечелюстной пазухи и отсутствии кровяного сгустка проводят пластику слизистым лоскутом.</a:t>
            </a:r>
            <a:br>
              <a:rPr lang="ru-RU" dirty="0" smtClean="0"/>
            </a:br>
            <a:r>
              <a:rPr lang="ru-RU" dirty="0" smtClean="0"/>
              <a:t>5. При наличии воспаления в пазухе пациента направляют в стационар в </a:t>
            </a:r>
            <a:r>
              <a:rPr lang="ru-RU" dirty="0" err="1" smtClean="0"/>
              <a:t>лор-отделение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6. Провести консультацию с </a:t>
            </a:r>
            <a:r>
              <a:rPr lang="ru-RU" dirty="0" err="1" smtClean="0"/>
              <a:t>лор-врачом</a:t>
            </a:r>
            <a:r>
              <a:rPr lang="ru-RU" dirty="0" smtClean="0"/>
              <a:t> в любом случае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Проталкивание корня в нижнечелюстной канал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Причины:</a:t>
            </a:r>
            <a:r>
              <a:rPr lang="ru-RU" dirty="0" smtClean="0"/>
              <a:t>1. Грубая работа элеватором при удалении корней.</a:t>
            </a:r>
            <a:br>
              <a:rPr lang="ru-RU" dirty="0" smtClean="0"/>
            </a:br>
            <a:r>
              <a:rPr lang="ru-RU" dirty="0" smtClean="0"/>
              <a:t>2. Анатомическая близость корня и нижнечелюстного канала</a:t>
            </a:r>
          </a:p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Удаление проводить в стационаре.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C397891-D2F9-4A4D-BFFC-9098C997E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29190" y="4429132"/>
            <a:ext cx="4004250" cy="220357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lvl="1" algn="l" rtl="0">
              <a:spcBef>
                <a:spcPct val="0"/>
              </a:spcBef>
            </a:pPr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Удаление части альвеолярного гребня. </a:t>
            </a:r>
            <a:r>
              <a:rPr lang="ru-RU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ru-RU" sz="1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 smtClean="0"/>
              <a:t>Происходит </a:t>
            </a:r>
            <a:r>
              <a:rPr lang="ru-RU" sz="2800" dirty="0" smtClean="0"/>
              <a:t>при неправильном удалении зуба, когда щипцы накладывают прямо на кость окружающую зуб и вместе с ней удаляют зуб. При этом возникает обширный костный дефект и косметический (особенно в переднем - фронтальном участке). Решить данную проблему можно только при помощи пластики с применением искусственной костной ткани и специальных защитных мембран.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445624" cy="1066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Местные осложнения, возникающие после удаления зуба.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Неврит нижнего луночного нерва</a:t>
            </a:r>
          </a:p>
          <a:p>
            <a:r>
              <a:rPr lang="ru-RU" b="1" i="1" dirty="0" smtClean="0"/>
              <a:t>Причины:</a:t>
            </a:r>
            <a:r>
              <a:rPr lang="ru-RU" dirty="0" smtClean="0"/>
              <a:t>1. Проталкивание корней нижней челюсти.</a:t>
            </a:r>
            <a:br>
              <a:rPr lang="ru-RU" dirty="0" smtClean="0"/>
            </a:br>
            <a:r>
              <a:rPr lang="ru-RU" dirty="0" smtClean="0"/>
              <a:t>2. Хронический периодонтит в области больших коренных зубов, находящихся в непосредственной близости к каналу.</a:t>
            </a:r>
          </a:p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1. Консультация с невропатологом.</a:t>
            </a:r>
            <a:br>
              <a:rPr lang="ru-RU" dirty="0" smtClean="0"/>
            </a:br>
            <a:r>
              <a:rPr lang="ru-RU" dirty="0" smtClean="0"/>
              <a:t>2. Назначить анальгетики, содержащие витамины Е, В1 (</a:t>
            </a:r>
            <a:r>
              <a:rPr lang="ru-RU" dirty="0" err="1" smtClean="0"/>
              <a:t>пенталгин</a:t>
            </a:r>
            <a:r>
              <a:rPr lang="ru-RU" dirty="0" smtClean="0"/>
              <a:t>, </a:t>
            </a:r>
            <a:r>
              <a:rPr lang="ru-RU" dirty="0" err="1" smtClean="0"/>
              <a:t>темпалгин</a:t>
            </a:r>
            <a:r>
              <a:rPr lang="ru-RU" dirty="0" smtClean="0"/>
              <a:t>).</a:t>
            </a:r>
            <a:br>
              <a:rPr lang="ru-RU" dirty="0" smtClean="0"/>
            </a:br>
            <a:r>
              <a:rPr lang="ru-RU" dirty="0" smtClean="0"/>
              <a:t>3. Курс инъекций витамина В1 (1 мл через день, 10 инъекций).</a:t>
            </a:r>
            <a:br>
              <a:rPr lang="ru-RU" dirty="0" smtClean="0"/>
            </a:br>
            <a:r>
              <a:rPr lang="ru-RU" dirty="0" smtClean="0"/>
              <a:t>4. </a:t>
            </a:r>
            <a:r>
              <a:rPr lang="ru-RU" dirty="0" err="1" smtClean="0"/>
              <a:t>Физиопроцедуры</a:t>
            </a:r>
            <a:r>
              <a:rPr lang="ru-RU" dirty="0" smtClean="0"/>
              <a:t> (электрофорез с новокаином и витамином В1)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0668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Вторичное кровотечение из лунки удаленного зуба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/>
          <a:lstStyle/>
          <a:p>
            <a:r>
              <a:rPr lang="ru-RU" b="1" i="1" dirty="0" smtClean="0"/>
              <a:t>Причины:</a:t>
            </a:r>
          </a:p>
          <a:p>
            <a:r>
              <a:rPr lang="ru-RU" dirty="0" smtClean="0"/>
              <a:t>1. Травма внутрикостных артерий.</a:t>
            </a:r>
            <a:br>
              <a:rPr lang="ru-RU" dirty="0" smtClean="0"/>
            </a:br>
            <a:r>
              <a:rPr lang="ru-RU" dirty="0" smtClean="0"/>
              <a:t>2. Прекращение действия адреналина (спазм сосудов сменяется их дилатацией).</a:t>
            </a:r>
            <a:br>
              <a:rPr lang="ru-RU" dirty="0" smtClean="0"/>
            </a:br>
            <a:r>
              <a:rPr lang="ru-RU" dirty="0" smtClean="0"/>
              <a:t>3. Геморрагические диатезы.</a:t>
            </a:r>
            <a:br>
              <a:rPr lang="ru-RU" dirty="0" smtClean="0"/>
            </a:br>
            <a:r>
              <a:rPr lang="ru-RU" dirty="0" smtClean="0"/>
              <a:t>4. Прием антикоагулянтов.</a:t>
            </a:r>
            <a:br>
              <a:rPr lang="ru-RU" dirty="0" smtClean="0"/>
            </a:br>
            <a:r>
              <a:rPr lang="ru-RU" dirty="0" smtClean="0"/>
              <a:t>5. Повышенное артериальное давление.</a:t>
            </a:r>
            <a:br>
              <a:rPr lang="ru-RU" dirty="0" smtClean="0"/>
            </a:br>
            <a:r>
              <a:rPr lang="ru-RU" dirty="0" smtClean="0"/>
              <a:t>6. </a:t>
            </a:r>
            <a:r>
              <a:rPr lang="ru-RU" dirty="0" err="1" smtClean="0"/>
              <a:t>Травматичное</a:t>
            </a:r>
            <a:r>
              <a:rPr lang="ru-RU" dirty="0" smtClean="0"/>
              <a:t> удаление зуба.</a:t>
            </a:r>
            <a:br>
              <a:rPr lang="ru-RU" dirty="0" smtClean="0"/>
            </a:br>
            <a:r>
              <a:rPr lang="ru-RU" dirty="0" smtClean="0"/>
              <a:t>7. Острый воспалительный процесс.</a:t>
            </a:r>
            <a:br>
              <a:rPr lang="ru-RU" dirty="0" smtClean="0"/>
            </a:br>
            <a:r>
              <a:rPr lang="ru-RU" dirty="0" smtClean="0"/>
              <a:t>8. Физические нагрузки после удаления зуба</a:t>
            </a:r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881840"/>
          </a:xfrm>
        </p:spPr>
        <p:txBody>
          <a:bodyPr>
            <a:normAutofit fontScale="92500" lnSpcReduction="10000"/>
          </a:bodyPr>
          <a:lstStyle/>
          <a:p>
            <a:r>
              <a:rPr lang="ru-RU" b="1" i="1" dirty="0" smtClean="0"/>
              <a:t>Тактика:</a:t>
            </a:r>
          </a:p>
          <a:p>
            <a:r>
              <a:rPr lang="ru-RU" sz="2700" dirty="0" smtClean="0"/>
              <a:t>1. Оценить степень кровотечения.</a:t>
            </a:r>
            <a:br>
              <a:rPr lang="ru-RU" sz="2700" dirty="0" smtClean="0"/>
            </a:br>
            <a:r>
              <a:rPr lang="ru-RU" sz="2700" dirty="0" smtClean="0"/>
              <a:t>2. Удалить остатки сгустка из лунки.</a:t>
            </a:r>
            <a:br>
              <a:rPr lang="ru-RU" sz="2700" dirty="0" smtClean="0"/>
            </a:br>
            <a:r>
              <a:rPr lang="ru-RU" sz="2700" dirty="0" smtClean="0"/>
              <a:t>3. Просушить лунку и осмотреть.</a:t>
            </a:r>
            <a:br>
              <a:rPr lang="ru-RU" sz="2700" dirty="0" smtClean="0"/>
            </a:br>
            <a:r>
              <a:rPr lang="ru-RU" sz="2700" dirty="0" smtClean="0"/>
              <a:t>4. Промыть лунку антисептиками </a:t>
            </a:r>
            <a:r>
              <a:rPr lang="ru-RU" sz="2700" dirty="0" err="1" smtClean="0"/>
              <a:t>струйно</a:t>
            </a:r>
            <a:r>
              <a:rPr lang="ru-RU" sz="2700" dirty="0" smtClean="0"/>
              <a:t>.</a:t>
            </a:r>
            <a:br>
              <a:rPr lang="ru-RU" sz="2700" dirty="0" smtClean="0"/>
            </a:br>
            <a:r>
              <a:rPr lang="ru-RU" sz="2700" dirty="0" smtClean="0"/>
              <a:t>5. Просушить стерильным марлевым шариком.</a:t>
            </a:r>
            <a:br>
              <a:rPr lang="ru-RU" sz="2700" dirty="0" smtClean="0"/>
            </a:br>
            <a:r>
              <a:rPr lang="ru-RU" sz="2700" dirty="0" smtClean="0"/>
              <a:t>6. Ввести турунду, смоченную йодоформом или другим лекарственным средством.</a:t>
            </a:r>
            <a:br>
              <a:rPr lang="ru-RU" sz="2700" dirty="0" smtClean="0"/>
            </a:br>
            <a:r>
              <a:rPr lang="ru-RU" sz="2700" dirty="0" smtClean="0"/>
              <a:t>7. Фиксировать турунду швами.</a:t>
            </a:r>
            <a:br>
              <a:rPr lang="ru-RU" sz="2700" dirty="0" smtClean="0"/>
            </a:br>
            <a:r>
              <a:rPr lang="ru-RU" sz="2700" dirty="0" smtClean="0"/>
              <a:t>8. Ввести кровоостанавливающие средства общего действия (кальция хлорид 10%, 1% </a:t>
            </a:r>
            <a:r>
              <a:rPr lang="ru-RU" sz="2700" dirty="0" err="1" smtClean="0"/>
              <a:t>викасол</a:t>
            </a:r>
            <a:r>
              <a:rPr lang="ru-RU" sz="2700" dirty="0" smtClean="0"/>
              <a:t>, аминокапроновую кислоту и др.).</a:t>
            </a:r>
            <a:br>
              <a:rPr lang="ru-RU" sz="2700" dirty="0" smtClean="0"/>
            </a:br>
            <a:r>
              <a:rPr lang="ru-RU" sz="2700" dirty="0" smtClean="0"/>
              <a:t>9. Убедиться, что кровотечение остановилось, отпустить пациента на 7 дней.</a:t>
            </a:r>
            <a:br>
              <a:rPr lang="ru-RU" sz="2700" dirty="0" smtClean="0"/>
            </a:br>
            <a:r>
              <a:rPr lang="ru-RU" sz="2700" dirty="0" smtClean="0"/>
              <a:t>10. При </a:t>
            </a:r>
            <a:r>
              <a:rPr lang="ru-RU" sz="2700" dirty="0" err="1" smtClean="0"/>
              <a:t>неостанавливающемся</a:t>
            </a:r>
            <a:r>
              <a:rPr lang="ru-RU" sz="2700" dirty="0" smtClean="0"/>
              <a:t> кровотечении направить пациента в стационар.</a:t>
            </a:r>
            <a:endParaRPr lang="ru-RU" sz="2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6800"/>
          </a:xfrm>
        </p:spPr>
        <p:txBody>
          <a:bodyPr>
            <a:noAutofit/>
          </a:bodyPr>
          <a:lstStyle/>
          <a:p>
            <a:r>
              <a:rPr lang="ru-RU" sz="3200" dirty="0" err="1" smtClean="0"/>
              <a:t>Луночковая</a:t>
            </a:r>
            <a:r>
              <a:rPr lang="ru-RU" sz="3200" dirty="0" smtClean="0"/>
              <a:t> послеоперационная боль (первые 1-2 суток)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801720"/>
          </a:xfrm>
        </p:spPr>
        <p:txBody>
          <a:bodyPr/>
          <a:lstStyle/>
          <a:p>
            <a:r>
              <a:rPr lang="ru-RU" b="1" i="1" dirty="0" smtClean="0"/>
              <a:t>Причины:</a:t>
            </a:r>
          </a:p>
          <a:p>
            <a:r>
              <a:rPr lang="ru-RU" dirty="0" smtClean="0"/>
              <a:t>1. Прекращение действия анестетика.</a:t>
            </a:r>
            <a:br>
              <a:rPr lang="ru-RU" dirty="0" smtClean="0"/>
            </a:br>
            <a:r>
              <a:rPr lang="ru-RU" dirty="0" smtClean="0"/>
              <a:t>2. Травматическое удаление.</a:t>
            </a:r>
            <a:br>
              <a:rPr lang="ru-RU" dirty="0" smtClean="0"/>
            </a:br>
            <a:r>
              <a:rPr lang="ru-RU" dirty="0" smtClean="0"/>
              <a:t>3. Отсутствие кровяного сгустка.</a:t>
            </a:r>
            <a:br>
              <a:rPr lang="ru-RU" dirty="0" smtClean="0"/>
            </a:br>
            <a:r>
              <a:rPr lang="ru-RU" dirty="0" smtClean="0"/>
              <a:t>4. Выступающие края костной лунки.</a:t>
            </a:r>
            <a:br>
              <a:rPr lang="ru-RU" dirty="0" smtClean="0"/>
            </a:br>
            <a:r>
              <a:rPr lang="ru-RU" dirty="0" smtClean="0"/>
              <a:t>5. Несоблюдение назначений врача по уходу.</a:t>
            </a:r>
          </a:p>
          <a:p>
            <a:r>
              <a:rPr lang="ru-RU" b="1" i="1" dirty="0" smtClean="0"/>
              <a:t>Тактика:</a:t>
            </a:r>
          </a:p>
          <a:p>
            <a:r>
              <a:rPr lang="ru-RU" dirty="0" smtClean="0"/>
              <a:t>1. Выполнять назначения врача</a:t>
            </a:r>
            <a:br>
              <a:rPr lang="ru-RU" dirty="0" smtClean="0"/>
            </a:br>
            <a:r>
              <a:rPr lang="ru-RU" dirty="0" smtClean="0"/>
              <a:t>2. Острые края </a:t>
            </a:r>
            <a:r>
              <a:rPr lang="ru-RU" dirty="0" err="1" smtClean="0"/>
              <a:t>сошлифовать</a:t>
            </a:r>
            <a:r>
              <a:rPr lang="ru-RU" dirty="0" smtClean="0"/>
              <a:t>, сблизить края лунки.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229600" cy="1066800"/>
          </a:xfrm>
        </p:spPr>
        <p:txBody>
          <a:bodyPr/>
          <a:lstStyle/>
          <a:p>
            <a:r>
              <a:rPr lang="ru-RU" dirty="0" smtClean="0"/>
              <a:t>                    </a:t>
            </a:r>
            <a:r>
              <a:rPr lang="ru-RU" sz="2800" dirty="0" smtClean="0"/>
              <a:t> </a:t>
            </a:r>
            <a:r>
              <a:rPr lang="ru-RU" sz="2800" dirty="0" err="1" smtClean="0"/>
              <a:t>Альвеолит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73728"/>
          </a:xfrm>
        </p:spPr>
        <p:txBody>
          <a:bodyPr/>
          <a:lstStyle/>
          <a:p>
            <a:r>
              <a:rPr lang="ru-RU" dirty="0" err="1" smtClean="0"/>
              <a:t>Альвеолит</a:t>
            </a:r>
            <a:r>
              <a:rPr lang="ru-RU" dirty="0" smtClean="0"/>
              <a:t> (воспаление стенок лунки). Проявляется усилением боли на 2-3-и сутки после удаления, повышением температуры, недомоганием, неприятным запахом изо рта. В области удаляемого зуба слизистая отечна, </a:t>
            </a:r>
            <a:r>
              <a:rPr lang="ru-RU" dirty="0" err="1" smtClean="0"/>
              <a:t>гиперемирована</a:t>
            </a:r>
            <a:r>
              <a:rPr lang="ru-RU" dirty="0" smtClean="0"/>
              <a:t>, сгусток разрушен, с гнойным налетом, пальпация по переходной складке болезненна, подчелюстные </a:t>
            </a:r>
            <a:r>
              <a:rPr lang="ru-RU" dirty="0" err="1" smtClean="0"/>
              <a:t>лимфаузлы</a:t>
            </a:r>
            <a:r>
              <a:rPr lang="ru-RU" dirty="0" smtClean="0"/>
              <a:t> увеличены.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936104"/>
          </a:xfrm>
        </p:spPr>
        <p:txBody>
          <a:bodyPr/>
          <a:lstStyle/>
          <a:p>
            <a:r>
              <a:rPr lang="ru-RU" b="1" i="1" dirty="0" smtClean="0"/>
              <a:t>                     Причины: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844824"/>
            <a:ext cx="8229600" cy="4325112"/>
          </a:xfrm>
        </p:spPr>
        <p:txBody>
          <a:bodyPr/>
          <a:lstStyle/>
          <a:p>
            <a:r>
              <a:rPr lang="ru-RU" dirty="0" smtClean="0"/>
              <a:t>1. Невыполнение назначений врача.</a:t>
            </a:r>
            <a:br>
              <a:rPr lang="ru-RU" dirty="0" smtClean="0"/>
            </a:br>
            <a:r>
              <a:rPr lang="ru-RU" dirty="0" smtClean="0"/>
              <a:t>2. Отсутствие кровяного сгустка в лунке.</a:t>
            </a:r>
            <a:br>
              <a:rPr lang="ru-RU" dirty="0" smtClean="0"/>
            </a:br>
            <a:r>
              <a:rPr lang="ru-RU" dirty="0" smtClean="0"/>
              <a:t>3. Проталкивание в лунку зубного налета.</a:t>
            </a:r>
            <a:br>
              <a:rPr lang="ru-RU" dirty="0" smtClean="0"/>
            </a:br>
            <a:r>
              <a:rPr lang="ru-RU" dirty="0" smtClean="0"/>
              <a:t>4. Плохая ревизия лунки после удаления зуба.</a:t>
            </a:r>
            <a:br>
              <a:rPr lang="ru-RU" dirty="0" smtClean="0"/>
            </a:br>
            <a:r>
              <a:rPr lang="ru-RU" dirty="0" smtClean="0"/>
              <a:t>5. Нарушение асептики вол время операции.</a:t>
            </a:r>
            <a:br>
              <a:rPr lang="ru-RU" dirty="0" smtClean="0"/>
            </a:br>
            <a:r>
              <a:rPr lang="ru-RU" dirty="0" smtClean="0"/>
              <a:t>6. Снижение иммунитета.</a:t>
            </a:r>
            <a:br>
              <a:rPr lang="ru-RU" dirty="0" smtClean="0"/>
            </a:br>
            <a:r>
              <a:rPr lang="ru-RU" dirty="0" smtClean="0"/>
              <a:t>7. Проведение операции на фоне ОРВИ у пациента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. Осмотреть лунку, провести обезболивание.</a:t>
            </a:r>
            <a:br>
              <a:rPr lang="ru-RU" dirty="0" smtClean="0"/>
            </a:br>
            <a:r>
              <a:rPr lang="ru-RU" dirty="0" smtClean="0"/>
              <a:t>2. Удалить из лунки остатки кровяного сгустка.</a:t>
            </a:r>
            <a:br>
              <a:rPr lang="ru-RU" dirty="0" smtClean="0"/>
            </a:br>
            <a:r>
              <a:rPr lang="ru-RU" dirty="0" smtClean="0"/>
              <a:t>3. Провести </a:t>
            </a:r>
            <a:r>
              <a:rPr lang="ru-RU" dirty="0" err="1" smtClean="0"/>
              <a:t>кюретаж</a:t>
            </a:r>
            <a:r>
              <a:rPr lang="ru-RU" dirty="0" smtClean="0"/>
              <a:t> стенок.</a:t>
            </a:r>
            <a:br>
              <a:rPr lang="ru-RU" dirty="0" smtClean="0"/>
            </a:br>
            <a:r>
              <a:rPr lang="ru-RU" dirty="0" smtClean="0"/>
              <a:t>4. Промыть лунку растворами антисептиков </a:t>
            </a:r>
            <a:r>
              <a:rPr lang="ru-RU" dirty="0" err="1" smtClean="0"/>
              <a:t>струйно</a:t>
            </a:r>
            <a:r>
              <a:rPr lang="ru-RU" dirty="0" smtClean="0"/>
              <a:t>, просушить стерильным марлевым шариком.</a:t>
            </a:r>
            <a:br>
              <a:rPr lang="ru-RU" dirty="0" smtClean="0"/>
            </a:br>
            <a:r>
              <a:rPr lang="ru-RU" dirty="0" smtClean="0"/>
              <a:t>5. Заполнить лунку одним из следующих лекарственных препаратов: </a:t>
            </a:r>
            <a:r>
              <a:rPr lang="ru-RU" dirty="0" err="1" smtClean="0"/>
              <a:t>йодоформной</a:t>
            </a:r>
            <a:r>
              <a:rPr lang="ru-RU" dirty="0" smtClean="0"/>
              <a:t> турундой, </a:t>
            </a:r>
            <a:r>
              <a:rPr lang="ru-RU" dirty="0" err="1" smtClean="0"/>
              <a:t>солкосерил-гелем</a:t>
            </a:r>
            <a:r>
              <a:rPr lang="ru-RU" dirty="0" smtClean="0"/>
              <a:t>, </a:t>
            </a:r>
            <a:r>
              <a:rPr lang="ru-RU" dirty="0" err="1" smtClean="0"/>
              <a:t>гелевином</a:t>
            </a:r>
            <a:r>
              <a:rPr lang="ru-RU" dirty="0" smtClean="0"/>
              <a:t>, </a:t>
            </a:r>
            <a:r>
              <a:rPr lang="ru-RU" dirty="0" err="1" smtClean="0"/>
              <a:t>оксицелодексом</a:t>
            </a:r>
            <a:r>
              <a:rPr lang="ru-RU" dirty="0" smtClean="0"/>
              <a:t>, кремом «</a:t>
            </a:r>
            <a:r>
              <a:rPr lang="ru-RU" dirty="0" err="1" smtClean="0"/>
              <a:t>Дермазин</a:t>
            </a:r>
            <a:r>
              <a:rPr lang="ru-RU" dirty="0" smtClean="0"/>
              <a:t>» или пастами следующего состава:</a:t>
            </a:r>
            <a:br>
              <a:rPr lang="ru-RU" dirty="0" smtClean="0"/>
            </a:br>
            <a:r>
              <a:rPr lang="ru-RU" dirty="0" smtClean="0"/>
              <a:t>— </a:t>
            </a:r>
            <a:r>
              <a:rPr lang="ru-RU" dirty="0" err="1" smtClean="0"/>
              <a:t>метилурацил</a:t>
            </a:r>
            <a:r>
              <a:rPr lang="ru-RU" dirty="0" smtClean="0"/>
              <a:t> — 13,0;</a:t>
            </a:r>
            <a:br>
              <a:rPr lang="ru-RU" dirty="0" smtClean="0"/>
            </a:br>
            <a:r>
              <a:rPr lang="ru-RU" dirty="0" smtClean="0"/>
              <a:t>— стрептоцид — 15,0;</a:t>
            </a:r>
            <a:br>
              <a:rPr lang="ru-RU" dirty="0" smtClean="0"/>
            </a:br>
            <a:r>
              <a:rPr lang="ru-RU" dirty="0" smtClean="0"/>
              <a:t>— </a:t>
            </a:r>
            <a:r>
              <a:rPr lang="ru-RU" dirty="0" err="1" smtClean="0"/>
              <a:t>трихопол</a:t>
            </a:r>
            <a:r>
              <a:rPr lang="ru-RU" dirty="0" smtClean="0"/>
              <a:t> — 10,0;</a:t>
            </a:r>
            <a:br>
              <a:rPr lang="ru-RU" dirty="0" smtClean="0"/>
            </a:br>
            <a:r>
              <a:rPr lang="ru-RU" dirty="0" smtClean="0"/>
              <a:t>— </a:t>
            </a:r>
            <a:r>
              <a:rPr lang="ru-RU" dirty="0" err="1" smtClean="0"/>
              <a:t>фурадонин</a:t>
            </a:r>
            <a:r>
              <a:rPr lang="ru-RU" dirty="0" smtClean="0"/>
              <a:t> — 0,5;</a:t>
            </a:r>
            <a:br>
              <a:rPr lang="ru-RU" dirty="0" smtClean="0"/>
            </a:br>
            <a:r>
              <a:rPr lang="ru-RU" dirty="0" smtClean="0"/>
              <a:t>— тетрациклин — 100 000 ЕД;</a:t>
            </a:r>
            <a:br>
              <a:rPr lang="ru-RU" dirty="0" smtClean="0"/>
            </a:br>
            <a:r>
              <a:rPr lang="ru-RU" dirty="0" smtClean="0"/>
              <a:t>— </a:t>
            </a:r>
            <a:r>
              <a:rPr lang="ru-RU" dirty="0" err="1" smtClean="0"/>
              <a:t>сульфацил-натрий</a:t>
            </a:r>
            <a:r>
              <a:rPr lang="ru-RU" dirty="0" smtClean="0"/>
              <a:t> — 10,0;</a:t>
            </a:r>
            <a:br>
              <a:rPr lang="ru-RU" dirty="0" smtClean="0"/>
            </a:br>
            <a:r>
              <a:rPr lang="ru-RU" dirty="0" smtClean="0"/>
              <a:t>— анестезин — 3,0;</a:t>
            </a:r>
            <a:br>
              <a:rPr lang="ru-RU" dirty="0" smtClean="0"/>
            </a:br>
            <a:r>
              <a:rPr lang="ru-RU" dirty="0" smtClean="0"/>
              <a:t>— </a:t>
            </a:r>
            <a:r>
              <a:rPr lang="ru-RU" dirty="0" err="1" smtClean="0"/>
              <a:t>каротолин</a:t>
            </a:r>
            <a:r>
              <a:rPr lang="ru-RU" dirty="0" smtClean="0"/>
              <a:t> — до консистенции пасты.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6. Сверху лунку закрывают на 20-40 мин стерильным марлевым шариком, а пациентам назначают теплые ротовые ванночки с антисептическими растворами.</a:t>
            </a:r>
            <a:br>
              <a:rPr lang="ru-RU" dirty="0" smtClean="0"/>
            </a:br>
            <a:r>
              <a:rPr lang="ru-RU" dirty="0" smtClean="0"/>
              <a:t>7. При </a:t>
            </a:r>
            <a:r>
              <a:rPr lang="ru-RU" dirty="0" err="1" smtClean="0"/>
              <a:t>альвеолитах</a:t>
            </a:r>
            <a:r>
              <a:rPr lang="ru-RU" dirty="0" smtClean="0"/>
              <a:t> тяжелой степени целесообразно включать в комплекс физиотерапевтическое лечение, для чего применяют облучение лунки коротким или интегральным спектром </a:t>
            </a:r>
            <a:r>
              <a:rPr lang="ru-RU" dirty="0" err="1" smtClean="0"/>
              <a:t>УФ-лучей</a:t>
            </a:r>
            <a:r>
              <a:rPr lang="ru-RU" dirty="0" smtClean="0"/>
              <a:t> (можно одновременно с </a:t>
            </a:r>
            <a:r>
              <a:rPr lang="ru-RU" dirty="0" err="1" smtClean="0"/>
              <a:t>флюктуоризацией</a:t>
            </a:r>
            <a:r>
              <a:rPr lang="ru-RU" dirty="0" smtClean="0"/>
              <a:t> лунки) или назначают воздействие электрического поля УВЧ, лазеротерапию. Положительный лечебный эффект от </a:t>
            </a:r>
            <a:r>
              <a:rPr lang="ru-RU" dirty="0" err="1" smtClean="0"/>
              <a:t>магнитотерапии</a:t>
            </a:r>
            <a:r>
              <a:rPr lang="ru-RU" dirty="0" smtClean="0"/>
              <a:t> с использованием эластичных магнитных аппликаторов с постоянным магнитным полем, 30-40 мл Т, которые накладывают на десну преддверия полости рта 3-5 раз в сутки по 10 мин. Для достижения стойкого лечебного эффекта достаточен курс лечения в течение 2-5 дней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п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57224" y="5643578"/>
            <a:ext cx="7632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1139</TotalTime>
  <Words>416</Words>
  <Application>Microsoft Office PowerPoint</Application>
  <PresentationFormat>Экран (4:3)</PresentationFormat>
  <Paragraphs>63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Изящная</vt:lpstr>
      <vt:lpstr>Министерство образования и науки Российской Федерации Пензенский государственный университет Кафедра ЧЛХ     Курсовая работа   По дисциплине: «Детская челюстно-лицевая хирургия».  На тему: «Осложнения во время и после удаления зубов у детей»                                                                                                                   Специальность – 31.05.03 Стоматология  </vt:lpstr>
      <vt:lpstr>Слайд 2</vt:lpstr>
      <vt:lpstr>При удалении зубов у детей могут возникнуть такие местные осложнения: </vt:lpstr>
      <vt:lpstr>Перелом коронки или корня зуба</vt:lpstr>
      <vt:lpstr>Слайд 5</vt:lpstr>
      <vt:lpstr>Вывих или перелом соседнего зуба.</vt:lpstr>
      <vt:lpstr>Слайд 7</vt:lpstr>
      <vt:lpstr>Слайд 8</vt:lpstr>
      <vt:lpstr>Проталкивание корня зуба в мягкие ткани</vt:lpstr>
      <vt:lpstr>Слайд 10</vt:lpstr>
      <vt:lpstr>Отлом альвеолярного отростка челюсти</vt:lpstr>
      <vt:lpstr>Слайд 12</vt:lpstr>
      <vt:lpstr>     Вывих нижней челюсти</vt:lpstr>
      <vt:lpstr>Перелом тела нижней челюсти</vt:lpstr>
      <vt:lpstr>Прободение дна верхнечелюстной пазухи (перфорация)</vt:lpstr>
      <vt:lpstr>Слайд 16</vt:lpstr>
      <vt:lpstr>Проталкивание корня в нижнечелюстной канал</vt:lpstr>
      <vt:lpstr>Удаление части альвеолярного гребня.  </vt:lpstr>
      <vt:lpstr>Местные осложнения, возникающие после удаления зуба.</vt:lpstr>
      <vt:lpstr>Вторичное кровотечение из лунки удаленного зуба</vt:lpstr>
      <vt:lpstr>Слайд 21</vt:lpstr>
      <vt:lpstr>Луночковая послеоперационная боль (первые 1-2 суток)</vt:lpstr>
      <vt:lpstr>                     Альвеолит</vt:lpstr>
      <vt:lpstr>                     Причины:</vt:lpstr>
      <vt:lpstr>Слайд 25</vt:lpstr>
      <vt:lpstr>Слайд 26</vt:lpstr>
      <vt:lpstr>Слайд 27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86</cp:revision>
  <dcterms:created xsi:type="dcterms:W3CDTF">2015-09-17T03:49:02Z</dcterms:created>
  <dcterms:modified xsi:type="dcterms:W3CDTF">2020-06-04T16:46:49Z</dcterms:modified>
</cp:coreProperties>
</file>