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70" r:id="rId13"/>
    <p:sldId id="268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8E6D073-353E-4A7F-AEAE-6A6DE8BBDD23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01EB70B-FBBE-4424-BD32-118BF3AE4C0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061460" y="9848850"/>
            <a:ext cx="85725" cy="32385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775710" y="9984105"/>
            <a:ext cx="914400" cy="9144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871595" y="9848850"/>
            <a:ext cx="409575" cy="2571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-252535" y="551582"/>
            <a:ext cx="9217024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ФГБОУ ВО «Пензенский государственный университет»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Медицинский институт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Кафедра стоматологии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Курсовая работа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Протезирование зубных рядов (сложное протезирование)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Название дисциплины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Феномен Попова-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Годона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Этиология, клиника, диагностика, методы лечения. Показания к выбору метода лечения.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Тема работы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lang="ru-RU" sz="14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lang="ru-RU" sz="14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lang="ru-RU" sz="14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lang="ru-RU" sz="14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lang="ru-RU" sz="1400" dirty="0"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Выполнила: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студентка 14ВЛС15 группы 4  курса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Сохненко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Н.В.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Проверил: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старший  преподаватель кафедры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Смольянинов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С.И.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Оценка: __________________________________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______________________Подпись преподавателя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994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0"/>
            <a:ext cx="89644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12065" indent="274320" algn="just">
              <a:lnSpc>
                <a:spcPct val="150000"/>
              </a:lnSpc>
              <a:spcAft>
                <a:spcPts val="1000"/>
              </a:spcAft>
            </a:pPr>
            <a:r>
              <a:rPr lang="ru-RU" spc="15" dirty="0" smtClean="0">
                <a:effectLst/>
                <a:latin typeface="Times New Roman"/>
                <a:ea typeface="Calibri"/>
                <a:cs typeface="Times New Roman"/>
              </a:rPr>
              <a:t>Феномен Попова-</a:t>
            </a:r>
            <a:r>
              <a:rPr lang="ru-RU" spc="15" dirty="0" err="1" smtClean="0">
                <a:effectLst/>
                <a:latin typeface="Times New Roman"/>
                <a:ea typeface="Calibri"/>
                <a:cs typeface="Times New Roman"/>
              </a:rPr>
              <a:t>Годона</a:t>
            </a:r>
            <a:r>
              <a:rPr lang="ru-RU" i="1" spc="15" dirty="0" smtClean="0">
                <a:effectLst/>
                <a:latin typeface="Times New Roman"/>
                <a:ea typeface="Calibri"/>
                <a:cs typeface="Times New Roman"/>
              </a:rPr>
              <a:t> - </a:t>
            </a:r>
            <a:r>
              <a:rPr lang="ru-RU" spc="15" dirty="0" smtClean="0">
                <a:effectLst/>
                <a:latin typeface="Times New Roman"/>
                <a:ea typeface="Calibri"/>
                <a:cs typeface="Times New Roman"/>
              </a:rPr>
              <a:t>смещение зубов в различных направле­</a:t>
            </a:r>
            <a:r>
              <a:rPr lang="ru-RU" spc="-10" dirty="0" smtClean="0">
                <a:effectLst/>
                <a:latin typeface="Times New Roman"/>
                <a:ea typeface="Calibri"/>
                <a:cs typeface="Times New Roman"/>
              </a:rPr>
              <a:t>ниях после образования дефекта в зубной дуге, приводящее к деформациям </a:t>
            </a:r>
            <a:r>
              <a:rPr lang="ru-RU" spc="-5" dirty="0" err="1" smtClean="0">
                <a:effectLst/>
                <a:latin typeface="Times New Roman"/>
                <a:ea typeface="Calibri"/>
                <a:cs typeface="Times New Roman"/>
              </a:rPr>
              <a:t>окклюзионной</a:t>
            </a:r>
            <a:r>
              <a:rPr lang="ru-RU" spc="-5" dirty="0" smtClean="0">
                <a:effectLst/>
                <a:latin typeface="Times New Roman"/>
                <a:ea typeface="Calibri"/>
                <a:cs typeface="Times New Roman"/>
              </a:rPr>
              <a:t> кривой. Осложнение, развивающееся после удаления части 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зубов, может встречаться в любом возрасте.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5" y="2060848"/>
            <a:ext cx="8725945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988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5722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544850" cy="5519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277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8130480" cy="6097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8187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" y="574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9530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440"/>
            <a:ext cx="8856984" cy="6917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5478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480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06489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577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7591603" cy="5053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733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7366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315416"/>
            <a:ext cx="8486056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6755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8568952" cy="4919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430">
              <a:lnSpc>
                <a:spcPct val="150000"/>
              </a:lnSpc>
              <a:spcAft>
                <a:spcPts val="1000"/>
              </a:spcAft>
            </a:pPr>
            <a:r>
              <a:rPr lang="ru-RU" i="1" spc="35" dirty="0" smtClean="0">
                <a:effectLst/>
                <a:latin typeface="Times New Roman"/>
                <a:ea typeface="Calibri"/>
                <a:cs typeface="Times New Roman"/>
              </a:rPr>
              <a:t>Лечебные цели заключаются в: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Times New Roman"/>
              <a:buAutoNum type="arabicParenR"/>
              <a:tabLst>
                <a:tab pos="454025" algn="l"/>
              </a:tabLst>
            </a:pPr>
            <a:r>
              <a:rPr lang="ru-RU" spc="-5" dirty="0" smtClean="0">
                <a:effectLst/>
                <a:latin typeface="Times New Roman"/>
                <a:ea typeface="Calibri"/>
                <a:cs typeface="Times New Roman"/>
              </a:rPr>
              <a:t>нормализации </a:t>
            </a:r>
            <a:r>
              <a:rPr lang="ru-RU" spc="-5" dirty="0" err="1" smtClean="0">
                <a:effectLst/>
                <a:latin typeface="Times New Roman"/>
                <a:ea typeface="Calibri"/>
                <a:cs typeface="Times New Roman"/>
              </a:rPr>
              <a:t>окклюзионных</a:t>
            </a:r>
            <a:r>
              <a:rPr lang="ru-RU" spc="-5" dirty="0" smtClean="0">
                <a:effectLst/>
                <a:latin typeface="Times New Roman"/>
                <a:ea typeface="Calibri"/>
                <a:cs typeface="Times New Roman"/>
              </a:rPr>
              <a:t> отклонений;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Times New Roman"/>
              <a:buAutoNum type="arabicParenR"/>
              <a:tabLst>
                <a:tab pos="454025" algn="l"/>
              </a:tabLst>
            </a:pPr>
            <a:r>
              <a:rPr lang="ru-RU" spc="-5" dirty="0" smtClean="0">
                <a:effectLst/>
                <a:latin typeface="Times New Roman"/>
                <a:ea typeface="Calibri"/>
                <a:cs typeface="Times New Roman"/>
              </a:rPr>
              <a:t>устранении блокирования движений нижней челюсти;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Times New Roman"/>
              <a:buAutoNum type="arabicParenR"/>
              <a:tabLst>
                <a:tab pos="454025" algn="l"/>
              </a:tabLst>
            </a:pPr>
            <a:r>
              <a:rPr lang="ru-RU" spc="-5" dirty="0" smtClean="0">
                <a:effectLst/>
                <a:latin typeface="Times New Roman"/>
                <a:ea typeface="Calibri"/>
                <a:cs typeface="Times New Roman"/>
              </a:rPr>
              <a:t>устранении функциональной перегрузки пародонта зубов;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Times New Roman"/>
              <a:buAutoNum type="arabicParenR"/>
              <a:tabLst>
                <a:tab pos="454025" algn="l"/>
              </a:tabLst>
            </a:pPr>
            <a:r>
              <a:rPr lang="ru-RU" spc="-5" dirty="0" smtClean="0">
                <a:effectLst/>
                <a:latin typeface="Times New Roman"/>
                <a:ea typeface="Calibri"/>
                <a:cs typeface="Times New Roman"/>
              </a:rPr>
              <a:t>нормализации функции височно-</a:t>
            </a:r>
            <a:r>
              <a:rPr lang="ru-RU" spc="-5" dirty="0" err="1" smtClean="0">
                <a:effectLst/>
                <a:latin typeface="Times New Roman"/>
                <a:ea typeface="Calibri"/>
                <a:cs typeface="Times New Roman"/>
              </a:rPr>
              <a:t>нижнсчелюстного</a:t>
            </a:r>
            <a:r>
              <a:rPr lang="ru-RU" spc="-5" dirty="0" smtClean="0">
                <a:effectLst/>
                <a:latin typeface="Times New Roman"/>
                <a:ea typeface="Calibri"/>
                <a:cs typeface="Times New Roman"/>
              </a:rPr>
              <a:t> сустава;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Times New Roman"/>
              <a:buAutoNum type="arabicParenR"/>
              <a:tabLst>
                <a:tab pos="454025" algn="l"/>
              </a:tabLst>
            </a:pPr>
            <a:r>
              <a:rPr lang="ru-RU" spc="20" dirty="0" smtClean="0">
                <a:effectLst/>
                <a:latin typeface="Times New Roman"/>
                <a:ea typeface="Calibri"/>
                <a:cs typeface="Times New Roman"/>
              </a:rPr>
              <a:t>создании условий для изготовления рациональной конструкции</a:t>
            </a:r>
            <a:br>
              <a:rPr lang="ru-RU" spc="20" dirty="0" smtClean="0">
                <a:effectLst/>
                <a:latin typeface="Times New Roman"/>
                <a:ea typeface="Calibri"/>
                <a:cs typeface="Times New Roman"/>
              </a:rPr>
            </a:br>
            <a:r>
              <a:rPr lang="ru-RU" spc="-15" dirty="0" smtClean="0">
                <a:effectLst/>
                <a:latin typeface="Times New Roman"/>
                <a:ea typeface="Calibri"/>
                <a:cs typeface="Times New Roman"/>
              </a:rPr>
              <a:t>протеза.</a:t>
            </a:r>
            <a:endParaRPr lang="ru-RU" sz="1400" dirty="0">
              <a:ea typeface="Calibri"/>
              <a:cs typeface="Times New Roman"/>
            </a:endParaRPr>
          </a:p>
          <a:p>
            <a:pPr marL="277495">
              <a:lnSpc>
                <a:spcPct val="150000"/>
              </a:lnSpc>
              <a:spcAft>
                <a:spcPts val="1000"/>
              </a:spcAft>
            </a:pPr>
            <a:r>
              <a:rPr lang="ru-RU" i="1" spc="30" dirty="0" smtClean="0">
                <a:effectLst/>
                <a:latin typeface="Times New Roman"/>
                <a:ea typeface="Calibri"/>
                <a:cs typeface="Times New Roman"/>
              </a:rPr>
              <a:t>Профилактика заключается в предупреждении: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Times New Roman"/>
              <a:buAutoNum type="arabicParenR"/>
              <a:tabLst>
                <a:tab pos="466090" algn="l"/>
              </a:tabLst>
            </a:pPr>
            <a:r>
              <a:rPr lang="ru-RU" spc="-5" dirty="0" smtClean="0">
                <a:effectLst/>
                <a:latin typeface="Times New Roman"/>
                <a:ea typeface="Calibri"/>
                <a:cs typeface="Times New Roman"/>
              </a:rPr>
              <a:t>функциональной перегрузки пародонта зубов;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Times New Roman"/>
              <a:buAutoNum type="arabicParenR"/>
              <a:tabLst>
                <a:tab pos="466090" algn="l"/>
              </a:tabLst>
            </a:pPr>
            <a:r>
              <a:rPr lang="ru-RU" spc="-10" dirty="0" smtClean="0">
                <a:effectLst/>
                <a:latin typeface="Times New Roman"/>
                <a:ea typeface="Calibri"/>
                <a:cs typeface="Times New Roman"/>
              </a:rPr>
              <a:t>нарушения функции ВНЧС;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Times New Roman"/>
              <a:buAutoNum type="arabicParenR"/>
              <a:tabLst>
                <a:tab pos="466090" algn="l"/>
              </a:tabLst>
            </a:pPr>
            <a:r>
              <a:rPr lang="ru-RU" spc="-5" dirty="0" smtClean="0">
                <a:effectLst/>
                <a:latin typeface="Times New Roman"/>
                <a:ea typeface="Calibri"/>
                <a:cs typeface="Times New Roman"/>
              </a:rPr>
              <a:t>нарушения функции жевательных мышц.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3897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658144" cy="560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321716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27</TotalTime>
  <Words>134</Words>
  <Application>Microsoft Office PowerPoint</Application>
  <PresentationFormat>Экран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Евросеть</dc:creator>
  <cp:lastModifiedBy>Евросеть</cp:lastModifiedBy>
  <cp:revision>4</cp:revision>
  <dcterms:created xsi:type="dcterms:W3CDTF">2017-11-16T21:19:52Z</dcterms:created>
  <dcterms:modified xsi:type="dcterms:W3CDTF">2017-11-16T22:13:43Z</dcterms:modified>
</cp:coreProperties>
</file>