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esya Toropygina" initials="OT" lastIdx="1" clrIdx="0">
    <p:extLst>
      <p:ext uri="{19B8F6BF-5375-455C-9EA6-DF929625EA0E}">
        <p15:presenceInfo xmlns:p15="http://schemas.microsoft.com/office/powerpoint/2012/main" userId="077c6011708309f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Виды инфильтрационной анестезии: подслизистая, </a:t>
            </a:r>
            <a:r>
              <a:rPr lang="ru-RU" sz="3200" dirty="0" err="1"/>
              <a:t>поднадкостничная</a:t>
            </a:r>
            <a:r>
              <a:rPr lang="ru-RU" sz="3200" dirty="0"/>
              <a:t>, </a:t>
            </a:r>
            <a:r>
              <a:rPr lang="ru-RU" sz="3200" dirty="0" err="1"/>
              <a:t>интрасептальная</a:t>
            </a:r>
            <a:r>
              <a:rPr lang="ru-RU" sz="3200" dirty="0"/>
              <a:t>, </a:t>
            </a:r>
            <a:r>
              <a:rPr lang="ru-RU" sz="3200" dirty="0" err="1"/>
              <a:t>интралигаментарная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Выполнил (а)</a:t>
            </a:r>
            <a:r>
              <a:rPr lang="ru-RU" dirty="0">
                <a:solidFill>
                  <a:schemeClr val="tx1"/>
                </a:solidFill>
              </a:rPr>
              <a:t>: студентка группы 18ЛС4 2 курса</a:t>
            </a:r>
          </a:p>
          <a:p>
            <a:r>
              <a:rPr lang="ru-RU" dirty="0">
                <a:solidFill>
                  <a:schemeClr val="tx1"/>
                </a:solidFill>
              </a:rPr>
              <a:t>Торопыгина О.А.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7724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130630"/>
            <a:ext cx="8534400" cy="659674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Инфильтрационную (от лат. </a:t>
            </a:r>
            <a:r>
              <a:rPr lang="ru-RU" dirty="0" err="1">
                <a:solidFill>
                  <a:schemeClr val="tx1"/>
                </a:solidFill>
              </a:rPr>
              <a:t>infiltratio</a:t>
            </a:r>
            <a:r>
              <a:rPr lang="ru-RU" dirty="0">
                <a:solidFill>
                  <a:schemeClr val="tx1"/>
                </a:solidFill>
              </a:rPr>
              <a:t> - пропитывание) анестезию осуществляют путем пропитывания глубоких слоев тканей анестезирующим раствором, вводимым через инъекционную иглу.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i="1" dirty="0">
                <a:solidFill>
                  <a:schemeClr val="tx1"/>
                </a:solidFill>
              </a:rPr>
              <a:t>Различают прямую и непрямую инфильтрационную анестезию. </a:t>
            </a:r>
            <a:endParaRPr lang="ru-RU" i="1" dirty="0" smtClean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Различают несколько видов инфильтрационной анестезии (по месту депонирования анестетика):</a:t>
            </a:r>
          </a:p>
          <a:p>
            <a:r>
              <a:rPr lang="ru-RU" dirty="0">
                <a:solidFill>
                  <a:schemeClr val="tx1"/>
                </a:solidFill>
              </a:rPr>
              <a:t>•  подслизистую;</a:t>
            </a:r>
          </a:p>
          <a:p>
            <a:r>
              <a:rPr lang="ru-RU" dirty="0">
                <a:solidFill>
                  <a:schemeClr val="tx1"/>
                </a:solidFill>
              </a:rPr>
              <a:t>•  </a:t>
            </a:r>
            <a:r>
              <a:rPr lang="ru-RU" dirty="0" err="1">
                <a:solidFill>
                  <a:schemeClr val="tx1"/>
                </a:solidFill>
              </a:rPr>
              <a:t>поднадкостничную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•  внутрикостную (апикальную и </a:t>
            </a:r>
            <a:r>
              <a:rPr lang="ru-RU" dirty="0" err="1">
                <a:solidFill>
                  <a:schemeClr val="tx1"/>
                </a:solidFill>
              </a:rPr>
              <a:t>интрасептальную</a:t>
            </a:r>
            <a:r>
              <a:rPr lang="ru-RU" dirty="0">
                <a:solidFill>
                  <a:schemeClr val="tx1"/>
                </a:solidFill>
              </a:rPr>
              <a:t>);</a:t>
            </a:r>
          </a:p>
          <a:p>
            <a:r>
              <a:rPr lang="ru-RU" dirty="0">
                <a:solidFill>
                  <a:schemeClr val="tx1"/>
                </a:solidFill>
              </a:rPr>
              <a:t>•  </a:t>
            </a:r>
            <a:r>
              <a:rPr lang="ru-RU" dirty="0" err="1">
                <a:solidFill>
                  <a:schemeClr val="tx1"/>
                </a:solidFill>
              </a:rPr>
              <a:t>интралигаментарную</a:t>
            </a:r>
            <a:r>
              <a:rPr lang="ru-RU" dirty="0">
                <a:solidFill>
                  <a:schemeClr val="tx1"/>
                </a:solidFill>
              </a:rPr>
              <a:t>;</a:t>
            </a:r>
          </a:p>
          <a:p>
            <a:r>
              <a:rPr lang="ru-RU" dirty="0">
                <a:solidFill>
                  <a:schemeClr val="tx1"/>
                </a:solidFill>
              </a:rPr>
              <a:t>•  </a:t>
            </a:r>
            <a:r>
              <a:rPr lang="ru-RU" dirty="0" err="1">
                <a:solidFill>
                  <a:schemeClr val="tx1"/>
                </a:solidFill>
              </a:rPr>
              <a:t>внутрипульпарную</a:t>
            </a:r>
            <a:r>
              <a:rPr lang="ru-RU" dirty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429001"/>
            <a:ext cx="457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916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772" y="137401"/>
            <a:ext cx="8534400" cy="1507067"/>
          </a:xfrm>
        </p:spPr>
        <p:txBody>
          <a:bodyPr/>
          <a:lstStyle/>
          <a:p>
            <a:r>
              <a:rPr lang="ru-RU" b="1" dirty="0" smtClean="0"/>
              <a:t>ПОКАЗАНИЯ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2594"/>
            <a:ext cx="8534400" cy="5094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Инфильтрационная анестезия применяется в следующих случаях: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при лечении стоматологических заболеваний (кариеса, пульпита и т.п.);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при имплантации и протезировании зубов;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при удалении зубов;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при разрезании десны;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при вскрытии гнойных опухолей;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при хирургических вмешательствах в ротовой полости (например, подрезании уздечки языка).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60" y="2055706"/>
            <a:ext cx="451104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127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269" y="137400"/>
            <a:ext cx="8534400" cy="1507067"/>
          </a:xfrm>
        </p:spPr>
        <p:txBody>
          <a:bodyPr/>
          <a:lstStyle/>
          <a:p>
            <a:r>
              <a:rPr lang="ru-RU" b="1" dirty="0"/>
              <a:t>ПРОТИВОПОКАЗАНИЯ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5166" y="890933"/>
            <a:ext cx="8534400" cy="3615267"/>
          </a:xfrm>
        </p:spPr>
        <p:txBody>
          <a:bodyPr/>
          <a:lstStyle/>
          <a:p>
            <a:pPr lvl="0"/>
            <a:r>
              <a:rPr lang="ru-RU" dirty="0">
                <a:solidFill>
                  <a:schemeClr val="tx1"/>
                </a:solidFill>
              </a:rPr>
              <a:t>в случае непереносимости используемых обезболивающих препаратов;</a:t>
            </a:r>
          </a:p>
          <a:p>
            <a:r>
              <a:rPr lang="ru-RU" dirty="0">
                <a:solidFill>
                  <a:schemeClr val="tx1"/>
                </a:solidFill>
              </a:rPr>
              <a:t>при сильных воспалительных процессах (анестезия может не подействовать).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047" y="3555638"/>
            <a:ext cx="6030141" cy="306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21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6018" y="0"/>
            <a:ext cx="8534400" cy="1507067"/>
          </a:xfrm>
        </p:spPr>
        <p:txBody>
          <a:bodyPr/>
          <a:lstStyle/>
          <a:p>
            <a:r>
              <a:rPr lang="ru-RU" b="1" dirty="0"/>
              <a:t>ПОДСЛИЗИСТАЯ АНЕСТЕЗИЯ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761" y="130629"/>
            <a:ext cx="6575035" cy="718457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Анестетик вводят в переходную складку преддверия полости рта, где имеется подслизистый </a:t>
            </a:r>
            <a:r>
              <a:rPr lang="ru-RU" dirty="0" smtClean="0">
                <a:solidFill>
                  <a:schemeClr val="tx1"/>
                </a:solidFill>
              </a:rPr>
              <a:t>слой. </a:t>
            </a:r>
            <a:r>
              <a:rPr lang="ru-RU" dirty="0" err="1">
                <a:solidFill>
                  <a:schemeClr val="tx1"/>
                </a:solidFill>
              </a:rPr>
              <a:t>Вкол</a:t>
            </a:r>
            <a:r>
              <a:rPr lang="ru-RU" dirty="0">
                <a:solidFill>
                  <a:schemeClr val="tx1"/>
                </a:solidFill>
              </a:rPr>
              <a:t> иглы делают на верхней челюсти несколько выше проекции верхушек корней, на нижней - несколько ниже ее. При инъекции шприц держат в правой руке (как «писчее перо») так, чтобы I палец свободно доставал до конца поршня шприца. Иглу вводят под углом 45° к кости. Затем I палец перемещают на поршень шприца для осуществления аспирационной пробы и введения анестетика. Анестетик (1,5-2 мл) вводят медленно, чтобы избежать болевых ощущений от расслаивания тканей раствором.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796" y="1842951"/>
            <a:ext cx="5294158" cy="3539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445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011" y="1939835"/>
            <a:ext cx="11712440" cy="5675811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С нёбной стороны для проведения инфильтрационной анестезии </a:t>
            </a:r>
            <a:r>
              <a:rPr lang="ru-RU" dirty="0" err="1">
                <a:solidFill>
                  <a:schemeClr val="tx1"/>
                </a:solidFill>
              </a:rPr>
              <a:t>вкол</a:t>
            </a:r>
            <a:r>
              <a:rPr lang="ru-RU" dirty="0">
                <a:solidFill>
                  <a:schemeClr val="tx1"/>
                </a:solidFill>
              </a:rPr>
              <a:t> иглы производят в угол перехода альвеолярного отростка в нёбный, где имеется небольшое количество рыхлой клетчатки, окружающей ветви большого нёбного нерва. Количество вводимого анестетика не должно превышать 0,5 мл во избежание отслаивания надкостницы и появления болей. На нижней челюсти инфильтрационная анестезия со стороны преддверия полости рта проводится аналогичным образом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С </a:t>
            </a:r>
            <a:r>
              <a:rPr lang="ru-RU" dirty="0">
                <a:solidFill>
                  <a:schemeClr val="tx1"/>
                </a:solidFill>
              </a:rPr>
              <a:t>язычной стороны инфильтрационная анестезия проводится в месте перехода слизистой оболочки альвеолярной части в подъязычную область. Это позволяет обезболить слизистую оболочку с язычной стороны, выключая периферические ветви язычного нерва (метод применяется крайне редко из-за возможного инфицирования челюстно-язычного желобка).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383" y="123777"/>
            <a:ext cx="7158445" cy="255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04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452" y="-67734"/>
            <a:ext cx="8534400" cy="1507067"/>
          </a:xfrm>
        </p:spPr>
        <p:txBody>
          <a:bodyPr/>
          <a:lstStyle/>
          <a:p>
            <a:r>
              <a:rPr lang="ru-RU" b="1" dirty="0"/>
              <a:t>ПОДНАДКОСТНИЧНАЯ АНЕСТЕЗИЯ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452" y="1325880"/>
            <a:ext cx="6382794" cy="3615267"/>
          </a:xfrm>
        </p:spPr>
        <p:txBody>
          <a:bodyPr/>
          <a:lstStyle/>
          <a:p>
            <a:r>
              <a:rPr lang="ru-RU" dirty="0" err="1">
                <a:solidFill>
                  <a:schemeClr val="tx1"/>
                </a:solidFill>
              </a:rPr>
              <a:t>Поднадкостничная</a:t>
            </a:r>
            <a:r>
              <a:rPr lang="ru-RU" dirty="0">
                <a:solidFill>
                  <a:schemeClr val="tx1"/>
                </a:solidFill>
              </a:rPr>
              <a:t> анестезия является разновидностью инфильтрационной, но отличается тем, что анестетик вводится тонкой иглой длиной 16 мм под надкостницу в проекции верхушки корня обезболиваемого зуба, откуда он проникает к зубному нервному </a:t>
            </a:r>
            <a:r>
              <a:rPr lang="ru-RU" dirty="0" smtClean="0">
                <a:solidFill>
                  <a:schemeClr val="tx1"/>
                </a:solidFill>
              </a:rPr>
              <a:t>сплетению.  </a:t>
            </a:r>
            <a:r>
              <a:rPr lang="ru-RU" dirty="0">
                <a:solidFill>
                  <a:schemeClr val="tx1"/>
                </a:solidFill>
              </a:rPr>
              <a:t>Количество вводимого анестетика не должно превышать 0,3 мл.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469" y="1439333"/>
            <a:ext cx="4698618" cy="3955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907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9263" y="0"/>
            <a:ext cx="8534400" cy="1507067"/>
          </a:xfrm>
        </p:spPr>
        <p:txBody>
          <a:bodyPr/>
          <a:lstStyle/>
          <a:p>
            <a:r>
              <a:rPr lang="ru-RU" b="1" dirty="0"/>
              <a:t>ИНТРАСЕПТАЛЬНАЯ АНЕСТЕЗИЯ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9263" y="862149"/>
            <a:ext cx="6853057" cy="589134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Анестетик вводится в межзубную перегородку между соседними зубами иглой длиной 27 </a:t>
            </a:r>
            <a:r>
              <a:rPr lang="ru-RU" dirty="0" smtClean="0">
                <a:solidFill>
                  <a:schemeClr val="tx1"/>
                </a:solidFill>
              </a:rPr>
              <a:t>мм. </a:t>
            </a:r>
            <a:r>
              <a:rPr lang="ru-RU" dirty="0">
                <a:solidFill>
                  <a:schemeClr val="tx1"/>
                </a:solidFill>
              </a:rPr>
              <a:t>Место </a:t>
            </a:r>
            <a:r>
              <a:rPr lang="ru-RU" dirty="0" err="1">
                <a:solidFill>
                  <a:schemeClr val="tx1"/>
                </a:solidFill>
              </a:rPr>
              <a:t>вкола</a:t>
            </a:r>
            <a:r>
              <a:rPr lang="ru-RU" dirty="0">
                <a:solidFill>
                  <a:schemeClr val="tx1"/>
                </a:solidFill>
              </a:rPr>
              <a:t> иглы соответствует середине расстояния между зубами в костную перегородку, которая располагается глубже </a:t>
            </a:r>
            <a:r>
              <a:rPr lang="ru-RU" dirty="0" err="1">
                <a:solidFill>
                  <a:schemeClr val="tx1"/>
                </a:solidFill>
              </a:rPr>
              <a:t>десневого</a:t>
            </a:r>
            <a:r>
              <a:rPr lang="ru-RU" dirty="0">
                <a:solidFill>
                  <a:schemeClr val="tx1"/>
                </a:solidFill>
              </a:rPr>
              <a:t> края на 2-4 мм. При пародонтите глубину перегородки определяют по рентгенограмме. </a:t>
            </a:r>
          </a:p>
          <a:p>
            <a:r>
              <a:rPr lang="ru-RU" dirty="0" err="1">
                <a:solidFill>
                  <a:schemeClr val="tx1"/>
                </a:solidFill>
              </a:rPr>
              <a:t>Вкол</a:t>
            </a:r>
            <a:r>
              <a:rPr lang="ru-RU" dirty="0">
                <a:solidFill>
                  <a:schemeClr val="tx1"/>
                </a:solidFill>
              </a:rPr>
              <a:t> делают под углом 90 градусов к поверхности слизистой оболочки, вводят 0,2 мл анестетика, а затем иглу продвигают в кость на глубину 1-2 мм и вводят 0,2-0,4 мл анестетика. Обезболивание наступает сразу.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320" y="1669051"/>
            <a:ext cx="4882379" cy="365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75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326" y="0"/>
            <a:ext cx="8534400" cy="1507067"/>
          </a:xfrm>
        </p:spPr>
        <p:txBody>
          <a:bodyPr/>
          <a:lstStyle/>
          <a:p>
            <a:r>
              <a:rPr lang="ru-RU" b="1" dirty="0"/>
              <a:t>ИНТРАЛИГАМЕНТАРНАЯ АНЕСТЕЗИЯ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823" y="753533"/>
            <a:ext cx="7337036" cy="6172200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tx1"/>
                </a:solidFill>
              </a:rPr>
              <a:t>Интралигаментарная</a:t>
            </a:r>
            <a:r>
              <a:rPr lang="ru-RU" dirty="0">
                <a:solidFill>
                  <a:schemeClr val="tx1"/>
                </a:solidFill>
              </a:rPr>
              <a:t> (</a:t>
            </a:r>
            <a:r>
              <a:rPr lang="ru-RU" dirty="0" err="1">
                <a:solidFill>
                  <a:schemeClr val="tx1"/>
                </a:solidFill>
              </a:rPr>
              <a:t>внутрисвязочная</a:t>
            </a:r>
            <a:r>
              <a:rPr lang="ru-RU" dirty="0">
                <a:solidFill>
                  <a:schemeClr val="tx1"/>
                </a:solidFill>
              </a:rPr>
              <a:t>) анестезия - метод инфильтрационной анестезии, при котором раствор анестетика вводится в область периодонта зуба.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i="1" dirty="0">
                <a:solidFill>
                  <a:schemeClr val="tx1"/>
                </a:solidFill>
              </a:rPr>
              <a:t>Методика </a:t>
            </a:r>
            <a:r>
              <a:rPr lang="ru-RU" i="1" dirty="0" err="1">
                <a:solidFill>
                  <a:schemeClr val="tx1"/>
                </a:solidFill>
              </a:rPr>
              <a:t>интралигаментарной</a:t>
            </a:r>
            <a:r>
              <a:rPr lang="ru-RU" i="1" dirty="0">
                <a:solidFill>
                  <a:schemeClr val="tx1"/>
                </a:solidFill>
              </a:rPr>
              <a:t> анестезии</a:t>
            </a:r>
            <a:r>
              <a:rPr lang="ru-RU" dirty="0">
                <a:solidFill>
                  <a:schemeClr val="tx1"/>
                </a:solidFill>
              </a:rPr>
              <a:t>. Проводят антисептическую обработку полости рта (например, 0,06% раствором </a:t>
            </a:r>
            <a:r>
              <a:rPr lang="ru-RU" dirty="0" err="1">
                <a:solidFill>
                  <a:schemeClr val="tx1"/>
                </a:solidFill>
              </a:rPr>
              <a:t>хлоргексидина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err="1">
                <a:solidFill>
                  <a:schemeClr val="tx1"/>
                </a:solidFill>
              </a:rPr>
              <a:t>биглюконата</a:t>
            </a:r>
            <a:r>
              <a:rPr lang="ru-RU" dirty="0">
                <a:solidFill>
                  <a:schemeClr val="tx1"/>
                </a:solidFill>
              </a:rPr>
              <a:t>), удаление мягкого налета и </a:t>
            </a:r>
            <a:r>
              <a:rPr lang="ru-RU" dirty="0" err="1">
                <a:solidFill>
                  <a:schemeClr val="tx1"/>
                </a:solidFill>
              </a:rPr>
              <a:t>наддесневого</a:t>
            </a:r>
            <a:r>
              <a:rPr lang="ru-RU" dirty="0">
                <a:solidFill>
                  <a:schemeClr val="tx1"/>
                </a:solidFill>
              </a:rPr>
              <a:t> зубного камня с поверхности зуба. Затем специальным </a:t>
            </a:r>
            <a:r>
              <a:rPr lang="ru-RU" dirty="0" err="1">
                <a:solidFill>
                  <a:schemeClr val="tx1"/>
                </a:solidFill>
              </a:rPr>
              <a:t>инъектором</a:t>
            </a:r>
            <a:r>
              <a:rPr lang="ru-RU" dirty="0">
                <a:solidFill>
                  <a:schemeClr val="tx1"/>
                </a:solidFill>
              </a:rPr>
              <a:t> для </a:t>
            </a:r>
            <a:r>
              <a:rPr lang="ru-RU" dirty="0" err="1">
                <a:solidFill>
                  <a:schemeClr val="tx1"/>
                </a:solidFill>
              </a:rPr>
              <a:t>интралигаментарной</a:t>
            </a:r>
            <a:r>
              <a:rPr lang="ru-RU" dirty="0">
                <a:solidFill>
                  <a:schemeClr val="tx1"/>
                </a:solidFill>
              </a:rPr>
              <a:t> анестезии вводят иглу в </a:t>
            </a:r>
            <a:r>
              <a:rPr lang="ru-RU" dirty="0" err="1">
                <a:solidFill>
                  <a:schemeClr val="tx1"/>
                </a:solidFill>
              </a:rPr>
              <a:t>десневую</a:t>
            </a:r>
            <a:r>
              <a:rPr lang="ru-RU" dirty="0">
                <a:solidFill>
                  <a:schemeClr val="tx1"/>
                </a:solidFill>
              </a:rPr>
              <a:t> борозду под углом 30° к поверхности корня на глубину 1-3 мм до появления ощущения сопротивления тканей (рис.4). Раствор анестетика вводят медленно нажатием на рукоятку шприца в течение 7 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859" y="1879309"/>
            <a:ext cx="4667141" cy="328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85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012" y="320040"/>
            <a:ext cx="8534400" cy="3615267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Для каждого корня зуба требуется 1-2 инъекции. </a:t>
            </a:r>
            <a:r>
              <a:rPr lang="ru-RU" dirty="0" err="1">
                <a:solidFill>
                  <a:schemeClr val="tx1"/>
                </a:solidFill>
              </a:rPr>
              <a:t>Вкол</a:t>
            </a:r>
            <a:r>
              <a:rPr lang="ru-RU" dirty="0">
                <a:solidFill>
                  <a:schemeClr val="tx1"/>
                </a:solidFill>
              </a:rPr>
              <a:t> производят с медиальной и дистальной поверхностей зуба. Раствор следует вводить медленно: 0,6 мл анестетика в течение не менее 7 с до ощущения сопротивления тканей, затем следующие 0,6 мл - всего 0,18 мл. Для обезболивания однокорневого зуба достаточно 0,2 мл анестетика, </a:t>
            </a:r>
            <a:r>
              <a:rPr lang="ru-RU" dirty="0" err="1">
                <a:solidFill>
                  <a:schemeClr val="tx1"/>
                </a:solidFill>
              </a:rPr>
              <a:t>двухкорневого</a:t>
            </a:r>
            <a:r>
              <a:rPr lang="ru-RU" dirty="0">
                <a:solidFill>
                  <a:schemeClr val="tx1"/>
                </a:solidFill>
              </a:rPr>
              <a:t> зуба требуется 0,24-0,36 мл, </a:t>
            </a:r>
            <a:r>
              <a:rPr lang="ru-RU" dirty="0" err="1">
                <a:solidFill>
                  <a:schemeClr val="tx1"/>
                </a:solidFill>
              </a:rPr>
              <a:t>трехкорневого</a:t>
            </a:r>
            <a:r>
              <a:rPr lang="ru-RU" dirty="0">
                <a:solidFill>
                  <a:schemeClr val="tx1"/>
                </a:solidFill>
              </a:rPr>
              <a:t> - 0,36-0,54 мл.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212" y="3292249"/>
            <a:ext cx="6426337" cy="30591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17246" y="6488668"/>
            <a:ext cx="55467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И</a:t>
            </a:r>
            <a:r>
              <a:rPr lang="ru-RU" dirty="0" err="1" smtClean="0"/>
              <a:t>нъектор</a:t>
            </a:r>
            <a:r>
              <a:rPr lang="ru-RU" dirty="0" smtClean="0"/>
              <a:t> </a:t>
            </a:r>
            <a:r>
              <a:rPr lang="ru-RU" dirty="0"/>
              <a:t>для </a:t>
            </a:r>
            <a:r>
              <a:rPr lang="ru-RU" dirty="0" err="1"/>
              <a:t>интралигаментарной</a:t>
            </a:r>
            <a:r>
              <a:rPr lang="ru-RU" dirty="0"/>
              <a:t> анестезии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3107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760" y="842555"/>
            <a:ext cx="8534400" cy="3615267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При проведении анестезии используют специальные точки </a:t>
            </a:r>
            <a:r>
              <a:rPr lang="ru-RU" dirty="0" err="1">
                <a:solidFill>
                  <a:schemeClr val="tx1"/>
                </a:solidFill>
              </a:rPr>
              <a:t>вкола</a:t>
            </a:r>
            <a:r>
              <a:rPr lang="ru-RU" dirty="0">
                <a:solidFill>
                  <a:schemeClr val="tx1"/>
                </a:solidFill>
              </a:rPr>
              <a:t> иглы в области контактных поверхностей зуба 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109" y="134547"/>
            <a:ext cx="3515418" cy="651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42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3766" y="385594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Преимущества </a:t>
            </a:r>
            <a:r>
              <a:rPr lang="ru-RU" i="1" dirty="0" err="1" smtClean="0"/>
              <a:t>инфильтрационноЙ</a:t>
            </a:r>
            <a:r>
              <a:rPr lang="ru-RU" i="1" dirty="0" smtClean="0"/>
              <a:t> </a:t>
            </a:r>
            <a:r>
              <a:rPr lang="ru-RU" i="1" dirty="0"/>
              <a:t>анестезии: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2772" y="1319349"/>
            <a:ext cx="8534400" cy="5368833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1. обезболивающий эффект наступает быстрее, чем при проводниковой; </a:t>
            </a:r>
          </a:p>
          <a:p>
            <a:r>
              <a:rPr lang="ru-RU" dirty="0">
                <a:solidFill>
                  <a:schemeClr val="tx1"/>
                </a:solidFill>
              </a:rPr>
              <a:t>2. количество использованного анестетика минимально с максимальным эффектом; </a:t>
            </a:r>
          </a:p>
          <a:p>
            <a:r>
              <a:rPr lang="ru-RU" dirty="0">
                <a:solidFill>
                  <a:schemeClr val="tx1"/>
                </a:solidFill>
              </a:rPr>
              <a:t>3. простая техника выполнения (легко добавить анестетик и продолжить процедуру); </a:t>
            </a:r>
          </a:p>
          <a:p>
            <a:r>
              <a:rPr lang="ru-RU" dirty="0">
                <a:solidFill>
                  <a:schemeClr val="tx1"/>
                </a:solidFill>
              </a:rPr>
              <a:t>4. обезболивающий эффект наблюдается только в области инъекции – меньше вероятность прикусывания мягких тканей (особенно важно у детей); </a:t>
            </a:r>
          </a:p>
          <a:p>
            <a:r>
              <a:rPr lang="ru-RU" dirty="0">
                <a:solidFill>
                  <a:schemeClr val="tx1"/>
                </a:solidFill>
              </a:rPr>
              <a:t>5. меньше вероятность прямого попадания анестетика в большие сосуды и соответственно минимальны токсические эффекты анестетика (меньше необходима аспирация). 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837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143" y="241903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Недостатки инфильтрационной анестезии: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2143" y="1169125"/>
            <a:ext cx="8534400" cy="4565468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1. Не всегда работает (особенно по сравнению с проводниковой); </a:t>
            </a:r>
          </a:p>
          <a:p>
            <a:r>
              <a:rPr lang="ru-RU" dirty="0">
                <a:solidFill>
                  <a:schemeClr val="tx1"/>
                </a:solidFill>
              </a:rPr>
              <a:t>2. Чаще гематомы в месте </a:t>
            </a:r>
            <a:r>
              <a:rPr lang="ru-RU" dirty="0" err="1">
                <a:solidFill>
                  <a:schemeClr val="tx1"/>
                </a:solidFill>
              </a:rPr>
              <a:t>вкола</a:t>
            </a:r>
            <a:r>
              <a:rPr lang="ru-RU" dirty="0">
                <a:solidFill>
                  <a:schemeClr val="tx1"/>
                </a:solidFill>
              </a:rPr>
              <a:t> и болезненность введения при неправильной технике исполнения; </a:t>
            </a:r>
          </a:p>
          <a:p>
            <a:r>
              <a:rPr lang="ru-RU" dirty="0">
                <a:solidFill>
                  <a:schemeClr val="tx1"/>
                </a:solidFill>
              </a:rPr>
              <a:t>3. Необходим более тщательный подбор анестетика и маленькие тонкие иглы; </a:t>
            </a:r>
          </a:p>
          <a:p>
            <a:r>
              <a:rPr lang="ru-RU" dirty="0">
                <a:solidFill>
                  <a:schemeClr val="tx1"/>
                </a:solidFill>
              </a:rPr>
              <a:t>4. Соответственно чаще можно сломать иглу при резком движении пациента (особенно у детей).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572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1483" y="-111034"/>
            <a:ext cx="10641285" cy="3615267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Распространенность инфильтрационной анестезии в стоматологии обусловлена ее неоспоримыми преимуществами, позволяющими значительно упростить лечение и облегчить пациенту пребывание в стоматологическом кресле.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501" y="2769870"/>
            <a:ext cx="6191250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398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5891" y="1822509"/>
            <a:ext cx="8534400" cy="1507067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359286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57</TotalTime>
  <Words>841</Words>
  <Application>Microsoft Office PowerPoint</Application>
  <PresentationFormat>Широкоэкранный</PresentationFormat>
  <Paragraphs>50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Century Gothic</vt:lpstr>
      <vt:lpstr>Wingdings 3</vt:lpstr>
      <vt:lpstr>Сектор</vt:lpstr>
      <vt:lpstr>Виды инфильтрационной анестезии: подслизистая, поднадкостничная, интрасептальная, интралигаментарная</vt:lpstr>
      <vt:lpstr>Презентация PowerPoint</vt:lpstr>
      <vt:lpstr>ПОКАЗАНИЯ</vt:lpstr>
      <vt:lpstr>ПРОТИВОПОКАЗАНИЯ</vt:lpstr>
      <vt:lpstr>ПОДСЛИЗИСТАЯ АНЕСТЕЗИЯ</vt:lpstr>
      <vt:lpstr>Презентация PowerPoint</vt:lpstr>
      <vt:lpstr>ПОДНАДКОСТНИЧНАЯ АНЕСТЕЗИЯ</vt:lpstr>
      <vt:lpstr>ИНТРАСЕПТАЛЬНАЯ АНЕСТЕЗИЯ</vt:lpstr>
      <vt:lpstr>ИНТРАЛИГАМЕНТАРНАЯ АНЕСТЕЗИЯ</vt:lpstr>
      <vt:lpstr>Презентация PowerPoint</vt:lpstr>
      <vt:lpstr>Презентация PowerPoint</vt:lpstr>
      <vt:lpstr>Преимущества инфильтрационноЙ анестезии:  </vt:lpstr>
      <vt:lpstr>Недостатки инфильтрационной анестезии:  </vt:lpstr>
      <vt:lpstr>Презентация PowerPoint</vt:lpstr>
      <vt:lpstr>Спасибо за внимание!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инфильтрационной анестезии: подслизистая, поднадкостничная, интрасептальная, интралигаментарная</dc:title>
  <dc:creator>Olesya Toropygina</dc:creator>
  <cp:lastModifiedBy>Olesya Toropygina</cp:lastModifiedBy>
  <cp:revision>20</cp:revision>
  <dcterms:created xsi:type="dcterms:W3CDTF">2020-04-29T14:05:20Z</dcterms:created>
  <dcterms:modified xsi:type="dcterms:W3CDTF">2020-04-29T15:02:24Z</dcterms:modified>
</cp:coreProperties>
</file>