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20" r:id="rId1"/>
  </p:sldMasterIdLst>
  <p:notesMasterIdLst>
    <p:notesMasterId r:id="rId14"/>
  </p:notesMasterIdLst>
  <p:sldIdLst>
    <p:sldId id="256" r:id="rId2"/>
    <p:sldId id="302" r:id="rId3"/>
    <p:sldId id="303" r:id="rId4"/>
    <p:sldId id="285" r:id="rId5"/>
    <p:sldId id="300" r:id="rId6"/>
    <p:sldId id="291" r:id="rId7"/>
    <p:sldId id="293" r:id="rId8"/>
    <p:sldId id="294" r:id="rId9"/>
    <p:sldId id="295" r:id="rId10"/>
    <p:sldId id="296" r:id="rId11"/>
    <p:sldId id="299" r:id="rId12"/>
    <p:sldId id="266" r:id="rId13"/>
  </p:sldIdLst>
  <p:sldSz cx="12192000" cy="6858000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Светлый стиль 2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21" autoAdjust="0"/>
    <p:restoredTop sz="94660"/>
  </p:normalViewPr>
  <p:slideViewPr>
    <p:cSldViewPr snapToGrid="0">
      <p:cViewPr>
        <p:scale>
          <a:sx n="33" d="100"/>
          <a:sy n="33" d="100"/>
        </p:scale>
        <p:origin x="-3504" y="-176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C1E60E-B746-4080-97EF-832EBC818F72}" type="datetimeFigureOut">
              <a:rPr lang="ru-RU" smtClean="0"/>
              <a:pPr/>
              <a:t>02.11.2018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738148-720E-4C4F-AD1D-E05D2E9AD7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3945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38148-720E-4C4F-AD1D-E05D2E9AD79D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114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1E91D1-E0A1-42CD-99B3-B73C92370BA9}" type="datetime1">
              <a:rPr lang="ru-RU" smtClean="0"/>
              <a:pPr>
                <a:defRPr/>
              </a:pPr>
              <a:t>02.11.2018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592844-B874-477E-ACCE-3C6C614331F9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32380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7F0EBD7-A461-458C-B68D-58F95D65B830}" type="datetime1">
              <a:rPr lang="ru-RU" smtClean="0"/>
              <a:pPr>
                <a:defRPr/>
              </a:pPr>
              <a:t>02.11.2018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D3C23F-C1E3-4644-B88A-C5B4463138F4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94484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D8ED96-AFFA-41EC-BADF-9AD46BB99528}" type="datetime1">
              <a:rPr lang="ru-RU" smtClean="0"/>
              <a:pPr>
                <a:defRPr/>
              </a:pPr>
              <a:t>02.11.2018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84CF8E-6FAF-4A3E-9C25-6A383EEFD927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17777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341CA4F-22BC-43BC-9BD8-B715A09712A4}" type="datetime1">
              <a:rPr lang="ru-RU" smtClean="0"/>
              <a:pPr>
                <a:defRPr/>
              </a:pPr>
              <a:t>02.11.2018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F60B99-290C-4F76-9C22-3732A6A90F7C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79107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912753-B6AB-41AD-B20F-29932BE9BE00}" type="datetime1">
              <a:rPr lang="ru-RU" smtClean="0"/>
              <a:pPr>
                <a:defRPr/>
              </a:pPr>
              <a:t>02.11.2018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EA7E7D-751C-42CE-93F8-450B71926E17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32866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1C6384-8312-4D28-9B2D-4381AC1B7BA5}" type="datetime1">
              <a:rPr lang="ru-RU" smtClean="0"/>
              <a:pPr>
                <a:defRPr/>
              </a:pPr>
              <a:t>02.11.2018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B4D886-FB48-40B5-A241-C596C2424B1B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81080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FF38E6-4E5D-44FA-B0E6-17E934A33BED}" type="datetime1">
              <a:rPr lang="ru-RU" smtClean="0"/>
              <a:pPr>
                <a:defRPr/>
              </a:pPr>
              <a:t>02.11.2018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2FCD7E-7E16-4AC7-849B-EEE563862E20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35894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29CAF19-7E9F-4630-97BD-5E6763071D24}" type="datetime1">
              <a:rPr lang="ru-RU" smtClean="0"/>
              <a:pPr>
                <a:defRPr/>
              </a:pPr>
              <a:t>02.11.2018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9BAA62-95B4-4583-9A0C-23AF96B808AA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38946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2FE5F57-7F70-4B86-A3B2-3B7F3EB460CE}" type="datetime1">
              <a:rPr lang="ru-RU" smtClean="0"/>
              <a:pPr>
                <a:defRPr/>
              </a:pPr>
              <a:t>02.11.2018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28A3A-4F40-4454-B3F7-74568F97F86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46403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E656DAF-7046-48E0-85BF-3FEC596B427A}" type="datetime1">
              <a:rPr lang="ru-RU" smtClean="0"/>
              <a:pPr>
                <a:defRPr/>
              </a:pPr>
              <a:t>02.11.2018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63A6FD-BD27-41F1-B24F-5BEB629CFF5B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99998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977CD3-BD92-4265-950D-2C2FA81D883E}" type="datetime1">
              <a:rPr lang="ru-RU" smtClean="0"/>
              <a:pPr>
                <a:defRPr/>
              </a:pPr>
              <a:t>02.11.2018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2DB5B5-2767-46EB-AC58-41DE1536BE37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31929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07C1DD5-B9F3-403D-9106-047C8B151779}" type="datetime1">
              <a:rPr lang="ru-RU" smtClean="0"/>
              <a:pPr>
                <a:defRPr/>
              </a:pPr>
              <a:t>02.11.2018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3B2F388-07D0-4960-A24B-30AE7F344CB3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87630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21" r:id="rId1"/>
    <p:sldLayoutId id="2147484522" r:id="rId2"/>
    <p:sldLayoutId id="2147484523" r:id="rId3"/>
    <p:sldLayoutId id="2147484524" r:id="rId4"/>
    <p:sldLayoutId id="2147484525" r:id="rId5"/>
    <p:sldLayoutId id="2147484526" r:id="rId6"/>
    <p:sldLayoutId id="2147484527" r:id="rId7"/>
    <p:sldLayoutId id="2147484528" r:id="rId8"/>
    <p:sldLayoutId id="2147484529" r:id="rId9"/>
    <p:sldLayoutId id="2147484530" r:id="rId10"/>
    <p:sldLayoutId id="214748453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ctrTitle"/>
          </p:nvPr>
        </p:nvSpPr>
        <p:spPr>
          <a:xfrm>
            <a:off x="918461" y="1014390"/>
            <a:ext cx="10659876" cy="1734573"/>
          </a:xfrm>
        </p:spPr>
        <p:txBody>
          <a:bodyPr>
            <a:noAutofit/>
          </a:bodyPr>
          <a:lstStyle/>
          <a:p>
            <a:pPr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«Разработка автоматизированной системы управления процессом лечения стенозов методом баллонной дилатации («Антистеноз»)»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462" name="Заголовок 1"/>
          <p:cNvSpPr txBox="1">
            <a:spLocks/>
          </p:cNvSpPr>
          <p:nvPr/>
        </p:nvSpPr>
        <p:spPr bwMode="auto">
          <a:xfrm>
            <a:off x="6705599" y="3486150"/>
            <a:ext cx="5276803" cy="1218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Автор:</a:t>
            </a:r>
            <a:endParaRPr lang="ru-RU" altLang="ru-RU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Зенин 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Олег, д.м.н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профессор, Медицинский институт,  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ПГУ</a:t>
            </a: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4444948" y="6167992"/>
            <a:ext cx="3606902" cy="521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Пенза </a:t>
            </a:r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</a:t>
            </a:r>
            <a:r>
              <a:rPr lang="en-US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г.</a:t>
            </a:r>
            <a:endParaRPr lang="ru-RU" alt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592844-B874-477E-ACCE-3C6C614331F9}" type="slidenum">
              <a:rPr lang="ru-RU" altLang="ru-RU" smtClean="0"/>
              <a:pPr>
                <a:defRPr/>
              </a:pPr>
              <a:t>1</a:t>
            </a:fld>
            <a:endParaRPr lang="ru-RU" alt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625" y="257176"/>
            <a:ext cx="11487150" cy="6229350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D3C23F-C1E3-4644-B88A-C5B4463138F4}" type="slidenum">
              <a:rPr lang="ru-RU" altLang="ru-RU" smtClean="0"/>
              <a:pPr>
                <a:defRPr/>
              </a:pPr>
              <a:t>2</a:t>
            </a:fld>
            <a:endParaRPr lang="ru-RU" alt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" y="416461"/>
            <a:ext cx="11087100" cy="6234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4649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D3C23F-C1E3-4644-B88A-C5B4463138F4}" type="slidenum">
              <a:rPr lang="ru-RU" altLang="ru-RU" smtClean="0"/>
              <a:pPr>
                <a:defRPr/>
              </a:pPr>
              <a:t>3</a:t>
            </a:fld>
            <a:endParaRPr lang="ru-RU" alt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887" y="228601"/>
            <a:ext cx="11478313" cy="6454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9518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ADE2E64-D3B0-4BC8-A1EF-D3F5EDD6FD66}" type="slidenum">
              <a:rPr lang="ru-RU" altLang="ru-RU">
                <a:solidFill>
                  <a:srgbClr val="898989"/>
                </a:solidFill>
              </a:rPr>
              <a:pPr/>
              <a:t>4</a:t>
            </a:fld>
            <a:endParaRPr lang="ru-RU" altLang="ru-RU">
              <a:solidFill>
                <a:srgbClr val="898989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550" y="155432"/>
            <a:ext cx="8943974" cy="5378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669" y="4821237"/>
            <a:ext cx="12022138" cy="2036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44064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ADE2E64-D3B0-4BC8-A1EF-D3F5EDD6FD66}" type="slidenum">
              <a:rPr lang="ru-RU" altLang="ru-RU">
                <a:solidFill>
                  <a:srgbClr val="898989"/>
                </a:solidFill>
              </a:rPr>
              <a:pPr/>
              <a:t>5</a:t>
            </a:fld>
            <a:endParaRPr lang="ru-RU" altLang="ru-RU">
              <a:solidFill>
                <a:srgbClr val="898989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63" y="1085850"/>
            <a:ext cx="5859462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Содержимое 2"/>
          <p:cNvSpPr>
            <a:spLocks noGrp="1"/>
          </p:cNvSpPr>
          <p:nvPr>
            <p:ph idx="1"/>
          </p:nvPr>
        </p:nvSpPr>
        <p:spPr>
          <a:xfrm>
            <a:off x="7000875" y="1089168"/>
            <a:ext cx="4912829" cy="5254481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	Сервопривод (Nema17);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	Контроллер  шагового двигателя (DRV8825);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	Микропроцессор (ATmega328P) отладочной платы </a:t>
            </a:r>
            <a:r>
              <a:rPr lang="ru-RU" alt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Arduino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Nano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	Аналогово-цифровой  преобразователь (ADS1115);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	</a:t>
            </a:r>
            <a:r>
              <a:rPr lang="ru-RU" alt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Cтабилизатор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напряжения 7805;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	Аналоговый датчик измерения давления;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	Вход питания;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	Малогабаритный волоконно-оптический акустический датчик.</a:t>
            </a:r>
          </a:p>
        </p:txBody>
      </p:sp>
    </p:spTree>
    <p:extLst>
      <p:ext uri="{BB962C8B-B14F-4D97-AF65-F5344CB8AC3E}">
        <p14:creationId xmlns:p14="http://schemas.microsoft.com/office/powerpoint/2010/main" val="65913414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ADE2E64-D3B0-4BC8-A1EF-D3F5EDD6FD66}" type="slidenum">
              <a:rPr lang="ru-RU" altLang="ru-RU">
                <a:solidFill>
                  <a:srgbClr val="898989"/>
                </a:solidFill>
              </a:rPr>
              <a:pPr/>
              <a:t>6</a:t>
            </a:fld>
            <a:endParaRPr lang="ru-RU" altLang="ru-RU">
              <a:solidFill>
                <a:srgbClr val="898989"/>
              </a:solidFill>
            </a:endParaRPr>
          </a:p>
        </p:txBody>
      </p:sp>
      <p:pic>
        <p:nvPicPr>
          <p:cNvPr id="4" name="Рисунок 3" descr="C:\Users\олег\Contacts\Desktop\IMG_20180322_11042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5605" y="1238250"/>
            <a:ext cx="6351270" cy="326517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560940" y="4918869"/>
            <a:ext cx="11070120" cy="1477962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alt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Пороговая </a:t>
            </a:r>
            <a:r>
              <a:rPr lang="ru-RU" alt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чувствительность </a:t>
            </a:r>
            <a:r>
              <a:rPr lang="ru-RU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пьезоэлектрического датчика составляет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endParaRPr lang="ru-RU" alt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alt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16,6 </a:t>
            </a:r>
            <a:r>
              <a:rPr lang="ru-RU" altLang="ru-RU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мкПа</a:t>
            </a:r>
            <a:r>
              <a:rPr lang="ru-RU" alt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ru-RU" alt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Гц^0.5</a:t>
            </a:r>
          </a:p>
        </p:txBody>
      </p:sp>
    </p:spTree>
    <p:extLst>
      <p:ext uri="{BB962C8B-B14F-4D97-AF65-F5344CB8AC3E}">
        <p14:creationId xmlns:p14="http://schemas.microsoft.com/office/powerpoint/2010/main" val="424785644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ADE2E64-D3B0-4BC8-A1EF-D3F5EDD6FD66}" type="slidenum">
              <a:rPr lang="ru-RU" altLang="ru-RU">
                <a:solidFill>
                  <a:srgbClr val="898989"/>
                </a:solidFill>
              </a:rPr>
              <a:pPr/>
              <a:t>7</a:t>
            </a:fld>
            <a:endParaRPr lang="ru-RU" altLang="ru-RU">
              <a:solidFill>
                <a:srgbClr val="898989"/>
              </a:solidFill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032" y="1081087"/>
            <a:ext cx="2940368" cy="52339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674" y="1705322"/>
            <a:ext cx="8129100" cy="3985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033279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ADE2E64-D3B0-4BC8-A1EF-D3F5EDD6FD66}" type="slidenum">
              <a:rPr lang="ru-RU" altLang="ru-RU">
                <a:solidFill>
                  <a:srgbClr val="898989"/>
                </a:solidFill>
              </a:rPr>
              <a:pPr/>
              <a:t>8</a:t>
            </a:fld>
            <a:endParaRPr lang="ru-RU" altLang="ru-RU">
              <a:solidFill>
                <a:srgbClr val="898989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1635" y="1292225"/>
            <a:ext cx="4914407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729" y="2119312"/>
            <a:ext cx="11088217" cy="287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033279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ADE2E64-D3B0-4BC8-A1EF-D3F5EDD6FD66}" type="slidenum">
              <a:rPr lang="ru-RU" altLang="ru-RU">
                <a:solidFill>
                  <a:srgbClr val="898989"/>
                </a:solidFill>
              </a:rPr>
              <a:pPr/>
              <a:t>9</a:t>
            </a:fld>
            <a:endParaRPr lang="ru-RU" altLang="ru-RU">
              <a:solidFill>
                <a:srgbClr val="898989"/>
              </a:solidFill>
            </a:endParaRPr>
          </a:p>
        </p:txBody>
      </p:sp>
      <p:sp>
        <p:nvSpPr>
          <p:cNvPr id="9" name="Содержимое 2"/>
          <p:cNvSpPr>
            <a:spLocks noGrp="1"/>
          </p:cNvSpPr>
          <p:nvPr>
            <p:ph idx="1"/>
          </p:nvPr>
        </p:nvSpPr>
        <p:spPr>
          <a:xfrm>
            <a:off x="1755551" y="2149596"/>
            <a:ext cx="8331424" cy="333680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altLang="ru-RU" sz="54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КОМПЬЮТЕРНАЯ ПРОГРАММА</a:t>
            </a:r>
            <a:endParaRPr lang="ru-RU" alt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2732" y="1119162"/>
            <a:ext cx="6686644" cy="5654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2732" y="1119162"/>
            <a:ext cx="6686644" cy="5654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2732" y="1119162"/>
            <a:ext cx="6686644" cy="5654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2732" y="1148954"/>
            <a:ext cx="6686644" cy="5624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2732" y="291656"/>
            <a:ext cx="6686644" cy="5766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033279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ADE2E64-D3B0-4BC8-A1EF-D3F5EDD6FD66}" type="slidenum">
              <a:rPr lang="ru-RU" altLang="ru-RU">
                <a:solidFill>
                  <a:srgbClr val="898989"/>
                </a:solidFill>
              </a:rPr>
              <a:pPr/>
              <a:t>10</a:t>
            </a:fld>
            <a:endParaRPr lang="ru-RU" altLang="ru-RU">
              <a:solidFill>
                <a:srgbClr val="898989"/>
              </a:solidFill>
            </a:endParaRPr>
          </a:p>
        </p:txBody>
      </p:sp>
      <p:pic>
        <p:nvPicPr>
          <p:cNvPr id="4" name="Рисунок 3" descr="C:\Users\олег\Contacts\Desktop\IMG_20180322_12105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0232" y="1063168"/>
            <a:ext cx="6608481" cy="487399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344930" y="1359625"/>
            <a:ext cx="4690709" cy="484799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altLang="ru-RU" sz="32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Примечание</a:t>
            </a:r>
            <a:r>
              <a:rPr lang="ru-RU" altLang="ru-RU" sz="32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altLang="ru-RU" sz="3200" b="1" i="1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alt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1-Усилитель </a:t>
            </a:r>
            <a:r>
              <a:rPr lang="ru-RU" alt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alt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пьезодатчика</a:t>
            </a:r>
            <a:r>
              <a:rPr lang="ru-RU" alt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altLang="ru-R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alt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2-Кабель </a:t>
            </a:r>
            <a:r>
              <a:rPr lang="ru-RU" alt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соединительный 3.5 </a:t>
            </a:r>
            <a:r>
              <a:rPr lang="ru-RU" alt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mm</a:t>
            </a:r>
            <a:r>
              <a:rPr lang="ru-RU" alt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jack</a:t>
            </a:r>
            <a:r>
              <a:rPr lang="ru-RU" alt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altLang="ru-R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alt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3-Шприц-манометр</a:t>
            </a:r>
            <a:r>
              <a:rPr lang="ru-RU" alt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altLang="ru-R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alt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4 -Пьезоэлектрический </a:t>
            </a:r>
            <a:r>
              <a:rPr lang="ru-RU" alt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датчик; </a:t>
            </a:r>
            <a:endParaRPr lang="ru-RU" altLang="ru-R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alt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5-Катетр </a:t>
            </a:r>
            <a:r>
              <a:rPr lang="ru-RU" alt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БД;          </a:t>
            </a:r>
            <a:endParaRPr lang="ru-RU" altLang="ru-R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alt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6-Насос</a:t>
            </a:r>
            <a:r>
              <a:rPr lang="ru-RU" alt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altLang="ru-R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alt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7-Датчик </a:t>
            </a:r>
            <a:r>
              <a:rPr lang="ru-RU" alt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давления. </a:t>
            </a:r>
            <a:endParaRPr lang="ru-RU" altLang="ru-RU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033279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ADE2E64-D3B0-4BC8-A1EF-D3F5EDD6FD66}" type="slidenum">
              <a:rPr lang="ru-RU" altLang="ru-RU">
                <a:solidFill>
                  <a:srgbClr val="898989"/>
                </a:solidFill>
              </a:rPr>
              <a:pPr/>
              <a:t>11</a:t>
            </a:fld>
            <a:endParaRPr lang="ru-RU" altLang="ru-RU">
              <a:solidFill>
                <a:srgbClr val="898989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1944041"/>
              </p:ext>
            </p:extLst>
          </p:nvPr>
        </p:nvGraphicFramePr>
        <p:xfrm>
          <a:off x="230205" y="1123632"/>
          <a:ext cx="11344275" cy="56330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55970"/>
                <a:gridCol w="3829050"/>
                <a:gridCol w="4059255"/>
              </a:tblGrid>
              <a:tr h="2889885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Характеристики</a:t>
                      </a:r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42975">
                <a:tc>
                  <a:txBody>
                    <a:bodyPr/>
                    <a:lstStyle/>
                    <a:p>
                      <a:r>
                        <a:rPr lang="ru-RU" alt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Длина чувствительной части 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36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 см</a:t>
                      </a:r>
                    </a:p>
                    <a:p>
                      <a:pPr algn="ctr"/>
                      <a:endParaRPr lang="ru-RU" sz="3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ru-RU" sz="3600" b="1" dirty="0" smtClean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 мм</a:t>
                      </a:r>
                      <a:endParaRPr lang="ru-RU" sz="3600" b="1" dirty="0">
                        <a:solidFill>
                          <a:srgbClr val="00B0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26770">
                <a:tc>
                  <a:txBody>
                    <a:bodyPr/>
                    <a:lstStyle/>
                    <a:p>
                      <a:r>
                        <a:rPr lang="ru-RU" alt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Диаметр чувствительной части 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ru-RU" sz="36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3,5 мм</a:t>
                      </a:r>
                      <a:endParaRPr lang="ru-RU" sz="3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ru-RU" sz="3600" b="1" dirty="0" smtClean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мм</a:t>
                      </a:r>
                      <a:endParaRPr lang="ru-RU" sz="3600" b="1" dirty="0">
                        <a:solidFill>
                          <a:srgbClr val="00B0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7199" y="1573212"/>
            <a:ext cx="3355937" cy="213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Рисунок 10" descr="C:\Users\олег\Contacts\Desktop\IMG_20180322_103341_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186" y="1573212"/>
            <a:ext cx="3731447" cy="21399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011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63236" y="433099"/>
            <a:ext cx="11639550" cy="3417743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9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</a:t>
            </a:r>
            <a:br>
              <a:rPr lang="ru-RU" sz="9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внимание!</a:t>
            </a:r>
            <a:endParaRPr lang="ru-RU" sz="9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748" name="Заголовок 3"/>
          <p:cNvSpPr txBox="1">
            <a:spLocks/>
          </p:cNvSpPr>
          <p:nvPr/>
        </p:nvSpPr>
        <p:spPr bwMode="auto">
          <a:xfrm>
            <a:off x="2903291" y="4016375"/>
            <a:ext cx="6359441" cy="2008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Зенин Олег</a:t>
            </a:r>
            <a:endParaRPr lang="ru-RU" alt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3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Тел. : </a:t>
            </a:r>
            <a:r>
              <a:rPr lang="ru-RU" altLang="ru-RU" sz="3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8-987-077-62-96</a:t>
            </a:r>
            <a:endParaRPr lang="ru-RU" altLang="ru-RU" sz="32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ru-RU" sz="3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ru-RU" altLang="ru-RU" sz="3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ru-RU" sz="3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zen.olegz@gmail.com</a:t>
            </a:r>
            <a:endParaRPr lang="de-DE" altLang="ru-RU" sz="32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592844-B874-477E-ACCE-3C6C614331F9}" type="slidenum">
              <a:rPr lang="ru-RU" altLang="ru-RU" smtClean="0"/>
              <a:pPr>
                <a:defRPr/>
              </a:pPr>
              <a:t>12</a:t>
            </a:fld>
            <a:endParaRPr lang="ru-RU" alt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1560</TotalTime>
  <Words>113</Words>
  <Application>Microsoft Office PowerPoint</Application>
  <PresentationFormat>Произвольный</PresentationFormat>
  <Paragraphs>47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«Разработка автоматизированной системы управления процессом лечения стенозов методом баллонной дилатации («Антистеноз»)»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Благодарю  за внимание!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«Разработка автоматизированной системы управления лечения стенозов методом баллонной дилатации («Антистеноз»)»</dc:title>
  <dc:creator>Admin</dc:creator>
  <cp:lastModifiedBy>олег</cp:lastModifiedBy>
  <cp:revision>166</cp:revision>
  <dcterms:created xsi:type="dcterms:W3CDTF">2016-10-11T04:56:32Z</dcterms:created>
  <dcterms:modified xsi:type="dcterms:W3CDTF">2018-11-02T11:56:55Z</dcterms:modified>
</cp:coreProperties>
</file>