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4"/>
  </p:notesMasterIdLst>
  <p:sldIdLst>
    <p:sldId id="592" r:id="rId2"/>
    <p:sldId id="600" r:id="rId3"/>
    <p:sldId id="602" r:id="rId4"/>
    <p:sldId id="604" r:id="rId5"/>
    <p:sldId id="605" r:id="rId6"/>
    <p:sldId id="606" r:id="rId7"/>
    <p:sldId id="607" r:id="rId8"/>
    <p:sldId id="1229" r:id="rId9"/>
    <p:sldId id="1409" r:id="rId10"/>
    <p:sldId id="1410" r:id="rId11"/>
    <p:sldId id="1411" r:id="rId12"/>
    <p:sldId id="640" r:id="rId13"/>
    <p:sldId id="1233" r:id="rId14"/>
    <p:sldId id="642" r:id="rId15"/>
    <p:sldId id="1497" r:id="rId16"/>
    <p:sldId id="1498" r:id="rId17"/>
    <p:sldId id="1399" r:id="rId18"/>
    <p:sldId id="643" r:id="rId19"/>
    <p:sldId id="1228" r:id="rId20"/>
    <p:sldId id="1227" r:id="rId21"/>
    <p:sldId id="1234" r:id="rId22"/>
    <p:sldId id="1238" r:id="rId23"/>
    <p:sldId id="1400" r:id="rId24"/>
    <p:sldId id="645" r:id="rId25"/>
    <p:sldId id="1236" r:id="rId26"/>
    <p:sldId id="1402" r:id="rId27"/>
    <p:sldId id="790" r:id="rId28"/>
    <p:sldId id="848" r:id="rId29"/>
    <p:sldId id="1403" r:id="rId30"/>
    <p:sldId id="792" r:id="rId31"/>
    <p:sldId id="797" r:id="rId32"/>
    <p:sldId id="1407" r:id="rId33"/>
    <p:sldId id="1463" r:id="rId34"/>
    <p:sldId id="1483" r:id="rId35"/>
    <p:sldId id="830" r:id="rId36"/>
    <p:sldId id="1484" r:id="rId37"/>
    <p:sldId id="829" r:id="rId38"/>
    <p:sldId id="840" r:id="rId39"/>
    <p:sldId id="828" r:id="rId40"/>
    <p:sldId id="1404" r:id="rId41"/>
    <p:sldId id="1405" r:id="rId42"/>
    <p:sldId id="1532" r:id="rId4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1636" autoAdjust="0"/>
  </p:normalViewPr>
  <p:slideViewPr>
    <p:cSldViewPr>
      <p:cViewPr>
        <p:scale>
          <a:sx n="74" d="100"/>
          <a:sy n="74" d="100"/>
        </p:scale>
        <p:origin x="-1236" y="1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2B8F8E-DEC3-4E3A-88DB-2EB1858A417C}" type="datetimeFigureOut">
              <a:rPr lang="ru-RU" smtClean="0"/>
              <a:pPr/>
              <a:t>12.06.2020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FD5F2-9CC7-449E-BAC6-E69EEEB5BF9D}" type="slidenum">
              <a:rPr lang="ru-RU" smtClean="0"/>
              <a:pPr/>
              <a:t>‹#›</a:t>
            </a:fld>
            <a:endParaRPr lang="ru-RU"/>
          </a:p>
        </p:txBody>
      </p:sp>
    </p:spTree>
    <p:extLst>
      <p:ext uri="{BB962C8B-B14F-4D97-AF65-F5344CB8AC3E}">
        <p14:creationId xmlns:p14="http://schemas.microsoft.com/office/powerpoint/2010/main" val="2581150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4FFD5F2-9CC7-449E-BAC6-E69EEEB5BF9D}" type="slidenum">
              <a:rPr lang="ru-RU" smtClean="0"/>
              <a:pPr/>
              <a:t>24</a:t>
            </a:fld>
            <a:endParaRPr lang="ru-RU"/>
          </a:p>
        </p:txBody>
      </p:sp>
    </p:spTree>
    <p:extLst>
      <p:ext uri="{BB962C8B-B14F-4D97-AF65-F5344CB8AC3E}">
        <p14:creationId xmlns:p14="http://schemas.microsoft.com/office/powerpoint/2010/main" val="179737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4FFD5F2-9CC7-449E-BAC6-E69EEEB5BF9D}" type="slidenum">
              <a:rPr lang="ru-RU" smtClean="0"/>
              <a:pPr/>
              <a:t>33</a:t>
            </a:fld>
            <a:endParaRPr lang="ru-RU"/>
          </a:p>
        </p:txBody>
      </p:sp>
    </p:spTree>
    <p:extLst>
      <p:ext uri="{BB962C8B-B14F-4D97-AF65-F5344CB8AC3E}">
        <p14:creationId xmlns:p14="http://schemas.microsoft.com/office/powerpoint/2010/main" val="3533318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4FFD5F2-9CC7-449E-BAC6-E69EEEB5BF9D}" type="slidenum">
              <a:rPr lang="ru-RU" smtClean="0"/>
              <a:pPr/>
              <a:t>34</a:t>
            </a:fld>
            <a:endParaRPr lang="ru-RU"/>
          </a:p>
        </p:txBody>
      </p:sp>
    </p:spTree>
    <p:extLst>
      <p:ext uri="{BB962C8B-B14F-4D97-AF65-F5344CB8AC3E}">
        <p14:creationId xmlns:p14="http://schemas.microsoft.com/office/powerpoint/2010/main" val="3533318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37055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1958243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429298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101646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682169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3232010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379605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89256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1290370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9961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A8D9538-22A9-466C-9094-42760A3B304E}" type="datetimeFigureOut">
              <a:rPr lang="ru-RU" smtClean="0"/>
              <a:pPr/>
              <a:t>12.06.2020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4EC3C4-1C95-4D5C-8747-4D90ED48CF94}" type="slidenum">
              <a:rPr lang="ru-RU" smtClean="0"/>
              <a:pPr/>
              <a:t>‹#›</a:t>
            </a:fld>
            <a:endParaRPr lang="ru-RU"/>
          </a:p>
        </p:txBody>
      </p:sp>
    </p:spTree>
    <p:extLst>
      <p:ext uri="{BB962C8B-B14F-4D97-AF65-F5344CB8AC3E}">
        <p14:creationId xmlns:p14="http://schemas.microsoft.com/office/powerpoint/2010/main" val="41310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8D9538-22A9-466C-9094-42760A3B304E}" type="datetimeFigureOut">
              <a:rPr lang="ru-RU" smtClean="0"/>
              <a:pPr/>
              <a:t>12.06.2020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4EC3C4-1C95-4D5C-8747-4D90ED48CF94}" type="slidenum">
              <a:rPr lang="ru-RU" smtClean="0"/>
              <a:pPr/>
              <a:t>‹#›</a:t>
            </a:fld>
            <a:endParaRPr lang="ru-RU"/>
          </a:p>
        </p:txBody>
      </p:sp>
    </p:spTree>
    <p:extLst>
      <p:ext uri="{BB962C8B-B14F-4D97-AF65-F5344CB8AC3E}">
        <p14:creationId xmlns:p14="http://schemas.microsoft.com/office/powerpoint/2010/main" val="203198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neostom.ru/obezbolivanie/intraseptalnaya-anesteziya.html" TargetMode="External"/><Relationship Id="rId2" Type="http://schemas.openxmlformats.org/officeDocument/2006/relationships/hyperlink" Target="http://neostom.ru/obezbolivanie/intraligamentarnaya-anesteziya.html" TargetMode="External"/><Relationship Id="rId1" Type="http://schemas.openxmlformats.org/officeDocument/2006/relationships/slideLayout" Target="../slideLayouts/slideLayout7.xml"/><Relationship Id="rId4" Type="http://schemas.openxmlformats.org/officeDocument/2006/relationships/hyperlink" Target="http://hirstom.ru/metodi-anesteziy/vnutrikostnaya-anesteziya"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dentalpiter.ru/sites/default/files/styles/800_600/public/images/2016/06/anesteziya-53.jpg?itok=ep2hond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p:txBody>
          <a:bodyPr>
            <a:normAutofit/>
          </a:bodyPr>
          <a:lstStyle/>
          <a:p>
            <a:r>
              <a:rPr lang="ru-RU" dirty="0" smtClean="0">
                <a:solidFill>
                  <a:srgbClr val="0070C0"/>
                </a:solidFill>
                <a:effectLst>
                  <a:outerShdw blurRad="38100" dist="38100" dir="2700000" algn="tl">
                    <a:srgbClr val="000000">
                      <a:alpha val="43137"/>
                    </a:srgbClr>
                  </a:outerShdw>
                </a:effectLst>
              </a:rPr>
              <a:t>ИНФИЛЬТРАЦИОННАЯ АНЕСТЕЗИЯ В СТОМАТОЛОГИИ</a:t>
            </a:r>
            <a:endParaRPr lang="ru-RU" dirty="0">
              <a:solidFill>
                <a:srgbClr val="0070C0"/>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p:txBody>
          <a:bodyPr>
            <a:normAutofit/>
          </a:bodyPr>
          <a:lstStyle/>
          <a:p>
            <a:endParaRPr lang="ru-RU" dirty="0">
              <a:solidFill>
                <a:srgbClr val="0070C0"/>
              </a:solidFill>
              <a:effectLst>
                <a:outerShdw blurRad="38100" dist="38100" dir="2700000" algn="tl">
                  <a:srgbClr val="000000">
                    <a:alpha val="43137"/>
                  </a:srgbClr>
                </a:outerShdw>
              </a:effectLst>
            </a:endParaRPr>
          </a:p>
          <a:p>
            <a:r>
              <a:rPr lang="ru-RU" dirty="0" smtClean="0">
                <a:solidFill>
                  <a:srgbClr val="0070C0"/>
                </a:solidFill>
                <a:effectLst>
                  <a:outerShdw blurRad="38100" dist="38100" dir="2700000" algn="tl">
                    <a:srgbClr val="000000">
                      <a:alpha val="43137"/>
                    </a:srgbClr>
                  </a:outerShdw>
                </a:effectLst>
              </a:rPr>
              <a:t>Пенза 2020</a:t>
            </a:r>
            <a:endParaRPr lang="ru-RU"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20239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7"/>
            <a:ext cx="8640960" cy="3539430"/>
          </a:xfrm>
          <a:prstGeom prst="rect">
            <a:avLst/>
          </a:prstGeom>
        </p:spPr>
        <p:txBody>
          <a:bodyPr wrap="square">
            <a:spAutoFit/>
          </a:bodyPr>
          <a:lstStyle/>
          <a:p>
            <a:pPr algn="just"/>
            <a:r>
              <a:rPr lang="ru-RU" sz="2800" dirty="0" smtClean="0"/>
              <a:t>Инъекционными </a:t>
            </a:r>
            <a:r>
              <a:rPr lang="ru-RU" sz="2800" dirty="0"/>
              <a:t>методами местной </a:t>
            </a:r>
            <a:r>
              <a:rPr lang="ru-RU" sz="2800" dirty="0" smtClean="0"/>
              <a:t>анестезии называют методы</a:t>
            </a:r>
            <a:r>
              <a:rPr lang="ru-RU" sz="2800" dirty="0"/>
              <a:t>, при которых </a:t>
            </a:r>
            <a:r>
              <a:rPr lang="ru-RU" sz="2800" dirty="0" smtClean="0"/>
              <a:t>раствор анестетика </a:t>
            </a:r>
            <a:r>
              <a:rPr lang="ru-RU" sz="2800" dirty="0"/>
              <a:t>вводится в ткани с помощью </a:t>
            </a:r>
            <a:r>
              <a:rPr lang="ru-RU" sz="2800" dirty="0" smtClean="0"/>
              <a:t>полой иглы на шприце или специальном аппарате, </a:t>
            </a:r>
            <a:r>
              <a:rPr lang="ru-RU" sz="2800" dirty="0"/>
              <a:t>или высокого </a:t>
            </a:r>
            <a:r>
              <a:rPr lang="ru-RU" sz="2800" dirty="0" smtClean="0"/>
              <a:t>давления </a:t>
            </a:r>
            <a:r>
              <a:rPr lang="ru-RU" sz="2800" dirty="0"/>
              <a:t>(</a:t>
            </a:r>
            <a:r>
              <a:rPr lang="ru-RU" sz="2800" dirty="0" err="1"/>
              <a:t>безыгольный</a:t>
            </a:r>
            <a:r>
              <a:rPr lang="ru-RU" sz="2800" dirty="0"/>
              <a:t> </a:t>
            </a:r>
            <a:r>
              <a:rPr lang="ru-RU" sz="2800" dirty="0" smtClean="0"/>
              <a:t>способ</a:t>
            </a:r>
            <a:r>
              <a:rPr lang="ru-RU" sz="2800" dirty="0"/>
              <a:t>) и при этом характеризуются </a:t>
            </a:r>
            <a:r>
              <a:rPr lang="ru-RU" sz="2800" dirty="0" smtClean="0"/>
              <a:t>безболезненностью </a:t>
            </a:r>
            <a:r>
              <a:rPr lang="ru-RU" sz="2800" dirty="0"/>
              <a:t>самой инъекции, быстрым </a:t>
            </a:r>
            <a:r>
              <a:rPr lang="ru-RU" sz="2800" dirty="0" smtClean="0"/>
              <a:t>наступлением </a:t>
            </a:r>
            <a:r>
              <a:rPr lang="ru-RU" sz="2800" dirty="0"/>
              <a:t>анестезии и минимальным расходом </a:t>
            </a:r>
            <a:r>
              <a:rPr lang="ru-RU" sz="2800" dirty="0" smtClean="0"/>
              <a:t>раствора </a:t>
            </a:r>
            <a:r>
              <a:rPr lang="ru-RU" sz="2800" dirty="0"/>
              <a:t>анестетика.</a:t>
            </a:r>
          </a:p>
        </p:txBody>
      </p:sp>
      <p:pic>
        <p:nvPicPr>
          <p:cNvPr id="4098" name="Picture 2" descr="http://foodruss.ru/information/uploads/posts/2012-03/1333217642_inject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7149" y="4106871"/>
            <a:ext cx="304800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nevaprofi.ru/thumb/stLpVv6NJSXT8sjHLP_qFQ/150r150/321026/84__im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005064"/>
            <a:ext cx="216024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zabika.ru/adpopab/%D0%98%D0%BD%D1%81%D1%82%D1%80%D1%83%D0%BA%D1%86%D0%B8%D1%8F+%D0%BF%D0%BE+%D1%8D%D0%BA%D1%81%D0%BF%D0%BB%D1%83%D0%B0%D1%82%D0%B0%D1%86%D0%B8%D0%B8+Sb/74971_html_m284969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9832" y="3895983"/>
            <a:ext cx="2383424" cy="25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44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620688"/>
            <a:ext cx="8716019" cy="6370975"/>
          </a:xfrm>
          <a:prstGeom prst="rect">
            <a:avLst/>
          </a:prstGeom>
        </p:spPr>
        <p:txBody>
          <a:bodyPr wrap="square" numCol="2">
            <a:spAutoFit/>
          </a:bodyPr>
          <a:lstStyle/>
          <a:p>
            <a:r>
              <a:rPr lang="ru-RU" sz="2400" dirty="0" smtClean="0"/>
              <a:t>1</a:t>
            </a:r>
            <a:r>
              <a:rPr lang="ru-RU" sz="2400" dirty="0"/>
              <a:t>. </a:t>
            </a:r>
            <a:r>
              <a:rPr lang="ru-RU" sz="2400" b="1" dirty="0"/>
              <a:t>Инфильтрационная</a:t>
            </a:r>
          </a:p>
          <a:p>
            <a:r>
              <a:rPr lang="ru-RU" sz="2400" dirty="0" smtClean="0"/>
              <a:t>1.1</a:t>
            </a:r>
            <a:r>
              <a:rPr lang="ru-RU" sz="2400" dirty="0"/>
              <a:t>. </a:t>
            </a:r>
            <a:r>
              <a:rPr lang="ru-RU" sz="2400" dirty="0" err="1"/>
              <a:t>Внутрислизистая</a:t>
            </a:r>
            <a:endParaRPr lang="ru-RU" sz="2400" dirty="0"/>
          </a:p>
          <a:p>
            <a:r>
              <a:rPr lang="ru-RU" sz="2400" dirty="0" smtClean="0"/>
              <a:t>1.2</a:t>
            </a:r>
            <a:r>
              <a:rPr lang="ru-RU" sz="2400" dirty="0"/>
              <a:t>. Подслизистая</a:t>
            </a:r>
          </a:p>
          <a:p>
            <a:r>
              <a:rPr lang="ru-RU" sz="2400" dirty="0" smtClean="0"/>
              <a:t>1.3</a:t>
            </a:r>
            <a:r>
              <a:rPr lang="ru-RU" sz="2400" dirty="0"/>
              <a:t>. Внутрикожная</a:t>
            </a:r>
          </a:p>
          <a:p>
            <a:r>
              <a:rPr lang="ru-RU" sz="2400" dirty="0" smtClean="0"/>
              <a:t>1.4</a:t>
            </a:r>
            <a:r>
              <a:rPr lang="ru-RU" sz="2400" dirty="0"/>
              <a:t>. Подкожная</a:t>
            </a:r>
          </a:p>
          <a:p>
            <a:r>
              <a:rPr lang="ru-RU" sz="2400" dirty="0" smtClean="0"/>
              <a:t>1.5</a:t>
            </a:r>
            <a:r>
              <a:rPr lang="ru-RU" sz="2400" dirty="0"/>
              <a:t>. Внутрикостная</a:t>
            </a:r>
          </a:p>
          <a:p>
            <a:r>
              <a:rPr lang="ru-RU" sz="2400" dirty="0" smtClean="0"/>
              <a:t>1.6</a:t>
            </a:r>
            <a:r>
              <a:rPr lang="ru-RU" sz="2400" dirty="0"/>
              <a:t>. </a:t>
            </a:r>
            <a:r>
              <a:rPr lang="ru-RU" sz="2400" dirty="0" err="1"/>
              <a:t>Интралигаментарная</a:t>
            </a:r>
            <a:endParaRPr lang="ru-RU" sz="2400" dirty="0"/>
          </a:p>
          <a:p>
            <a:r>
              <a:rPr lang="ru-RU" sz="2400" dirty="0" smtClean="0"/>
              <a:t>1.7</a:t>
            </a:r>
            <a:r>
              <a:rPr lang="ru-RU" sz="2400" dirty="0"/>
              <a:t>. </a:t>
            </a:r>
            <a:r>
              <a:rPr lang="ru-RU" sz="2400" dirty="0" err="1"/>
              <a:t>Внутрипульпарная</a:t>
            </a:r>
            <a:endParaRPr lang="ru-RU" sz="2400" dirty="0"/>
          </a:p>
          <a:p>
            <a:r>
              <a:rPr lang="ru-RU" sz="2400" dirty="0" smtClean="0"/>
              <a:t>1.8</a:t>
            </a:r>
            <a:r>
              <a:rPr lang="ru-RU" sz="2400" dirty="0"/>
              <a:t>. </a:t>
            </a:r>
            <a:r>
              <a:rPr lang="ru-RU" sz="2400" dirty="0" smtClean="0"/>
              <a:t>Внутриканальная</a:t>
            </a:r>
          </a:p>
          <a:p>
            <a:r>
              <a:rPr lang="ru-RU" sz="2400" dirty="0"/>
              <a:t>1.9. </a:t>
            </a:r>
            <a:r>
              <a:rPr lang="ru-RU" sz="2400" dirty="0" err="1"/>
              <a:t>Интрасептальная</a:t>
            </a:r>
            <a:endParaRPr lang="ru-RU" sz="2400" dirty="0"/>
          </a:p>
          <a:p>
            <a:r>
              <a:rPr lang="ru-RU" sz="2400" dirty="0" smtClean="0"/>
              <a:t>1.10. Анестезия </a:t>
            </a:r>
            <a:r>
              <a:rPr lang="ru-RU" sz="2400" dirty="0"/>
              <a:t>мягких </a:t>
            </a:r>
            <a:r>
              <a:rPr lang="ru-RU" sz="2400" dirty="0" smtClean="0"/>
              <a:t>тканей</a:t>
            </a:r>
          </a:p>
          <a:p>
            <a:endParaRPr lang="ru-RU" sz="2400" b="1" i="1" dirty="0" smtClean="0"/>
          </a:p>
          <a:p>
            <a:endParaRPr lang="ru-RU" sz="2400" b="1" i="1" dirty="0" smtClean="0"/>
          </a:p>
          <a:p>
            <a:endParaRPr lang="ru-RU" sz="2400" b="1" i="1" dirty="0" smtClean="0"/>
          </a:p>
          <a:p>
            <a:endParaRPr lang="ru-RU" sz="2400" b="1" i="1" dirty="0"/>
          </a:p>
          <a:p>
            <a:endParaRPr lang="ru-RU" sz="2400" b="1" i="1" dirty="0" smtClean="0"/>
          </a:p>
          <a:p>
            <a:endParaRPr lang="ru-RU" sz="2400" b="1" i="1" dirty="0"/>
          </a:p>
          <a:p>
            <a:r>
              <a:rPr lang="ru-RU" sz="2400" b="1" i="1" dirty="0" smtClean="0"/>
              <a:t>2.Проводниковая</a:t>
            </a:r>
            <a:endParaRPr lang="ru-RU" sz="2400" b="1" i="1" dirty="0"/>
          </a:p>
          <a:p>
            <a:r>
              <a:rPr lang="ru-RU" sz="2400" dirty="0" smtClean="0"/>
              <a:t>2.1</a:t>
            </a:r>
            <a:r>
              <a:rPr lang="ru-RU" sz="2400" dirty="0"/>
              <a:t>. </a:t>
            </a:r>
            <a:r>
              <a:rPr lang="ru-RU" sz="2400" dirty="0" err="1"/>
              <a:t>Мандибулярная</a:t>
            </a:r>
            <a:endParaRPr lang="ru-RU" sz="2400" dirty="0"/>
          </a:p>
          <a:p>
            <a:r>
              <a:rPr lang="ru-RU" sz="2400" dirty="0" smtClean="0"/>
              <a:t>2.2</a:t>
            </a:r>
            <a:r>
              <a:rPr lang="ru-RU" sz="2400" dirty="0"/>
              <a:t>. </a:t>
            </a:r>
            <a:r>
              <a:rPr lang="ru-RU" sz="2400" dirty="0" err="1"/>
              <a:t>Торусальная</a:t>
            </a:r>
            <a:endParaRPr lang="ru-RU" sz="2400" dirty="0"/>
          </a:p>
          <a:p>
            <a:r>
              <a:rPr lang="ru-RU" sz="2400" dirty="0" smtClean="0"/>
              <a:t>2.3</a:t>
            </a:r>
            <a:r>
              <a:rPr lang="ru-RU" sz="2400" dirty="0"/>
              <a:t>. Ментальная</a:t>
            </a:r>
          </a:p>
          <a:p>
            <a:r>
              <a:rPr lang="ru-RU" sz="2400" dirty="0" smtClean="0"/>
              <a:t>2.4</a:t>
            </a:r>
            <a:r>
              <a:rPr lang="ru-RU" sz="2400" dirty="0"/>
              <a:t>. Резцовая</a:t>
            </a:r>
          </a:p>
          <a:p>
            <a:r>
              <a:rPr lang="ru-RU" sz="2400" dirty="0" smtClean="0"/>
              <a:t>2.5</a:t>
            </a:r>
            <a:r>
              <a:rPr lang="ru-RU" sz="2400" dirty="0"/>
              <a:t>. Небная</a:t>
            </a:r>
          </a:p>
          <a:p>
            <a:r>
              <a:rPr lang="ru-RU" sz="2400" dirty="0" smtClean="0"/>
              <a:t>2.6</a:t>
            </a:r>
            <a:r>
              <a:rPr lang="ru-RU" sz="2400" dirty="0"/>
              <a:t>. </a:t>
            </a:r>
            <a:r>
              <a:rPr lang="ru-RU" sz="2400" dirty="0" err="1"/>
              <a:t>Инфраорбитальная</a:t>
            </a:r>
            <a:endParaRPr lang="ru-RU" sz="2400" dirty="0"/>
          </a:p>
          <a:p>
            <a:r>
              <a:rPr lang="ru-RU" sz="2400" dirty="0" smtClean="0"/>
              <a:t>2.7</a:t>
            </a:r>
            <a:r>
              <a:rPr lang="ru-RU" sz="2400" dirty="0"/>
              <a:t>. </a:t>
            </a:r>
            <a:r>
              <a:rPr lang="ru-RU" sz="2400" dirty="0" err="1"/>
              <a:t>Туберальная</a:t>
            </a:r>
            <a:endParaRPr lang="ru-RU" sz="2400" dirty="0"/>
          </a:p>
          <a:p>
            <a:r>
              <a:rPr lang="ru-RU" sz="2400" dirty="0" smtClean="0"/>
              <a:t>2.8</a:t>
            </a:r>
            <a:r>
              <a:rPr lang="ru-RU" sz="2400" dirty="0"/>
              <a:t>. </a:t>
            </a:r>
            <a:r>
              <a:rPr lang="ru-RU" sz="2400" dirty="0" smtClean="0"/>
              <a:t>По </a:t>
            </a:r>
            <a:r>
              <a:rPr lang="ru-RU" sz="2400" dirty="0" err="1" smtClean="0"/>
              <a:t>Акинози</a:t>
            </a:r>
            <a:r>
              <a:rPr lang="ru-RU" sz="2400" dirty="0" smtClean="0"/>
              <a:t> </a:t>
            </a:r>
            <a:r>
              <a:rPr lang="ru-RU" sz="2400" dirty="0"/>
              <a:t>(</a:t>
            </a:r>
            <a:r>
              <a:rPr lang="ru-RU" sz="2400" dirty="0" err="1"/>
              <a:t>Лагарди</a:t>
            </a:r>
            <a:r>
              <a:rPr lang="ru-RU" sz="2400" dirty="0"/>
              <a:t>)</a:t>
            </a:r>
          </a:p>
          <a:p>
            <a:r>
              <a:rPr lang="ru-RU" sz="2400" dirty="0" smtClean="0"/>
              <a:t>2.9</a:t>
            </a:r>
            <a:r>
              <a:rPr lang="ru-RU" sz="2400" dirty="0"/>
              <a:t>. </a:t>
            </a:r>
            <a:r>
              <a:rPr lang="ru-RU" sz="2400" dirty="0" smtClean="0"/>
              <a:t>По </a:t>
            </a:r>
            <a:r>
              <a:rPr lang="ru-RU" sz="2400" dirty="0" err="1" smtClean="0"/>
              <a:t>Гоу</a:t>
            </a:r>
            <a:r>
              <a:rPr lang="ru-RU" sz="2400" dirty="0" smtClean="0"/>
              <a:t>-Гейтсу</a:t>
            </a:r>
          </a:p>
          <a:p>
            <a:endParaRPr lang="ru-RU" sz="2400" i="1" dirty="0" smtClean="0"/>
          </a:p>
          <a:p>
            <a:r>
              <a:rPr lang="ru-RU" sz="2400" b="1" dirty="0" smtClean="0"/>
              <a:t>2.3</a:t>
            </a:r>
            <a:r>
              <a:rPr lang="ru-RU" sz="2400" b="1" dirty="0"/>
              <a:t>. Центральная </a:t>
            </a:r>
            <a:r>
              <a:rPr lang="ru-RU" sz="2400" b="1" dirty="0" smtClean="0"/>
              <a:t>проводниковая (</a:t>
            </a:r>
            <a:r>
              <a:rPr lang="ru-RU" sz="2400" b="1" dirty="0"/>
              <a:t>регионарная)</a:t>
            </a:r>
          </a:p>
          <a:p>
            <a:r>
              <a:rPr lang="ru-RU" sz="2400" dirty="0"/>
              <a:t>2.3.1. Анестезия II ветви n.t.</a:t>
            </a:r>
          </a:p>
          <a:p>
            <a:r>
              <a:rPr lang="ru-RU" sz="2400" dirty="0"/>
              <a:t>2</a:t>
            </a:r>
            <a:r>
              <a:rPr lang="ru-RU" sz="2400" dirty="0" smtClean="0"/>
              <a:t>..</a:t>
            </a:r>
            <a:r>
              <a:rPr lang="ru-RU" sz="2400" dirty="0"/>
              <a:t>2. Анестезия </a:t>
            </a:r>
            <a:r>
              <a:rPr lang="en-US" sz="2400" dirty="0"/>
              <a:t>III </a:t>
            </a:r>
            <a:r>
              <a:rPr lang="ru-RU" sz="2400" dirty="0" smtClean="0"/>
              <a:t>ветви </a:t>
            </a:r>
            <a:r>
              <a:rPr lang="en-US" sz="2400" dirty="0" smtClean="0"/>
              <a:t>n.t.</a:t>
            </a:r>
            <a:endParaRPr lang="ru-RU" sz="2400" dirty="0"/>
          </a:p>
        </p:txBody>
      </p:sp>
      <p:sp>
        <p:nvSpPr>
          <p:cNvPr id="3" name="Прямоугольник 2"/>
          <p:cNvSpPr/>
          <p:nvPr/>
        </p:nvSpPr>
        <p:spPr>
          <a:xfrm>
            <a:off x="1979712" y="97468"/>
            <a:ext cx="5639044" cy="523220"/>
          </a:xfrm>
          <a:prstGeom prst="rect">
            <a:avLst/>
          </a:prstGeom>
        </p:spPr>
        <p:txBody>
          <a:bodyPr wrap="none">
            <a:spAutoFit/>
          </a:bodyPr>
          <a:lstStyle/>
          <a:p>
            <a:r>
              <a:rPr lang="ru-RU" sz="2800" b="1" dirty="0"/>
              <a:t>Инъекционные методы анестезии </a:t>
            </a:r>
          </a:p>
        </p:txBody>
      </p:sp>
    </p:spTree>
    <p:extLst>
      <p:ext uri="{BB962C8B-B14F-4D97-AF65-F5344CB8AC3E}">
        <p14:creationId xmlns:p14="http://schemas.microsoft.com/office/powerpoint/2010/main" val="16869830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9"/>
            <a:ext cx="8640960" cy="5478423"/>
          </a:xfrm>
          <a:prstGeom prst="rect">
            <a:avLst/>
          </a:prstGeom>
        </p:spPr>
        <p:txBody>
          <a:bodyPr wrap="square">
            <a:spAutoFit/>
          </a:bodyPr>
          <a:lstStyle/>
          <a:p>
            <a:pPr algn="ctr"/>
            <a:r>
              <a:rPr lang="ru-RU" sz="2800" b="1" dirty="0"/>
              <a:t>Показания для анестезии </a:t>
            </a:r>
            <a:r>
              <a:rPr lang="ru-RU" sz="2800" b="1" dirty="0" smtClean="0"/>
              <a:t>в стоматологии</a:t>
            </a:r>
          </a:p>
          <a:p>
            <a:pPr algn="ctr"/>
            <a:endParaRPr lang="ru-RU" sz="1600" dirty="0"/>
          </a:p>
          <a:p>
            <a:r>
              <a:rPr lang="ru-RU" sz="2800" dirty="0"/>
              <a:t>Основное показание для </a:t>
            </a:r>
            <a:r>
              <a:rPr lang="ru-RU" sz="2800" dirty="0" smtClean="0"/>
              <a:t>местного обезболивания </a:t>
            </a:r>
            <a:r>
              <a:rPr lang="ru-RU" sz="2800" dirty="0"/>
              <a:t>в стоматологии – это боль при проведении какой-либо процедуры.</a:t>
            </a:r>
            <a:r>
              <a:rPr lang="ru-RU" sz="2400" dirty="0"/>
              <a:t> </a:t>
            </a:r>
            <a:endParaRPr lang="ru-RU" sz="2400" dirty="0" smtClean="0"/>
          </a:p>
          <a:p>
            <a:endParaRPr lang="ru-RU" sz="2400" dirty="0" smtClean="0"/>
          </a:p>
          <a:p>
            <a:pPr marL="447675">
              <a:buFont typeface="Arial" pitchFamily="34" charset="0"/>
              <a:buChar char="•"/>
            </a:pPr>
            <a:r>
              <a:rPr lang="ru-RU" i="1" dirty="0" smtClean="0"/>
              <a:t> Лечение </a:t>
            </a:r>
            <a:r>
              <a:rPr lang="ru-RU" i="1" dirty="0"/>
              <a:t>кариеса</a:t>
            </a:r>
          </a:p>
          <a:p>
            <a:pPr marL="447675">
              <a:buFont typeface="Arial" pitchFamily="34" charset="0"/>
              <a:buChar char="•"/>
            </a:pPr>
            <a:r>
              <a:rPr lang="ru-RU" i="1" dirty="0" smtClean="0"/>
              <a:t> </a:t>
            </a:r>
            <a:r>
              <a:rPr lang="ru-RU" i="1" dirty="0" err="1" smtClean="0"/>
              <a:t>Депульпирование</a:t>
            </a:r>
            <a:r>
              <a:rPr lang="ru-RU" i="1" dirty="0" smtClean="0"/>
              <a:t> </a:t>
            </a:r>
            <a:r>
              <a:rPr lang="ru-RU" i="1" dirty="0"/>
              <a:t>зуба (удаление нерва)</a:t>
            </a:r>
          </a:p>
          <a:p>
            <a:pPr marL="447675">
              <a:buFont typeface="Arial" pitchFamily="34" charset="0"/>
              <a:buChar char="•"/>
            </a:pPr>
            <a:r>
              <a:rPr lang="ru-RU" i="1" dirty="0" smtClean="0"/>
              <a:t> Удаление </a:t>
            </a:r>
            <a:r>
              <a:rPr lang="ru-RU" i="1" dirty="0"/>
              <a:t>зуба</a:t>
            </a:r>
          </a:p>
          <a:p>
            <a:pPr marL="447675">
              <a:buFont typeface="Arial" pitchFamily="34" charset="0"/>
              <a:buChar char="•"/>
            </a:pPr>
            <a:r>
              <a:rPr lang="ru-RU" i="1" dirty="0" smtClean="0"/>
              <a:t> Вскрытие </a:t>
            </a:r>
            <a:r>
              <a:rPr lang="ru-RU" i="1" dirty="0"/>
              <a:t>гнойных очагов (</a:t>
            </a:r>
            <a:r>
              <a:rPr lang="ru-RU" i="1" dirty="0" err="1"/>
              <a:t>десневых</a:t>
            </a:r>
            <a:r>
              <a:rPr lang="ru-RU" i="1" dirty="0"/>
              <a:t>, </a:t>
            </a:r>
            <a:r>
              <a:rPr lang="ru-RU" i="1" dirty="0" err="1"/>
              <a:t>периодонтальных</a:t>
            </a:r>
            <a:r>
              <a:rPr lang="ru-RU" i="1" dirty="0"/>
              <a:t> и </a:t>
            </a:r>
            <a:r>
              <a:rPr lang="ru-RU" i="1" dirty="0" err="1"/>
              <a:t>поднадкостничных</a:t>
            </a:r>
            <a:r>
              <a:rPr lang="ru-RU" i="1" dirty="0"/>
              <a:t> абсцессов)</a:t>
            </a:r>
          </a:p>
          <a:p>
            <a:pPr marL="447675">
              <a:buFont typeface="Arial" pitchFamily="34" charset="0"/>
              <a:buChar char="•"/>
            </a:pPr>
            <a:r>
              <a:rPr lang="ru-RU" i="1" dirty="0" smtClean="0"/>
              <a:t> Различные </a:t>
            </a:r>
            <a:r>
              <a:rPr lang="ru-RU" i="1" dirty="0"/>
              <a:t>операции в челюстно-лицевой области (удаление образований, пластика уздечек, </a:t>
            </a:r>
            <a:r>
              <a:rPr lang="ru-RU" i="1" dirty="0" err="1"/>
              <a:t>гингивэктомия</a:t>
            </a:r>
            <a:r>
              <a:rPr lang="ru-RU" i="1" dirty="0"/>
              <a:t>, </a:t>
            </a:r>
            <a:r>
              <a:rPr lang="ru-RU" i="1" dirty="0" err="1"/>
              <a:t>кюретаж</a:t>
            </a:r>
            <a:r>
              <a:rPr lang="ru-RU" i="1" dirty="0"/>
              <a:t> </a:t>
            </a:r>
            <a:r>
              <a:rPr lang="ru-RU" i="1" dirty="0" err="1"/>
              <a:t>периодонтальных</a:t>
            </a:r>
            <a:r>
              <a:rPr lang="ru-RU" i="1" dirty="0"/>
              <a:t> карманов, резекция верхушки корня и др.)</a:t>
            </a:r>
          </a:p>
          <a:p>
            <a:pPr marL="447675">
              <a:buFont typeface="Arial" pitchFamily="34" charset="0"/>
              <a:buChar char="•"/>
            </a:pPr>
            <a:r>
              <a:rPr lang="ru-RU" i="1" dirty="0" smtClean="0"/>
              <a:t> Дентальная </a:t>
            </a:r>
            <a:r>
              <a:rPr lang="ru-RU" i="1" dirty="0"/>
              <a:t>имплантация</a:t>
            </a:r>
          </a:p>
          <a:p>
            <a:pPr marL="447675">
              <a:buFont typeface="Arial" pitchFamily="34" charset="0"/>
              <a:buChar char="•"/>
            </a:pPr>
            <a:r>
              <a:rPr lang="ru-RU" i="1" dirty="0" smtClean="0"/>
              <a:t> Снятие </a:t>
            </a:r>
            <a:r>
              <a:rPr lang="ru-RU" i="1" dirty="0"/>
              <a:t>коронок и мостовидных протезов</a:t>
            </a:r>
          </a:p>
          <a:p>
            <a:pPr marL="447675">
              <a:buFont typeface="Arial" pitchFamily="34" charset="0"/>
              <a:buChar char="•"/>
            </a:pPr>
            <a:r>
              <a:rPr lang="ru-RU" i="1" dirty="0" smtClean="0"/>
              <a:t> Препарирование </a:t>
            </a:r>
            <a:r>
              <a:rPr lang="ru-RU" i="1" dirty="0"/>
              <a:t>зубов под коронки</a:t>
            </a:r>
          </a:p>
        </p:txBody>
      </p:sp>
    </p:spTree>
    <p:extLst>
      <p:ext uri="{BB962C8B-B14F-4D97-AF65-F5344CB8AC3E}">
        <p14:creationId xmlns:p14="http://schemas.microsoft.com/office/powerpoint/2010/main" val="2330758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9"/>
            <a:ext cx="8640960" cy="5878532"/>
          </a:xfrm>
          <a:prstGeom prst="rect">
            <a:avLst/>
          </a:prstGeom>
        </p:spPr>
        <p:txBody>
          <a:bodyPr wrap="square">
            <a:spAutoFit/>
          </a:bodyPr>
          <a:lstStyle/>
          <a:p>
            <a:pPr algn="ctr"/>
            <a:r>
              <a:rPr lang="ru-RU" sz="2800" b="1" dirty="0"/>
              <a:t>Противопоказания</a:t>
            </a:r>
          </a:p>
          <a:p>
            <a:pPr algn="just"/>
            <a:r>
              <a:rPr lang="ru-RU" sz="2800" dirty="0" smtClean="0"/>
              <a:t>Противопоказания </a:t>
            </a:r>
            <a:r>
              <a:rPr lang="ru-RU" sz="2800" dirty="0"/>
              <a:t>к </a:t>
            </a:r>
            <a:r>
              <a:rPr lang="ru-RU" sz="2800" dirty="0" smtClean="0"/>
              <a:t>проведению местного  </a:t>
            </a:r>
            <a:r>
              <a:rPr lang="ru-RU" sz="2800" dirty="0"/>
              <a:t>обезболивания </a:t>
            </a:r>
            <a:r>
              <a:rPr lang="ru-RU" sz="2800" dirty="0" smtClean="0"/>
              <a:t>можно </a:t>
            </a:r>
            <a:r>
              <a:rPr lang="ru-RU" sz="2800" dirty="0"/>
              <a:t>разделить на абсолютные и </a:t>
            </a:r>
            <a:r>
              <a:rPr lang="ru-RU" sz="2800" dirty="0" smtClean="0"/>
              <a:t>относительные.</a:t>
            </a:r>
          </a:p>
          <a:p>
            <a:pPr algn="just"/>
            <a:endParaRPr lang="ru-RU" sz="1600" dirty="0" smtClean="0"/>
          </a:p>
          <a:p>
            <a:pPr algn="just"/>
            <a:r>
              <a:rPr lang="ru-RU" sz="2800" dirty="0" smtClean="0"/>
              <a:t>К </a:t>
            </a:r>
            <a:r>
              <a:rPr lang="ru-RU" sz="2800" dirty="0"/>
              <a:t>абсолютным противопоказаниям относится непереносимость местно-анестезирующих препаратов. </a:t>
            </a:r>
            <a:endParaRPr lang="ru-RU" sz="2800" dirty="0" smtClean="0"/>
          </a:p>
          <a:p>
            <a:endParaRPr lang="ru-RU" sz="1400" dirty="0" smtClean="0"/>
          </a:p>
          <a:p>
            <a:pPr algn="just"/>
            <a:r>
              <a:rPr lang="ru-RU" sz="2800" dirty="0" smtClean="0"/>
              <a:t>К относительным </a:t>
            </a:r>
            <a:r>
              <a:rPr lang="ru-RU" sz="2800" dirty="0"/>
              <a:t>противопоказаниям </a:t>
            </a:r>
            <a:r>
              <a:rPr lang="ru-RU" sz="2800" dirty="0" smtClean="0"/>
              <a:t>относятся </a:t>
            </a:r>
            <a:r>
              <a:rPr lang="ru-RU" sz="2800" dirty="0"/>
              <a:t>временные состояния, при которых обезболивание лучше не проводить (например, повышение давления или гипертонический криз, перенесенный недавно инфаркт или инсульт, острая герпетическая инфекция и др.). </a:t>
            </a:r>
            <a:endParaRPr lang="ru-RU" sz="2800" dirty="0" smtClean="0"/>
          </a:p>
        </p:txBody>
      </p:sp>
    </p:spTree>
    <p:extLst>
      <p:ext uri="{BB962C8B-B14F-4D97-AF65-F5344CB8AC3E}">
        <p14:creationId xmlns:p14="http://schemas.microsoft.com/office/powerpoint/2010/main" val="4280158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150" y="260648"/>
            <a:ext cx="8640960" cy="6170920"/>
          </a:xfrm>
          <a:prstGeom prst="rect">
            <a:avLst/>
          </a:prstGeom>
        </p:spPr>
        <p:txBody>
          <a:bodyPr wrap="square">
            <a:spAutoFit/>
          </a:bodyPr>
          <a:lstStyle/>
          <a:p>
            <a:pPr algn="ctr"/>
            <a:r>
              <a:rPr lang="ru-RU" sz="2400" b="1" dirty="0"/>
              <a:t>Общие правила </a:t>
            </a:r>
            <a:r>
              <a:rPr lang="ru-RU" sz="2400" b="1" dirty="0" smtClean="0"/>
              <a:t>проведения анестезии</a:t>
            </a:r>
          </a:p>
          <a:p>
            <a:pPr algn="ctr"/>
            <a:endParaRPr lang="ru-RU" sz="1100" b="1" dirty="0"/>
          </a:p>
          <a:p>
            <a:pPr algn="just"/>
            <a:r>
              <a:rPr lang="ru-RU" sz="2400" dirty="0"/>
              <a:t>1. Знание анатомо-топографических особенностей </a:t>
            </a:r>
            <a:r>
              <a:rPr lang="ru-RU" sz="2400" dirty="0" smtClean="0"/>
              <a:t>зоны обезболивания</a:t>
            </a:r>
            <a:r>
              <a:rPr lang="ru-RU" sz="2400" dirty="0"/>
              <a:t>.</a:t>
            </a:r>
          </a:p>
          <a:p>
            <a:pPr algn="just"/>
            <a:r>
              <a:rPr lang="ru-RU" sz="2400" dirty="0"/>
              <a:t>2. </a:t>
            </a:r>
            <a:r>
              <a:rPr lang="ru-RU" sz="2400" dirty="0" smtClean="0"/>
              <a:t>Предварительная оценка </a:t>
            </a:r>
            <a:r>
              <a:rPr lang="ru-RU" sz="2400" dirty="0"/>
              <a:t>состояния больного и </a:t>
            </a:r>
            <a:r>
              <a:rPr lang="ru-RU" sz="2400" dirty="0" smtClean="0"/>
              <a:t>выяснение </a:t>
            </a:r>
            <a:r>
              <a:rPr lang="ru-RU" sz="2400" dirty="0"/>
              <a:t>аллергического и фармакотерапевтического анамнеза.</a:t>
            </a:r>
            <a:endParaRPr lang="uk-UA" sz="2400" dirty="0"/>
          </a:p>
          <a:p>
            <a:pPr algn="just"/>
            <a:r>
              <a:rPr lang="ru-RU" sz="2400" dirty="0"/>
              <a:t>3. </a:t>
            </a:r>
            <a:r>
              <a:rPr lang="ru-RU" sz="2400" dirty="0" smtClean="0"/>
              <a:t>Правильный </a:t>
            </a:r>
            <a:r>
              <a:rPr lang="ru-RU" sz="2400" dirty="0"/>
              <a:t>выбор анестетика </a:t>
            </a:r>
            <a:r>
              <a:rPr lang="ru-RU" sz="2400" dirty="0" smtClean="0"/>
              <a:t>и способа его введения на основании </a:t>
            </a:r>
            <a:r>
              <a:rPr lang="ru-RU" sz="2400" dirty="0" err="1" smtClean="0"/>
              <a:t>аллергологического</a:t>
            </a:r>
            <a:r>
              <a:rPr lang="ru-RU" sz="2400" dirty="0" smtClean="0"/>
              <a:t> анамнеза и </a:t>
            </a:r>
            <a:r>
              <a:rPr lang="ru-RU" sz="2400" dirty="0"/>
              <a:t>объема операции.</a:t>
            </a:r>
          </a:p>
          <a:p>
            <a:pPr algn="just"/>
            <a:r>
              <a:rPr lang="ru-RU" sz="2400" dirty="0"/>
              <a:t>4. Количество препарата должно соответствовать </a:t>
            </a:r>
            <a:r>
              <a:rPr lang="ru-RU" sz="2400" dirty="0" smtClean="0"/>
              <a:t>минимальной терапевтической </a:t>
            </a:r>
            <a:r>
              <a:rPr lang="ru-RU" sz="2400" dirty="0"/>
              <a:t>дозе и не превышать максимальную разовую дозу.</a:t>
            </a:r>
          </a:p>
          <a:p>
            <a:pPr algn="just"/>
            <a:r>
              <a:rPr lang="ru-RU" sz="2400" dirty="0"/>
              <a:t>5. Температура анестетика должна быть близкой к температуре </a:t>
            </a:r>
            <a:r>
              <a:rPr lang="ru-RU" sz="2400" dirty="0" smtClean="0"/>
              <a:t>тела больного.</a:t>
            </a:r>
          </a:p>
          <a:p>
            <a:pPr algn="just"/>
            <a:r>
              <a:rPr lang="ru-RU" sz="2400" dirty="0" smtClean="0"/>
              <a:t>6. Инъекционные растворы и инструменты для инъекций должны быть стерильными.</a:t>
            </a:r>
          </a:p>
          <a:p>
            <a:pPr algn="just"/>
            <a:r>
              <a:rPr lang="ru-RU" sz="2400" dirty="0" smtClean="0"/>
              <a:t>7. Область </a:t>
            </a:r>
            <a:r>
              <a:rPr lang="ru-RU" sz="2400" dirty="0" err="1"/>
              <a:t>инъецирования</a:t>
            </a:r>
            <a:r>
              <a:rPr lang="ru-RU" sz="2400" dirty="0"/>
              <a:t> должна быть обработана </a:t>
            </a:r>
            <a:r>
              <a:rPr lang="ru-RU" sz="2400" dirty="0" smtClean="0"/>
              <a:t>антисептиком.</a:t>
            </a:r>
          </a:p>
        </p:txBody>
      </p:sp>
    </p:spTree>
    <p:extLst>
      <p:ext uri="{BB962C8B-B14F-4D97-AF65-F5344CB8AC3E}">
        <p14:creationId xmlns:p14="http://schemas.microsoft.com/office/powerpoint/2010/main" val="511011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150" y="260648"/>
            <a:ext cx="8640960" cy="5432256"/>
          </a:xfrm>
          <a:prstGeom prst="rect">
            <a:avLst/>
          </a:prstGeom>
        </p:spPr>
        <p:txBody>
          <a:bodyPr wrap="square">
            <a:spAutoFit/>
          </a:bodyPr>
          <a:lstStyle/>
          <a:p>
            <a:pPr algn="ctr"/>
            <a:r>
              <a:rPr lang="ru-RU" sz="2400" b="1" dirty="0"/>
              <a:t>Общие правила </a:t>
            </a:r>
            <a:r>
              <a:rPr lang="ru-RU" sz="2400" b="1" dirty="0" smtClean="0"/>
              <a:t>проведения анестезии</a:t>
            </a:r>
          </a:p>
          <a:p>
            <a:pPr algn="ctr"/>
            <a:endParaRPr lang="ru-RU" sz="1100" b="1" dirty="0"/>
          </a:p>
          <a:p>
            <a:r>
              <a:rPr lang="ru-RU" sz="2400" dirty="0" smtClean="0"/>
              <a:t>7. </a:t>
            </a:r>
            <a:r>
              <a:rPr lang="ru-RU" sz="2400" dirty="0"/>
              <a:t>Игла должна быть новой и острой.</a:t>
            </a:r>
          </a:p>
          <a:p>
            <a:r>
              <a:rPr lang="ru-RU" sz="2400" dirty="0" smtClean="0"/>
              <a:t>8. </a:t>
            </a:r>
            <a:r>
              <a:rPr lang="ru-RU" sz="2400" dirty="0"/>
              <a:t>Предупредить больного об уколе.</a:t>
            </a:r>
          </a:p>
          <a:p>
            <a:r>
              <a:rPr lang="ru-RU" sz="2400" dirty="0" smtClean="0"/>
              <a:t>9. </a:t>
            </a:r>
            <a:r>
              <a:rPr lang="ru-RU" sz="2400" dirty="0"/>
              <a:t>Инъекции должна предшествовать поверхностная (аппликационная) анестезия (особенно у детей).</a:t>
            </a:r>
          </a:p>
          <a:p>
            <a:r>
              <a:rPr lang="ru-RU" sz="2400" dirty="0" smtClean="0"/>
              <a:t>10. Медленное </a:t>
            </a:r>
            <a:r>
              <a:rPr lang="ru-RU" sz="2400" dirty="0"/>
              <a:t>введение анестетика.</a:t>
            </a:r>
          </a:p>
          <a:p>
            <a:r>
              <a:rPr lang="ru-RU" sz="2400" dirty="0" smtClean="0"/>
              <a:t>11. </a:t>
            </a:r>
            <a:r>
              <a:rPr lang="ru-RU" sz="2400" dirty="0"/>
              <a:t>Контроль положения иглы по отношению к просвету кровеносного сосуда (20%). </a:t>
            </a:r>
            <a:endParaRPr lang="ru-RU" sz="2400" dirty="0" smtClean="0"/>
          </a:p>
          <a:p>
            <a:r>
              <a:rPr lang="ru-RU" sz="2400" dirty="0" smtClean="0"/>
              <a:t>12. Контроль за состоянием больного при </a:t>
            </a:r>
            <a:r>
              <a:rPr lang="ru-RU" sz="2400" dirty="0"/>
              <a:t>введении анестетика </a:t>
            </a:r>
            <a:r>
              <a:rPr lang="ru-RU" sz="2400" dirty="0" smtClean="0"/>
              <a:t>(у </a:t>
            </a:r>
            <a:r>
              <a:rPr lang="ru-RU" sz="2400" dirty="0"/>
              <a:t>больного не должно возникать чувство жжения или болевой </a:t>
            </a:r>
            <a:r>
              <a:rPr lang="ru-RU" sz="2400" dirty="0" smtClean="0"/>
              <a:t>реакции).</a:t>
            </a:r>
            <a:endParaRPr lang="ru-RU" sz="2400" dirty="0"/>
          </a:p>
          <a:p>
            <a:r>
              <a:rPr lang="ru-RU" sz="2400" dirty="0" smtClean="0"/>
              <a:t>13. </a:t>
            </a:r>
            <a:r>
              <a:rPr lang="ru-RU" sz="2400" dirty="0"/>
              <a:t>Анестезию необходимо проводить в той же комнате, где </a:t>
            </a:r>
            <a:r>
              <a:rPr lang="ru-RU" sz="2400" dirty="0" smtClean="0"/>
              <a:t>ему предстоит </a:t>
            </a:r>
            <a:r>
              <a:rPr lang="ru-RU" sz="2400" dirty="0"/>
              <a:t>операция (наблюдение за больным).</a:t>
            </a:r>
          </a:p>
          <a:p>
            <a:r>
              <a:rPr lang="ru-RU" sz="2400" dirty="0" smtClean="0"/>
              <a:t>14. </a:t>
            </a:r>
            <a:r>
              <a:rPr lang="ru-RU" sz="2400" dirty="0"/>
              <a:t>После анестезии до операции выждать не менее трех минут.</a:t>
            </a:r>
            <a:endParaRPr lang="ru-RU" dirty="0"/>
          </a:p>
        </p:txBody>
      </p:sp>
    </p:spTree>
    <p:extLst>
      <p:ext uri="{BB962C8B-B14F-4D97-AF65-F5344CB8AC3E}">
        <p14:creationId xmlns:p14="http://schemas.microsoft.com/office/powerpoint/2010/main" val="4170351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5262979"/>
          </a:xfrm>
          <a:prstGeom prst="rect">
            <a:avLst/>
          </a:prstGeom>
        </p:spPr>
        <p:txBody>
          <a:bodyPr wrap="square">
            <a:spAutoFit/>
          </a:bodyPr>
          <a:lstStyle/>
          <a:p>
            <a:pPr algn="ctr"/>
            <a:r>
              <a:rPr lang="ru-RU" sz="2800" b="1" dirty="0"/>
              <a:t>Возможные причины неэффективности </a:t>
            </a:r>
            <a:endParaRPr lang="ru-RU" sz="2800" b="1" dirty="0" smtClean="0"/>
          </a:p>
          <a:p>
            <a:pPr algn="ctr"/>
            <a:r>
              <a:rPr lang="ru-RU" sz="2800" b="1" dirty="0" smtClean="0"/>
              <a:t>местной </a:t>
            </a:r>
            <a:r>
              <a:rPr lang="ru-RU" sz="2800" b="1" dirty="0"/>
              <a:t>анестезии</a:t>
            </a:r>
          </a:p>
          <a:p>
            <a:pPr indent="447675" algn="just"/>
            <a:r>
              <a:rPr lang="ru-RU" sz="2800" dirty="0"/>
              <a:t>Иногда, несмотря на технически правильно выполненную анестезию и адекватное обезболивание, пациент субъективно оценивает свои ощущения во время проведения стоматологических манипуляций как боль</a:t>
            </a:r>
            <a:r>
              <a:rPr lang="ru-RU" sz="2800" dirty="0" smtClean="0"/>
              <a:t>, </a:t>
            </a:r>
            <a:r>
              <a:rPr lang="ru-RU" sz="2800" dirty="0"/>
              <a:t>хотя на самом деле имеет место только тактильная чувствительность.</a:t>
            </a:r>
          </a:p>
          <a:p>
            <a:pPr indent="447675" algn="just"/>
            <a:r>
              <a:rPr lang="ru-RU" sz="2800" dirty="0"/>
              <a:t>Причиной возникновения подобного осложнения является выраженная лабильность нервной системы пациента, которая в ряде случаев требует медикаментозной или психологической коррекции.</a:t>
            </a:r>
          </a:p>
        </p:txBody>
      </p:sp>
    </p:spTree>
    <p:extLst>
      <p:ext uri="{BB962C8B-B14F-4D97-AF65-F5344CB8AC3E}">
        <p14:creationId xmlns:p14="http://schemas.microsoft.com/office/powerpoint/2010/main" val="2593763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5900" y="260648"/>
            <a:ext cx="8676580" cy="5865515"/>
          </a:xfrm>
        </p:spPr>
        <p:txBody>
          <a:bodyPr>
            <a:normAutofit/>
          </a:bodyPr>
          <a:lstStyle/>
          <a:p>
            <a:pPr marL="0" indent="0" algn="just">
              <a:buNone/>
            </a:pPr>
            <a:r>
              <a:rPr lang="ru-RU" sz="2800" dirty="0" smtClean="0"/>
              <a:t>Конструкции, позволяющие вводить в ткани через иглу лечебные жидкости на сегодня представлены общемедицинскими и </a:t>
            </a:r>
            <a:r>
              <a:rPr lang="ru-RU" sz="2800" dirty="0" err="1" smtClean="0"/>
              <a:t>карпульными</a:t>
            </a:r>
            <a:r>
              <a:rPr lang="ru-RU" sz="2800" dirty="0" smtClean="0"/>
              <a:t> шприцами. </a:t>
            </a:r>
            <a:endParaRPr lang="ru-RU" sz="2800" dirty="0"/>
          </a:p>
        </p:txBody>
      </p:sp>
      <p:sp>
        <p:nvSpPr>
          <p:cNvPr id="2" name="AutoShape 2" descr="https://mydentclub.ru/resize/blog-image-from-full-to-view-f-f9b53229afa81d83.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https://mydentclub.ru/resize/blog-image-from-full-to-view-f-f9b53229afa81d83.jpg"/>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https://mydentclub.ru/resize/blog-image-from-full-to-view-f-f9b53229afa81d83.jpg"/>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5" name="Picture 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403" t="19088"/>
          <a:stretch/>
        </p:blipFill>
        <p:spPr bwMode="auto">
          <a:xfrm>
            <a:off x="827584" y="4412702"/>
            <a:ext cx="3160415" cy="1968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17" t="14691" r="12011" b="27215"/>
          <a:stretch/>
        </p:blipFill>
        <p:spPr bwMode="auto">
          <a:xfrm>
            <a:off x="4283968" y="4142183"/>
            <a:ext cx="3924300" cy="2509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descr="Картинки по запросу стоматологическая анестезия"/>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2662" y="1641503"/>
            <a:ext cx="3345606" cy="22321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640" b="24782"/>
          <a:stretch/>
        </p:blipFill>
        <p:spPr bwMode="auto">
          <a:xfrm rot="10800000">
            <a:off x="368300" y="1772816"/>
            <a:ext cx="4029075" cy="2100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8475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640960" cy="5865515"/>
          </a:xfrm>
        </p:spPr>
        <p:txBody>
          <a:bodyPr>
            <a:normAutofit/>
          </a:bodyPr>
          <a:lstStyle/>
          <a:p>
            <a:pPr marL="0" indent="447675" algn="just">
              <a:buNone/>
            </a:pPr>
            <a:r>
              <a:rPr lang="ru-RU" sz="2800" dirty="0" smtClean="0"/>
              <a:t>В </a:t>
            </a:r>
            <a:r>
              <a:rPr lang="ru-RU" sz="2800" dirty="0"/>
              <a:t>меньшей степени в отечественной стоматологии </a:t>
            </a:r>
            <a:r>
              <a:rPr lang="ru-RU" sz="2800" dirty="0" smtClean="0"/>
              <a:t>при проведении </a:t>
            </a:r>
            <a:r>
              <a:rPr lang="ru-RU" sz="2800" dirty="0"/>
              <a:t>местной анестезии используется </a:t>
            </a:r>
            <a:r>
              <a:rPr lang="ru-RU" sz="2800" dirty="0" err="1" smtClean="0"/>
              <a:t>безыгольный</a:t>
            </a:r>
            <a:r>
              <a:rPr lang="ru-RU" sz="2800" dirty="0" smtClean="0"/>
              <a:t> </a:t>
            </a:r>
            <a:r>
              <a:rPr lang="ru-RU" sz="2800" dirty="0" err="1" smtClean="0"/>
              <a:t>инъектор</a:t>
            </a:r>
            <a:r>
              <a:rPr lang="ru-RU" sz="2800" dirty="0" smtClean="0"/>
              <a:t> </a:t>
            </a:r>
            <a:r>
              <a:rPr lang="ru-RU" sz="2800" dirty="0"/>
              <a:t>и еще реже – компьютерный шприц.</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2605" b="42233"/>
          <a:stretch/>
        </p:blipFill>
        <p:spPr bwMode="auto">
          <a:xfrm>
            <a:off x="3188712" y="1988840"/>
            <a:ext cx="1733828" cy="3624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9825" r="52605"/>
          <a:stretch/>
        </p:blipFill>
        <p:spPr bwMode="auto">
          <a:xfrm>
            <a:off x="6811654" y="1988839"/>
            <a:ext cx="1790700" cy="260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00" t="59531" b="24006"/>
          <a:stretch/>
        </p:blipFill>
        <p:spPr bwMode="auto">
          <a:xfrm>
            <a:off x="6794142" y="4592164"/>
            <a:ext cx="1808212" cy="102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t="1" b="44066"/>
          <a:stretch/>
        </p:blipFill>
        <p:spPr bwMode="auto">
          <a:xfrm>
            <a:off x="4905028" y="1988839"/>
            <a:ext cx="1889114" cy="362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www.irais.ru/foto/tehn/injex-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880"/>
          <a:stretch/>
        </p:blipFill>
        <p:spPr bwMode="auto">
          <a:xfrm>
            <a:off x="251520" y="2439239"/>
            <a:ext cx="2642297" cy="5015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uverenniy.ru/kristofer-ren/52332_html_34273038.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293" r="20645"/>
          <a:stretch/>
        </p:blipFill>
        <p:spPr bwMode="auto">
          <a:xfrm>
            <a:off x="363884" y="3140968"/>
            <a:ext cx="2417567" cy="2590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493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7"/>
            <a:ext cx="8640960" cy="3539430"/>
          </a:xfrm>
          <a:prstGeom prst="rect">
            <a:avLst/>
          </a:prstGeom>
        </p:spPr>
        <p:txBody>
          <a:bodyPr wrap="square">
            <a:spAutoFit/>
          </a:bodyPr>
          <a:lstStyle/>
          <a:p>
            <a:pPr indent="447675" algn="just"/>
            <a:r>
              <a:rPr lang="ru-RU" sz="2800" dirty="0"/>
              <a:t>В настоящее время </a:t>
            </a:r>
            <a:r>
              <a:rPr lang="ru-RU" sz="2800" i="1" dirty="0" err="1" smtClean="0"/>
              <a:t>картриджная</a:t>
            </a:r>
            <a:r>
              <a:rPr lang="ru-RU" sz="2800" i="1" dirty="0" smtClean="0"/>
              <a:t> </a:t>
            </a:r>
            <a:r>
              <a:rPr lang="ru-RU" sz="2800" i="1" dirty="0"/>
              <a:t>система для </a:t>
            </a:r>
            <a:r>
              <a:rPr lang="ru-RU" sz="2800" i="1" dirty="0" smtClean="0"/>
              <a:t>инъекции</a:t>
            </a:r>
            <a:r>
              <a:rPr lang="ru-RU" sz="2800" dirty="0" smtClean="0"/>
              <a:t> включает </a:t>
            </a:r>
            <a:r>
              <a:rPr lang="ru-RU" sz="2800" dirty="0"/>
              <a:t>в себя специальный шприц, картридж </a:t>
            </a:r>
            <a:r>
              <a:rPr lang="ru-RU" sz="2800" dirty="0" smtClean="0"/>
              <a:t>и иголку </a:t>
            </a:r>
            <a:r>
              <a:rPr lang="ru-RU" sz="2800" dirty="0"/>
              <a:t>с двумя острыми концами</a:t>
            </a:r>
            <a:r>
              <a:rPr lang="ru-RU" sz="2800" dirty="0" smtClean="0"/>
              <a:t>.</a:t>
            </a:r>
          </a:p>
          <a:p>
            <a:pPr indent="447675" algn="just"/>
            <a:r>
              <a:rPr lang="ru-RU" sz="2800" dirty="0" err="1" smtClean="0"/>
              <a:t>Карпульная</a:t>
            </a:r>
            <a:r>
              <a:rPr lang="ru-RU" sz="2800" dirty="0" smtClean="0"/>
              <a:t> технология, </a:t>
            </a:r>
            <a:r>
              <a:rPr lang="ru-RU" sz="2800" dirty="0"/>
              <a:t>основанной на </a:t>
            </a:r>
            <a:r>
              <a:rPr lang="ru-RU" sz="2800" dirty="0" smtClean="0"/>
              <a:t>выпуске </a:t>
            </a:r>
            <a:r>
              <a:rPr lang="ru-RU" sz="2800" dirty="0"/>
              <a:t>МА в герметичных </a:t>
            </a:r>
            <a:r>
              <a:rPr lang="ru-RU" sz="2800" dirty="0" err="1"/>
              <a:t>карпулах</a:t>
            </a:r>
            <a:r>
              <a:rPr lang="ru-RU" sz="2800" dirty="0"/>
              <a:t>, является большим </a:t>
            </a:r>
            <a:r>
              <a:rPr lang="ru-RU" sz="2800" dirty="0" smtClean="0"/>
              <a:t>достижением </a:t>
            </a:r>
            <a:r>
              <a:rPr lang="ru-RU" sz="2800" dirty="0"/>
              <a:t>стоматологической </a:t>
            </a:r>
            <a:r>
              <a:rPr lang="ru-RU" sz="2800" dirty="0" smtClean="0"/>
              <a:t>анестезиологии и обеспечивает </a:t>
            </a:r>
            <a:r>
              <a:rPr lang="ru-RU" sz="2800" dirty="0"/>
              <a:t>чистоту и стерильность препарата, </a:t>
            </a:r>
            <a:r>
              <a:rPr lang="ru-RU" sz="2800" dirty="0" smtClean="0"/>
              <a:t>точную </a:t>
            </a:r>
            <a:r>
              <a:rPr lang="ru-RU" sz="2800" dirty="0"/>
              <a:t>дозировку анестетика и </a:t>
            </a:r>
            <a:r>
              <a:rPr lang="ru-RU" sz="2800" dirty="0" smtClean="0"/>
              <a:t>вазоконстриктора.</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674" y="4312121"/>
            <a:ext cx="314325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1214" y="4005064"/>
            <a:ext cx="31432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0027" y="4573736"/>
            <a:ext cx="333375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51520" y="6093296"/>
            <a:ext cx="5066406" cy="646331"/>
          </a:xfrm>
          <a:prstGeom prst="rect">
            <a:avLst/>
          </a:prstGeom>
          <a:noFill/>
        </p:spPr>
        <p:txBody>
          <a:bodyPr wrap="square" rtlCol="0">
            <a:spAutoFit/>
          </a:bodyPr>
          <a:lstStyle/>
          <a:p>
            <a:r>
              <a:rPr lang="ru-RU" i="1" dirty="0" smtClean="0"/>
              <a:t>Комплект инструментов для </a:t>
            </a:r>
            <a:r>
              <a:rPr lang="ru-RU" i="1" dirty="0" err="1" smtClean="0"/>
              <a:t>карпульной</a:t>
            </a:r>
            <a:r>
              <a:rPr lang="ru-RU" i="1" dirty="0" smtClean="0"/>
              <a:t> анестезии</a:t>
            </a:r>
            <a:endParaRPr lang="ru-RU" i="1" dirty="0"/>
          </a:p>
        </p:txBody>
      </p:sp>
    </p:spTree>
    <p:extLst>
      <p:ext uri="{BB962C8B-B14F-4D97-AF65-F5344CB8AC3E}">
        <p14:creationId xmlns:p14="http://schemas.microsoft.com/office/powerpoint/2010/main" val="1906710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832092"/>
          </a:xfrm>
          <a:prstGeom prst="rect">
            <a:avLst/>
          </a:prstGeom>
        </p:spPr>
        <p:txBody>
          <a:bodyPr wrap="square">
            <a:spAutoFit/>
          </a:bodyPr>
          <a:lstStyle/>
          <a:p>
            <a:pPr indent="447675" algn="just"/>
            <a:r>
              <a:rPr lang="ru-RU" sz="2800" dirty="0" smtClean="0"/>
              <a:t>Инфильтрационная </a:t>
            </a:r>
            <a:r>
              <a:rPr lang="ru-RU" sz="2800" dirty="0"/>
              <a:t>анестезия (</a:t>
            </a:r>
            <a:r>
              <a:rPr lang="ru-RU" sz="2800" i="1" dirty="0" smtClean="0"/>
              <a:t>лат</a:t>
            </a:r>
            <a:r>
              <a:rPr lang="ru-RU" sz="2800" i="1" dirty="0"/>
              <a:t>. </a:t>
            </a:r>
            <a:r>
              <a:rPr lang="ru-RU" sz="2800" i="1" dirty="0" err="1"/>
              <a:t>infiltratio</a:t>
            </a:r>
            <a:r>
              <a:rPr lang="ru-RU" sz="2800" i="1" dirty="0"/>
              <a:t> — пропитанное</a:t>
            </a:r>
            <a:r>
              <a:rPr lang="ru-RU" sz="2800" dirty="0"/>
              <a:t>) </a:t>
            </a:r>
            <a:r>
              <a:rPr lang="ru-RU" sz="2800" dirty="0" smtClean="0"/>
              <a:t>осуществляется </a:t>
            </a:r>
            <a:r>
              <a:rPr lang="ru-RU" sz="2800" dirty="0"/>
              <a:t>пропитыванием глубоких слоев тканей </a:t>
            </a:r>
            <a:r>
              <a:rPr lang="ru-RU" sz="2800" dirty="0" smtClean="0"/>
              <a:t>анестезирующим </a:t>
            </a:r>
            <a:r>
              <a:rPr lang="ru-RU" sz="2800" dirty="0"/>
              <a:t>раствором, вводимым через инъекционную иглу. </a:t>
            </a:r>
            <a:endParaRPr lang="ru-RU" sz="2800" dirty="0" smtClean="0"/>
          </a:p>
          <a:p>
            <a:pPr indent="447675" algn="just"/>
            <a:r>
              <a:rPr lang="ru-RU" sz="2800" dirty="0" smtClean="0"/>
              <a:t>Область </a:t>
            </a:r>
            <a:r>
              <a:rPr lang="ru-RU" sz="2800" dirty="0"/>
              <a:t>анестезии в этом случае </a:t>
            </a:r>
            <a:r>
              <a:rPr lang="ru-RU" sz="2800" dirty="0" smtClean="0"/>
              <a:t>ограничена </a:t>
            </a:r>
            <a:r>
              <a:rPr lang="ru-RU" sz="2800" dirty="0"/>
              <a:t>областью диффузии </a:t>
            </a:r>
            <a:r>
              <a:rPr lang="ru-RU" sz="2800" dirty="0" smtClean="0"/>
              <a:t>раствора</a:t>
            </a:r>
            <a:r>
              <a:rPr lang="ru-RU" sz="2800" dirty="0"/>
              <a:t>, блокирующего рецепторы и периферические нервные </a:t>
            </a:r>
            <a:r>
              <a:rPr lang="ru-RU" sz="2800" dirty="0" smtClean="0"/>
              <a:t>волокна </a:t>
            </a:r>
            <a:r>
              <a:rPr lang="ru-RU" sz="2800" dirty="0"/>
              <a:t>в этих слоях тканей. Наиболее часто инфильтрационную </a:t>
            </a:r>
            <a:r>
              <a:rPr lang="ru-RU" sz="2800" dirty="0" smtClean="0"/>
              <a:t>анестезию </a:t>
            </a:r>
            <a:r>
              <a:rPr lang="ru-RU" sz="2800" dirty="0"/>
              <a:t>проводят введением анестезирующего раствора под слизистую оболочку, над надкостницей, </a:t>
            </a:r>
            <a:r>
              <a:rPr lang="ru-RU" sz="2800" dirty="0" err="1"/>
              <a:t>внутрикостно</a:t>
            </a:r>
            <a:r>
              <a:rPr lang="ru-RU" sz="2800" dirty="0"/>
              <a:t> или в </a:t>
            </a:r>
            <a:r>
              <a:rPr lang="ru-RU" sz="2800" dirty="0" err="1"/>
              <a:t>пародонтальные</a:t>
            </a:r>
            <a:r>
              <a:rPr lang="ru-RU" sz="2800" dirty="0"/>
              <a:t> ткани. </a:t>
            </a:r>
            <a:endParaRPr lang="ru-RU" sz="2800" dirty="0" smtClean="0"/>
          </a:p>
        </p:txBody>
      </p:sp>
    </p:spTree>
    <p:extLst>
      <p:ext uri="{BB962C8B-B14F-4D97-AF65-F5344CB8AC3E}">
        <p14:creationId xmlns:p14="http://schemas.microsoft.com/office/powerpoint/2010/main" val="1692431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9"/>
            <a:ext cx="8640960" cy="5262979"/>
          </a:xfrm>
          <a:prstGeom prst="rect">
            <a:avLst/>
          </a:prstGeom>
        </p:spPr>
        <p:txBody>
          <a:bodyPr wrap="square">
            <a:spAutoFit/>
          </a:bodyPr>
          <a:lstStyle/>
          <a:p>
            <a:pPr algn="just"/>
            <a:r>
              <a:rPr lang="ru-RU" sz="2800" dirty="0"/>
              <a:t>При оперативных вмешательствах на </a:t>
            </a:r>
            <a:r>
              <a:rPr lang="ru-RU" sz="2800" dirty="0" smtClean="0"/>
              <a:t>мягких </a:t>
            </a:r>
            <a:r>
              <a:rPr lang="ru-RU" sz="2800" dirty="0"/>
              <a:t>тканях лица, альвеолярном отростке </a:t>
            </a:r>
            <a:r>
              <a:rPr lang="ru-RU" sz="2800" dirty="0" smtClean="0"/>
              <a:t>и других </a:t>
            </a:r>
            <a:r>
              <a:rPr lang="ru-RU" sz="2800" dirty="0"/>
              <a:t>областях используется </a:t>
            </a:r>
            <a:r>
              <a:rPr lang="ru-RU" sz="2800" b="1" i="1" dirty="0"/>
              <a:t>прямое</a:t>
            </a:r>
            <a:r>
              <a:rPr lang="ru-RU" sz="2800" dirty="0"/>
              <a:t> </a:t>
            </a:r>
            <a:r>
              <a:rPr lang="ru-RU" sz="2800" dirty="0" smtClean="0"/>
              <a:t>инфильтрационное </a:t>
            </a:r>
            <a:r>
              <a:rPr lang="ru-RU" sz="2800" dirty="0"/>
              <a:t>обезболивание, а при </a:t>
            </a:r>
            <a:r>
              <a:rPr lang="ru-RU" sz="2800" dirty="0" smtClean="0"/>
              <a:t>операции </a:t>
            </a:r>
            <a:r>
              <a:rPr lang="ru-RU" sz="2800" dirty="0"/>
              <a:t>удаления зуба и костных </a:t>
            </a:r>
            <a:r>
              <a:rPr lang="ru-RU" sz="2800" dirty="0" smtClean="0"/>
              <a:t>вмешательствах на </a:t>
            </a:r>
            <a:r>
              <a:rPr lang="ru-RU" sz="2800" dirty="0"/>
              <a:t>альвеолярном отростке челюстей - </a:t>
            </a:r>
            <a:r>
              <a:rPr lang="ru-RU" sz="2800" b="1" i="1" dirty="0" smtClean="0"/>
              <a:t>непрямое</a:t>
            </a:r>
            <a:r>
              <a:rPr lang="ru-RU" sz="2800" dirty="0"/>
              <a:t>, когда обезболивающий раствор из </a:t>
            </a:r>
            <a:r>
              <a:rPr lang="ru-RU" sz="2800" dirty="0" smtClean="0"/>
              <a:t>созданного </a:t>
            </a:r>
            <a:r>
              <a:rPr lang="ru-RU" sz="2800" dirty="0"/>
              <a:t>депо диффундирует в </a:t>
            </a:r>
            <a:r>
              <a:rPr lang="ru-RU" sz="2800" dirty="0" smtClean="0"/>
              <a:t>глубоколежащие </a:t>
            </a:r>
            <a:r>
              <a:rPr lang="ru-RU" sz="2800" dirty="0"/>
              <a:t>ткани, на которых проводят операцию</a:t>
            </a:r>
            <a:r>
              <a:rPr lang="ru-RU" sz="2800" dirty="0" smtClean="0"/>
              <a:t>.</a:t>
            </a:r>
          </a:p>
          <a:p>
            <a:pPr algn="just"/>
            <a:r>
              <a:rPr lang="ru-RU" sz="2800" dirty="0"/>
              <a:t>Таким образом, инфильтрационная </a:t>
            </a:r>
            <a:r>
              <a:rPr lang="ru-RU" sz="2800" dirty="0" smtClean="0"/>
              <a:t>анестезия </a:t>
            </a:r>
            <a:r>
              <a:rPr lang="ru-RU" sz="2800" dirty="0"/>
              <a:t>может быть выполнена инъекцией </a:t>
            </a:r>
            <a:r>
              <a:rPr lang="ru-RU" sz="2800" dirty="0" smtClean="0"/>
              <a:t>под слизистую </a:t>
            </a:r>
            <a:r>
              <a:rPr lang="ru-RU" sz="2800" dirty="0"/>
              <a:t>оболочку, под надкостницу, </a:t>
            </a:r>
            <a:r>
              <a:rPr lang="ru-RU" sz="2800" dirty="0" err="1" smtClean="0"/>
              <a:t>внутрикостно</a:t>
            </a:r>
            <a:r>
              <a:rPr lang="ru-RU" sz="2800" dirty="0" smtClean="0"/>
              <a:t> </a:t>
            </a:r>
            <a:r>
              <a:rPr lang="ru-RU" sz="2800" dirty="0"/>
              <a:t>(</a:t>
            </a:r>
            <a:r>
              <a:rPr lang="ru-RU" sz="2800" dirty="0" err="1"/>
              <a:t>интрасептально</a:t>
            </a:r>
            <a:r>
              <a:rPr lang="ru-RU" sz="2800" dirty="0"/>
              <a:t>), </a:t>
            </a:r>
            <a:r>
              <a:rPr lang="ru-RU" sz="2800" dirty="0" err="1"/>
              <a:t>интралигаментарно</a:t>
            </a:r>
            <a:r>
              <a:rPr lang="ru-RU" sz="2800" dirty="0"/>
              <a:t>.</a:t>
            </a:r>
          </a:p>
        </p:txBody>
      </p:sp>
    </p:spTree>
    <p:extLst>
      <p:ext uri="{BB962C8B-B14F-4D97-AF65-F5344CB8AC3E}">
        <p14:creationId xmlns:p14="http://schemas.microsoft.com/office/powerpoint/2010/main" val="3461760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5970865"/>
          </a:xfrm>
          <a:prstGeom prst="rect">
            <a:avLst/>
          </a:prstGeom>
        </p:spPr>
        <p:txBody>
          <a:bodyPr wrap="square">
            <a:spAutoFit/>
          </a:bodyPr>
          <a:lstStyle/>
          <a:p>
            <a:r>
              <a:rPr lang="ru-RU" sz="2800" b="1" dirty="0"/>
              <a:t>Инфильтрационная анестезия</a:t>
            </a:r>
          </a:p>
          <a:p>
            <a:pPr algn="just"/>
            <a:r>
              <a:rPr lang="ru-RU" sz="2800" dirty="0" smtClean="0"/>
              <a:t>Существует много разновидностей </a:t>
            </a:r>
            <a:r>
              <a:rPr lang="ru-RU" sz="2800" dirty="0"/>
              <a:t>инфильтрационной анестезии зубов по </a:t>
            </a:r>
            <a:r>
              <a:rPr lang="ru-RU" sz="2800" dirty="0" smtClean="0"/>
              <a:t>глубине </a:t>
            </a:r>
            <a:r>
              <a:rPr lang="ru-RU" sz="2800" dirty="0"/>
              <a:t>и месту укола:</a:t>
            </a:r>
          </a:p>
          <a:p>
            <a:pPr indent="447675"/>
            <a:r>
              <a:rPr lang="ru-RU" sz="2800" dirty="0"/>
              <a:t>• </a:t>
            </a:r>
            <a:r>
              <a:rPr lang="ru-RU" sz="2800" i="1" dirty="0"/>
              <a:t>подслизистая;</a:t>
            </a:r>
          </a:p>
          <a:p>
            <a:pPr indent="447675"/>
            <a:r>
              <a:rPr lang="ru-RU" sz="2800" dirty="0" smtClean="0"/>
              <a:t>• </a:t>
            </a:r>
            <a:r>
              <a:rPr lang="ru-RU" sz="2800" i="1" dirty="0" err="1"/>
              <a:t>поднадкостничная</a:t>
            </a:r>
            <a:r>
              <a:rPr lang="ru-RU" sz="2800" i="1" dirty="0"/>
              <a:t>;</a:t>
            </a:r>
          </a:p>
          <a:p>
            <a:pPr indent="447675"/>
            <a:r>
              <a:rPr lang="ru-RU" sz="2800" dirty="0" smtClean="0"/>
              <a:t>• </a:t>
            </a:r>
            <a:r>
              <a:rPr lang="ru-RU" sz="2800" i="1" dirty="0" err="1"/>
              <a:t>внутрипульпарная</a:t>
            </a:r>
            <a:r>
              <a:rPr lang="ru-RU" sz="2800" i="1" dirty="0"/>
              <a:t>;</a:t>
            </a:r>
          </a:p>
          <a:p>
            <a:pPr indent="447675"/>
            <a:r>
              <a:rPr lang="ru-RU" sz="2800" dirty="0" smtClean="0"/>
              <a:t>• </a:t>
            </a:r>
            <a:r>
              <a:rPr lang="ru-RU" sz="2800" i="1" dirty="0" err="1"/>
              <a:t>спонгиозная</a:t>
            </a:r>
            <a:r>
              <a:rPr lang="ru-RU" sz="2800" i="1" dirty="0"/>
              <a:t> </a:t>
            </a:r>
            <a:r>
              <a:rPr lang="ru-RU" sz="2800" i="1" dirty="0" err="1"/>
              <a:t>интрасептальная</a:t>
            </a:r>
            <a:r>
              <a:rPr lang="ru-RU" sz="2800" i="1" dirty="0" smtClean="0"/>
              <a:t>;</a:t>
            </a:r>
          </a:p>
          <a:p>
            <a:pPr indent="447675"/>
            <a:r>
              <a:rPr lang="ru-RU" sz="2800" dirty="0" smtClean="0"/>
              <a:t>• </a:t>
            </a:r>
            <a:r>
              <a:rPr lang="ru-RU" sz="2800" i="1" dirty="0" err="1"/>
              <a:t>спонгиозная</a:t>
            </a:r>
            <a:r>
              <a:rPr lang="ru-RU" sz="2800" i="1" dirty="0"/>
              <a:t> </a:t>
            </a:r>
            <a:r>
              <a:rPr lang="ru-RU" sz="2800" i="1" dirty="0" err="1"/>
              <a:t>интралигаментарная</a:t>
            </a:r>
            <a:r>
              <a:rPr lang="ru-RU" sz="2800" i="1" dirty="0" smtClean="0"/>
              <a:t>;</a:t>
            </a:r>
          </a:p>
          <a:p>
            <a:pPr indent="447675"/>
            <a:r>
              <a:rPr lang="ru-RU" sz="2800" dirty="0"/>
              <a:t>• </a:t>
            </a:r>
            <a:r>
              <a:rPr lang="ru-RU" sz="2800" i="1" dirty="0" err="1" smtClean="0"/>
              <a:t>спонгиозная</a:t>
            </a:r>
            <a:r>
              <a:rPr lang="ru-RU" sz="2800" i="1" dirty="0" smtClean="0"/>
              <a:t> внутрикостная</a:t>
            </a:r>
            <a:r>
              <a:rPr lang="ru-RU" sz="2800" i="1" dirty="0"/>
              <a:t>;</a:t>
            </a:r>
          </a:p>
          <a:p>
            <a:pPr indent="447675"/>
            <a:r>
              <a:rPr lang="ru-RU" sz="2800" dirty="0"/>
              <a:t>• </a:t>
            </a:r>
            <a:r>
              <a:rPr lang="ru-RU" sz="2800" i="1" dirty="0" smtClean="0"/>
              <a:t>папиллярная.</a:t>
            </a:r>
          </a:p>
          <a:p>
            <a:r>
              <a:rPr lang="ru-RU" sz="2800" dirty="0" smtClean="0"/>
              <a:t>Появление </a:t>
            </a:r>
            <a:r>
              <a:rPr lang="ru-RU" sz="2800" dirty="0"/>
              <a:t>анестетиков амидной группы способствовало тому, что инфильтрационная анестезия стала доминирующей в одонтологии.</a:t>
            </a:r>
            <a:endParaRPr lang="ru-RU" sz="2800" i="1" dirty="0" smtClean="0"/>
          </a:p>
          <a:p>
            <a:endParaRPr lang="ru-RU" i="1" dirty="0" smtClean="0"/>
          </a:p>
        </p:txBody>
      </p:sp>
    </p:spTree>
    <p:extLst>
      <p:ext uri="{BB962C8B-B14F-4D97-AF65-F5344CB8AC3E}">
        <p14:creationId xmlns:p14="http://schemas.microsoft.com/office/powerpoint/2010/main" val="3188976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5693866"/>
          </a:xfrm>
          <a:prstGeom prst="rect">
            <a:avLst/>
          </a:prstGeom>
        </p:spPr>
        <p:txBody>
          <a:bodyPr wrap="square">
            <a:spAutoFit/>
          </a:bodyPr>
          <a:lstStyle/>
          <a:p>
            <a:pPr algn="ctr"/>
            <a:r>
              <a:rPr lang="ru-RU" sz="2800" b="1" dirty="0"/>
              <a:t>Преимущества инфильтрационного обезболивания</a:t>
            </a:r>
          </a:p>
          <a:p>
            <a:pPr algn="just"/>
            <a:endParaRPr lang="ru-RU" sz="1400" dirty="0" smtClean="0"/>
          </a:p>
          <a:p>
            <a:pPr algn="just"/>
            <a:r>
              <a:rPr lang="ru-RU" sz="2800" dirty="0" smtClean="0"/>
              <a:t>Более </a:t>
            </a:r>
            <a:r>
              <a:rPr lang="ru-RU" sz="2800" dirty="0"/>
              <a:t>простая техника проведения – не нужно точно искать анатомические ориентиры.</a:t>
            </a:r>
          </a:p>
          <a:p>
            <a:pPr algn="just"/>
            <a:r>
              <a:rPr lang="ru-RU" sz="2800" dirty="0"/>
              <a:t>Более безопасна для </a:t>
            </a:r>
            <a:r>
              <a:rPr lang="ru-RU" sz="2800" dirty="0" smtClean="0"/>
              <a:t>пациентов: используются </a:t>
            </a:r>
            <a:r>
              <a:rPr lang="ru-RU" sz="2800" dirty="0"/>
              <a:t>меньшие концентрации анестетика, </a:t>
            </a:r>
            <a:r>
              <a:rPr lang="ru-RU" sz="2800" dirty="0" smtClean="0"/>
              <a:t>после </a:t>
            </a:r>
            <a:r>
              <a:rPr lang="ru-RU" sz="2800" dirty="0"/>
              <a:t>ее проведения возникает меньше травматических осложнений, так как игла вводится неглубоко.</a:t>
            </a:r>
          </a:p>
          <a:p>
            <a:pPr algn="just"/>
            <a:r>
              <a:rPr lang="ru-RU" sz="2800" dirty="0"/>
              <a:t>Обезболивание наступает быстрее, чем при проводниковой анестезии.</a:t>
            </a:r>
          </a:p>
          <a:p>
            <a:pPr algn="just"/>
            <a:r>
              <a:rPr lang="ru-RU" sz="2800" dirty="0"/>
              <a:t>Выключаются также веточки соседних нервов, что позволяет обезболить ткани, которые иннервируются сразу несколькими нервами</a:t>
            </a:r>
            <a:r>
              <a:rPr lang="ru-RU" sz="2800" dirty="0" smtClean="0"/>
              <a:t>.</a:t>
            </a:r>
            <a:endParaRPr lang="ru-RU" sz="2800" dirty="0"/>
          </a:p>
        </p:txBody>
      </p:sp>
    </p:spTree>
    <p:extLst>
      <p:ext uri="{BB962C8B-B14F-4D97-AF65-F5344CB8AC3E}">
        <p14:creationId xmlns:p14="http://schemas.microsoft.com/office/powerpoint/2010/main" val="16366591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216539"/>
          </a:xfrm>
          <a:prstGeom prst="rect">
            <a:avLst/>
          </a:prstGeom>
        </p:spPr>
        <p:txBody>
          <a:bodyPr wrap="square">
            <a:spAutoFit/>
          </a:bodyPr>
          <a:lstStyle/>
          <a:p>
            <a:pPr algn="ctr"/>
            <a:r>
              <a:rPr lang="ru-RU" sz="2800" b="1" dirty="0"/>
              <a:t>Преимущества инфильтрационного обезболивания</a:t>
            </a:r>
          </a:p>
          <a:p>
            <a:pPr algn="just"/>
            <a:endParaRPr lang="ru-RU" sz="1400" dirty="0" smtClean="0"/>
          </a:p>
          <a:p>
            <a:pPr algn="just"/>
            <a:r>
              <a:rPr lang="ru-RU" sz="2800" dirty="0" smtClean="0"/>
              <a:t>При </a:t>
            </a:r>
            <a:r>
              <a:rPr lang="ru-RU" sz="2800" dirty="0"/>
              <a:t>инфильтрационной анестезии обезболивание в месте введения анестетика наступает практически «на конце иглы». К лечению зубов следует приступать через 3–5 минут после анестезии.</a:t>
            </a:r>
          </a:p>
          <a:p>
            <a:pPr algn="just"/>
            <a:r>
              <a:rPr lang="ru-RU" sz="2800" dirty="0" smtClean="0"/>
              <a:t>Исходя </a:t>
            </a:r>
            <a:r>
              <a:rPr lang="ru-RU" sz="2800" dirty="0"/>
              <a:t>из вышеперечисленных преимуществ, можно отметить, что данный метод анестезии – самый популярный и один из самых эффективных в стоматологии на сегодняшний день</a:t>
            </a:r>
            <a:r>
              <a:rPr lang="ru-RU" sz="2800" dirty="0" smtClean="0"/>
              <a:t>.</a:t>
            </a:r>
          </a:p>
        </p:txBody>
      </p:sp>
    </p:spTree>
    <p:extLst>
      <p:ext uri="{BB962C8B-B14F-4D97-AF65-F5344CB8AC3E}">
        <p14:creationId xmlns:p14="http://schemas.microsoft.com/office/powerpoint/2010/main" val="3805084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b="0" i="1" dirty="0">
                <a:solidFill>
                  <a:srgbClr val="002060"/>
                </a:solidFill>
              </a:rPr>
              <a:t>ПОДСЛИЗИСТАЯ </a:t>
            </a:r>
            <a:r>
              <a:rPr lang="ru-RU" b="0" i="1" dirty="0" smtClean="0">
                <a:solidFill>
                  <a:srgbClr val="002060"/>
                </a:solidFill>
              </a:rPr>
              <a:t>ИНФИЛЬТРАЦИОННАЯ  </a:t>
            </a:r>
            <a:r>
              <a:rPr lang="ru-RU" b="0" i="1" dirty="0">
                <a:solidFill>
                  <a:srgbClr val="002060"/>
                </a:solidFill>
              </a:rPr>
              <a:t>АНЕСТЕЗИЯ</a:t>
            </a:r>
            <a:br>
              <a:rPr lang="ru-RU" b="0" i="1" dirty="0">
                <a:solidFill>
                  <a:srgbClr val="002060"/>
                </a:solidFill>
              </a:rPr>
            </a:br>
            <a:endParaRPr lang="ru-RU" b="0" i="1" dirty="0">
              <a:solidFill>
                <a:srgbClr val="002060"/>
              </a:solidFill>
            </a:endParaRPr>
          </a:p>
        </p:txBody>
      </p:sp>
      <p:sp>
        <p:nvSpPr>
          <p:cNvPr id="4" name="Текст 3"/>
          <p:cNvSpPr>
            <a:spLocks noGrp="1"/>
          </p:cNvSpPr>
          <p:nvPr>
            <p:ph type="body" idx="1"/>
          </p:nvPr>
        </p:nvSpPr>
        <p:spPr/>
        <p:txBody>
          <a:bodyPr/>
          <a:lstStyle/>
          <a:p>
            <a:endParaRPr lang="ru-RU"/>
          </a:p>
        </p:txBody>
      </p:sp>
    </p:spTree>
    <p:extLst>
      <p:ext uri="{BB962C8B-B14F-4D97-AF65-F5344CB8AC3E}">
        <p14:creationId xmlns:p14="http://schemas.microsoft.com/office/powerpoint/2010/main" val="959737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780" y="260648"/>
            <a:ext cx="3958267"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396772" y="260648"/>
            <a:ext cx="4747228" cy="3108543"/>
          </a:xfrm>
          <a:prstGeom prst="rect">
            <a:avLst/>
          </a:prstGeom>
        </p:spPr>
        <p:txBody>
          <a:bodyPr wrap="square">
            <a:spAutoFit/>
          </a:bodyPr>
          <a:lstStyle/>
          <a:p>
            <a:r>
              <a:rPr lang="ru-RU" sz="2800" b="1" dirty="0"/>
              <a:t>Подслизистая анестезия </a:t>
            </a:r>
            <a:r>
              <a:rPr lang="ru-RU" sz="2800" dirty="0"/>
              <a:t>— </a:t>
            </a:r>
            <a:r>
              <a:rPr lang="ru-RU" sz="2800" dirty="0" smtClean="0"/>
              <a:t>введение анестетика между </a:t>
            </a:r>
            <a:r>
              <a:rPr lang="ru-RU" sz="2800" dirty="0"/>
              <a:t>слизистой оболочкой и надкостницей альвеолярного отростка</a:t>
            </a:r>
            <a:r>
              <a:rPr lang="ru-RU" sz="2800" dirty="0" smtClean="0"/>
              <a:t>. </a:t>
            </a:r>
            <a:r>
              <a:rPr lang="ru-RU" sz="2800" dirty="0"/>
              <a:t>Подслизистая </a:t>
            </a:r>
            <a:r>
              <a:rPr lang="ru-RU" sz="2800" dirty="0" smtClean="0"/>
              <a:t>анестезия обеспечивает  обезболивание</a:t>
            </a:r>
            <a:endParaRPr lang="ru-RU" sz="2800" dirty="0"/>
          </a:p>
        </p:txBody>
      </p:sp>
      <p:sp>
        <p:nvSpPr>
          <p:cNvPr id="5" name="Прямоугольник 4"/>
          <p:cNvSpPr/>
          <p:nvPr/>
        </p:nvSpPr>
        <p:spPr>
          <a:xfrm>
            <a:off x="274613" y="3216158"/>
            <a:ext cx="8627700" cy="2677656"/>
          </a:xfrm>
          <a:prstGeom prst="rect">
            <a:avLst/>
          </a:prstGeom>
        </p:spPr>
        <p:txBody>
          <a:bodyPr wrap="square">
            <a:spAutoFit/>
          </a:bodyPr>
          <a:lstStyle/>
          <a:p>
            <a:r>
              <a:rPr lang="ru-RU" sz="2800" dirty="0" smtClean="0"/>
              <a:t>слизистой </a:t>
            </a:r>
            <a:r>
              <a:rPr lang="ru-RU" sz="2800" dirty="0"/>
              <a:t>оболочки и надкостницы. На верхней челюсти, где костная ткань </a:t>
            </a:r>
            <a:r>
              <a:rPr lang="ru-RU" sz="2800" dirty="0" smtClean="0"/>
              <a:t>более пористая</a:t>
            </a:r>
            <a:r>
              <a:rPr lang="ru-RU" sz="2800" dirty="0"/>
              <a:t>, при условии применения современных анестетиков с высокой проникающей способностью может отключиться болевая чувствительность нескольких зубов или </a:t>
            </a:r>
            <a:r>
              <a:rPr lang="ru-RU" sz="2800" dirty="0" smtClean="0"/>
              <a:t>самой кости</a:t>
            </a:r>
            <a:r>
              <a:rPr lang="ru-RU" sz="2800" dirty="0"/>
              <a:t>.</a:t>
            </a:r>
          </a:p>
        </p:txBody>
      </p:sp>
    </p:spTree>
    <p:extLst>
      <p:ext uri="{BB962C8B-B14F-4D97-AF65-F5344CB8AC3E}">
        <p14:creationId xmlns:p14="http://schemas.microsoft.com/office/powerpoint/2010/main" val="2340097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780" y="260648"/>
            <a:ext cx="3958267"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396773" y="260648"/>
            <a:ext cx="4572000" cy="3108543"/>
          </a:xfrm>
          <a:prstGeom prst="rect">
            <a:avLst/>
          </a:prstGeom>
        </p:spPr>
        <p:txBody>
          <a:bodyPr>
            <a:spAutoFit/>
          </a:bodyPr>
          <a:lstStyle/>
          <a:p>
            <a:r>
              <a:rPr lang="ru-RU" sz="2800" dirty="0" smtClean="0"/>
              <a:t>Подслизистую анестезию применяют для </a:t>
            </a:r>
            <a:r>
              <a:rPr lang="ru-RU" sz="2800" dirty="0"/>
              <a:t>обезболивания мягких тканей и альвеолярного отростка (путем диффузии обезболивающего раствора</a:t>
            </a:r>
            <a:r>
              <a:rPr lang="ru-RU" sz="2800" dirty="0" smtClean="0"/>
              <a:t>) или как </a:t>
            </a:r>
            <a:r>
              <a:rPr lang="ru-RU" sz="2800" dirty="0"/>
              <a:t>составную </a:t>
            </a:r>
            <a:r>
              <a:rPr lang="ru-RU" sz="2800" dirty="0" smtClean="0"/>
              <a:t>часть</a:t>
            </a:r>
            <a:endParaRPr lang="ru-RU" sz="2800" dirty="0"/>
          </a:p>
        </p:txBody>
      </p:sp>
      <p:sp>
        <p:nvSpPr>
          <p:cNvPr id="2" name="Прямоугольник 1"/>
          <p:cNvSpPr/>
          <p:nvPr/>
        </p:nvSpPr>
        <p:spPr>
          <a:xfrm>
            <a:off x="256376" y="3212976"/>
            <a:ext cx="8636104" cy="3108543"/>
          </a:xfrm>
          <a:prstGeom prst="rect">
            <a:avLst/>
          </a:prstGeom>
        </p:spPr>
        <p:txBody>
          <a:bodyPr wrap="square">
            <a:spAutoFit/>
          </a:bodyPr>
          <a:lstStyle/>
          <a:p>
            <a:r>
              <a:rPr lang="ru-RU" sz="2800" dirty="0"/>
              <a:t>инфильтрационной анестезии под надкостницу. Техника выполнения: иглу вкалывают под слизистую оболочку на 2—3 мм, вводят 0,2-0,3 мл обезболивающего раствора. Для обезболивания определенного участка иглу продвигают через уже инфильтрированные ткани, вводят 0,5-2 мл анестетика (и больше) в зависимости от участка обезболивания.</a:t>
            </a:r>
          </a:p>
        </p:txBody>
      </p:sp>
    </p:spTree>
    <p:extLst>
      <p:ext uri="{BB962C8B-B14F-4D97-AF65-F5344CB8AC3E}">
        <p14:creationId xmlns:p14="http://schemas.microsoft.com/office/powerpoint/2010/main" val="1677747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780" y="260648"/>
            <a:ext cx="3958267"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396773" y="260648"/>
            <a:ext cx="4572000" cy="2246769"/>
          </a:xfrm>
          <a:prstGeom prst="rect">
            <a:avLst/>
          </a:prstGeom>
        </p:spPr>
        <p:txBody>
          <a:bodyPr>
            <a:spAutoFit/>
          </a:bodyPr>
          <a:lstStyle/>
          <a:p>
            <a:r>
              <a:rPr lang="ru-RU" sz="2800" dirty="0" smtClean="0"/>
              <a:t>Показатель эффективности подслизистой анестезии </a:t>
            </a:r>
            <a:r>
              <a:rPr lang="ru-RU" sz="2800" dirty="0"/>
              <a:t>— </a:t>
            </a:r>
            <a:r>
              <a:rPr lang="ru-RU" sz="2800" dirty="0" smtClean="0"/>
              <a:t>побледнение слизистой оболочки альвеолярного </a:t>
            </a:r>
            <a:r>
              <a:rPr lang="ru-RU" sz="2800" dirty="0"/>
              <a:t>отростка</a:t>
            </a:r>
            <a:r>
              <a:rPr lang="ru-RU" sz="2800" dirty="0" smtClean="0"/>
              <a:t>. </a:t>
            </a:r>
            <a:endParaRPr lang="ru-RU" sz="2800" dirty="0"/>
          </a:p>
        </p:txBody>
      </p:sp>
    </p:spTree>
    <p:extLst>
      <p:ext uri="{BB962C8B-B14F-4D97-AF65-F5344CB8AC3E}">
        <p14:creationId xmlns:p14="http://schemas.microsoft.com/office/powerpoint/2010/main" val="1677747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9371"/>
            <a:ext cx="8712968" cy="3539430"/>
          </a:xfrm>
          <a:prstGeom prst="rect">
            <a:avLst/>
          </a:prstGeom>
        </p:spPr>
        <p:txBody>
          <a:bodyPr wrap="square">
            <a:spAutoFit/>
          </a:bodyPr>
          <a:lstStyle/>
          <a:p>
            <a:pPr algn="just"/>
            <a:r>
              <a:rPr lang="ru-RU" sz="2800" dirty="0"/>
              <a:t>С небной стороны при </a:t>
            </a:r>
            <a:r>
              <a:rPr lang="ru-RU" sz="2800" dirty="0" smtClean="0"/>
              <a:t>инфильтрационной анестезии </a:t>
            </a:r>
            <a:r>
              <a:rPr lang="ru-RU" sz="2800" dirty="0" err="1"/>
              <a:t>вкол</a:t>
            </a:r>
            <a:r>
              <a:rPr lang="ru-RU" sz="2800" dirty="0"/>
              <a:t> иглы проводят на </a:t>
            </a:r>
            <a:r>
              <a:rPr lang="ru-RU" sz="2800" dirty="0" smtClean="0"/>
              <a:t>границе небного </a:t>
            </a:r>
            <a:r>
              <a:rPr lang="ru-RU" sz="2800" dirty="0"/>
              <a:t>отростка верхней челюсти с </a:t>
            </a:r>
            <a:r>
              <a:rPr lang="ru-RU" sz="2800" dirty="0" smtClean="0"/>
              <a:t>альвеолярным</a:t>
            </a:r>
            <a:r>
              <a:rPr lang="ru-RU" sz="2800" dirty="0"/>
              <a:t>, где имеется небольшое </a:t>
            </a:r>
            <a:r>
              <a:rPr lang="ru-RU" sz="2800" dirty="0" smtClean="0"/>
              <a:t>количество рыхлой клетчатки</a:t>
            </a:r>
            <a:r>
              <a:rPr lang="ru-RU" sz="2800" dirty="0"/>
              <a:t>, окружающей проходящие здесь нервные стволы. Количество вводимого анестетика в этой области не должно превышать 0,5 мл.</a:t>
            </a:r>
          </a:p>
          <a:p>
            <a:endParaRPr lang="ru-RU" sz="2800" dirty="0">
              <a:solidFill>
                <a:srgbClr val="FF0000"/>
              </a:solidFill>
            </a:endParaRPr>
          </a:p>
        </p:txBody>
      </p:sp>
    </p:spTree>
    <p:extLst>
      <p:ext uri="{BB962C8B-B14F-4D97-AF65-F5344CB8AC3E}">
        <p14:creationId xmlns:p14="http://schemas.microsoft.com/office/powerpoint/2010/main" val="29841046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832092"/>
          </a:xfrm>
          <a:prstGeom prst="rect">
            <a:avLst/>
          </a:prstGeom>
        </p:spPr>
        <p:txBody>
          <a:bodyPr wrap="square">
            <a:spAutoFit/>
          </a:bodyPr>
          <a:lstStyle/>
          <a:p>
            <a:pPr algn="just"/>
            <a:r>
              <a:rPr lang="ru-RU" sz="2800" dirty="0" smtClean="0"/>
              <a:t>При </a:t>
            </a:r>
            <a:r>
              <a:rPr lang="ru-RU" sz="2800" dirty="0"/>
              <a:t>проведении </a:t>
            </a:r>
            <a:r>
              <a:rPr lang="ru-RU" sz="2800" dirty="0" smtClean="0"/>
              <a:t>удаления </a:t>
            </a:r>
            <a:r>
              <a:rPr lang="ru-RU" sz="2800" dirty="0"/>
              <a:t>зуба </a:t>
            </a:r>
            <a:r>
              <a:rPr lang="ru-RU" sz="2800" dirty="0" smtClean="0"/>
              <a:t>и операций </a:t>
            </a:r>
            <a:r>
              <a:rPr lang="ru-RU" sz="2800" dirty="0"/>
              <a:t>на кости альвеолярного </a:t>
            </a:r>
            <a:r>
              <a:rPr lang="ru-RU" sz="2800" dirty="0" smtClean="0"/>
              <a:t>отростка челюстей </a:t>
            </a:r>
            <a:r>
              <a:rPr lang="ru-RU" sz="2800" dirty="0"/>
              <a:t>инфильтрационную анестезию </a:t>
            </a:r>
            <a:r>
              <a:rPr lang="ru-RU" sz="2800" dirty="0" smtClean="0"/>
              <a:t>по переходной </a:t>
            </a:r>
            <a:r>
              <a:rPr lang="ru-RU" sz="2800" dirty="0"/>
              <a:t>складке осуществляют </a:t>
            </a:r>
            <a:r>
              <a:rPr lang="ru-RU" sz="2800" dirty="0" smtClean="0"/>
              <a:t>введением анестетика </a:t>
            </a:r>
            <a:r>
              <a:rPr lang="ru-RU" sz="2800" dirty="0"/>
              <a:t>под слизистую оболочку. </a:t>
            </a:r>
            <a:r>
              <a:rPr lang="ru-RU" sz="2800" dirty="0" smtClean="0"/>
              <a:t>Введение </a:t>
            </a:r>
            <a:r>
              <a:rPr lang="ru-RU" sz="2800" dirty="0"/>
              <a:t>анестетика под надкостницу проводить </a:t>
            </a:r>
            <a:r>
              <a:rPr lang="ru-RU" sz="2800" dirty="0" smtClean="0"/>
              <a:t>не следует</a:t>
            </a:r>
            <a:r>
              <a:rPr lang="ru-RU" sz="2800" dirty="0"/>
              <a:t>, так как это приводит к болевым </a:t>
            </a:r>
            <a:r>
              <a:rPr lang="ru-RU" sz="2800" dirty="0" smtClean="0"/>
              <a:t>ощущениям </a:t>
            </a:r>
            <a:r>
              <a:rPr lang="ru-RU" sz="2800" dirty="0"/>
              <a:t>не только во время проведения </a:t>
            </a:r>
            <a:r>
              <a:rPr lang="ru-RU" sz="2800" dirty="0" smtClean="0"/>
              <a:t>анестезии</a:t>
            </a:r>
            <a:r>
              <a:rPr lang="ru-RU" sz="2800" dirty="0"/>
              <a:t>, но и в послеоперационном периоде.</a:t>
            </a:r>
          </a:p>
          <a:p>
            <a:pPr algn="just"/>
            <a:r>
              <a:rPr lang="ru-RU" sz="2800" dirty="0"/>
              <a:t>Раствор анестетика хорошо </a:t>
            </a:r>
            <a:r>
              <a:rPr lang="ru-RU" sz="2800" dirty="0" smtClean="0"/>
              <a:t>диффундирует через </a:t>
            </a:r>
            <a:r>
              <a:rPr lang="ru-RU" sz="2800" dirty="0"/>
              <a:t>надкостницу в костную ткань - </a:t>
            </a:r>
            <a:r>
              <a:rPr lang="ru-RU" sz="2800" dirty="0" smtClean="0"/>
              <a:t>обезболивание </a:t>
            </a:r>
            <a:r>
              <a:rPr lang="ru-RU" sz="2800" dirty="0"/>
              <a:t>наступает через 5-7 минут.</a:t>
            </a:r>
          </a:p>
        </p:txBody>
      </p:sp>
    </p:spTree>
    <p:extLst>
      <p:ext uri="{BB962C8B-B14F-4D97-AF65-F5344CB8AC3E}">
        <p14:creationId xmlns:p14="http://schemas.microsoft.com/office/powerpoint/2010/main" val="9995741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b="0" i="1" dirty="0">
                <a:solidFill>
                  <a:srgbClr val="002060"/>
                </a:solidFill>
              </a:rPr>
              <a:t>ПОДНАДКОСТНИЧНАЯ ИНФИЛЬТРАЦИОННАЯ </a:t>
            </a:r>
            <a:r>
              <a:rPr lang="ru-RU" b="0" i="1" dirty="0" smtClean="0">
                <a:solidFill>
                  <a:srgbClr val="002060"/>
                </a:solidFill>
              </a:rPr>
              <a:t> АНЕСТЕЗИЯ</a:t>
            </a:r>
            <a:endParaRPr lang="ru-RU" b="0" i="1" dirty="0">
              <a:solidFill>
                <a:srgbClr val="002060"/>
              </a:solidFill>
            </a:endParaRPr>
          </a:p>
        </p:txBody>
      </p:sp>
      <p:sp>
        <p:nvSpPr>
          <p:cNvPr id="4" name="Текст 3"/>
          <p:cNvSpPr>
            <a:spLocks noGrp="1"/>
          </p:cNvSpPr>
          <p:nvPr>
            <p:ph type="body" idx="1"/>
          </p:nvPr>
        </p:nvSpPr>
        <p:spPr/>
        <p:txBody>
          <a:bodyPr/>
          <a:lstStyle/>
          <a:p>
            <a:endParaRPr lang="ru-RU"/>
          </a:p>
        </p:txBody>
      </p:sp>
    </p:spTree>
    <p:extLst>
      <p:ext uri="{BB962C8B-B14F-4D97-AF65-F5344CB8AC3E}">
        <p14:creationId xmlns:p14="http://schemas.microsoft.com/office/powerpoint/2010/main" val="1176692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2677656"/>
          </a:xfrm>
          <a:prstGeom prst="rect">
            <a:avLst/>
          </a:prstGeom>
        </p:spPr>
        <p:txBody>
          <a:bodyPr wrap="square">
            <a:spAutoFit/>
          </a:bodyPr>
          <a:lstStyle/>
          <a:p>
            <a:pPr algn="just"/>
            <a:r>
              <a:rPr lang="ru-RU" sz="2800" b="1" dirty="0" err="1" smtClean="0"/>
              <a:t>Поднадкостничная</a:t>
            </a:r>
            <a:r>
              <a:rPr lang="ru-RU" sz="2800" b="1" dirty="0"/>
              <a:t> </a:t>
            </a:r>
            <a:r>
              <a:rPr lang="ru-RU" sz="2800" b="1" dirty="0" smtClean="0"/>
              <a:t>анестезия </a:t>
            </a:r>
            <a:r>
              <a:rPr lang="ru-RU" sz="2800" dirty="0" smtClean="0"/>
              <a:t>создается введением анестетика </a:t>
            </a:r>
            <a:r>
              <a:rPr lang="ru-RU" sz="2800" dirty="0"/>
              <a:t>под </a:t>
            </a:r>
            <a:r>
              <a:rPr lang="ru-RU" sz="2800" dirty="0" smtClean="0"/>
              <a:t>надкостницу, </a:t>
            </a:r>
            <a:r>
              <a:rPr lang="ru-RU" sz="2800" dirty="0"/>
              <a:t>используется шприц с короткой (до 30 мм.) и тонкой иглой. Такая техника требует минимального объема обезболивающего раствора (</a:t>
            </a:r>
            <a:r>
              <a:rPr lang="ru-RU" sz="2800" dirty="0" smtClean="0"/>
              <a:t>0,1-0,5 мл), </a:t>
            </a:r>
            <a:r>
              <a:rPr lang="ru-RU" sz="2800" dirty="0"/>
              <a:t>в то же время анестезия весьма эффективна</a:t>
            </a:r>
            <a:r>
              <a:rPr lang="ru-RU" sz="2800" dirty="0" smtClean="0"/>
              <a:t>.</a:t>
            </a:r>
            <a:endParaRPr lang="ru-RU" i="1" dirty="0" smtClean="0"/>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751" y="2636912"/>
            <a:ext cx="40862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67751" y="2780928"/>
            <a:ext cx="4572000" cy="2246769"/>
          </a:xfrm>
          <a:prstGeom prst="rect">
            <a:avLst/>
          </a:prstGeom>
        </p:spPr>
        <p:txBody>
          <a:bodyPr>
            <a:spAutoFit/>
          </a:bodyPr>
          <a:lstStyle/>
          <a:p>
            <a:r>
              <a:rPr lang="ru-RU" sz="2800" dirty="0" smtClean="0"/>
              <a:t>Иглу </a:t>
            </a:r>
            <a:r>
              <a:rPr lang="ru-RU" sz="2800" dirty="0"/>
              <a:t>вводят под слизистую </a:t>
            </a:r>
            <a:r>
              <a:rPr lang="ru-RU" sz="2800" dirty="0" smtClean="0"/>
              <a:t>оболочку переходной </a:t>
            </a:r>
            <a:r>
              <a:rPr lang="ru-RU" sz="2800" dirty="0"/>
              <a:t>складки в проекции верхушки корня зуба и инъецируют 0,5 </a:t>
            </a:r>
            <a:r>
              <a:rPr lang="ru-RU" sz="2800" dirty="0" smtClean="0"/>
              <a:t>мл </a:t>
            </a:r>
            <a:endParaRPr lang="ru-RU" sz="2800" dirty="0"/>
          </a:p>
        </p:txBody>
      </p:sp>
      <p:sp>
        <p:nvSpPr>
          <p:cNvPr id="5" name="Прямоугольник 4"/>
          <p:cNvSpPr/>
          <p:nvPr/>
        </p:nvSpPr>
        <p:spPr>
          <a:xfrm>
            <a:off x="267750" y="4860161"/>
            <a:ext cx="8624729" cy="1815882"/>
          </a:xfrm>
          <a:prstGeom prst="rect">
            <a:avLst/>
          </a:prstGeom>
        </p:spPr>
        <p:txBody>
          <a:bodyPr wrap="square">
            <a:spAutoFit/>
          </a:bodyPr>
          <a:lstStyle/>
          <a:p>
            <a:r>
              <a:rPr lang="ru-RU" sz="2800" dirty="0" smtClean="0"/>
              <a:t>анестетика. Через </a:t>
            </a:r>
            <a:r>
              <a:rPr lang="ru-RU" sz="2800" dirty="0"/>
              <a:t>1 - 2 мин прокалывают надкостницу, продвигают иглу под углом 45° к оси корня зуба по направлению к его верхушке на небольшое расстояние и </a:t>
            </a:r>
            <a:r>
              <a:rPr lang="ru-RU" sz="2800" dirty="0" smtClean="0"/>
              <a:t>медленно вводят анестетик. </a:t>
            </a:r>
            <a:endParaRPr lang="ru-RU" sz="2800" dirty="0"/>
          </a:p>
        </p:txBody>
      </p:sp>
    </p:spTree>
    <p:extLst>
      <p:ext uri="{BB962C8B-B14F-4D97-AF65-F5344CB8AC3E}">
        <p14:creationId xmlns:p14="http://schemas.microsoft.com/office/powerpoint/2010/main" val="547585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5693866"/>
          </a:xfrm>
          <a:prstGeom prst="rect">
            <a:avLst/>
          </a:prstGeom>
        </p:spPr>
        <p:txBody>
          <a:bodyPr wrap="square">
            <a:spAutoFit/>
          </a:bodyPr>
          <a:lstStyle/>
          <a:p>
            <a:pPr algn="just"/>
            <a:r>
              <a:rPr lang="ru-RU" sz="2800" dirty="0" err="1"/>
              <a:t>Поднадкостничное</a:t>
            </a:r>
            <a:r>
              <a:rPr lang="ru-RU" sz="2800" dirty="0"/>
              <a:t> введение </a:t>
            </a:r>
            <a:r>
              <a:rPr lang="ru-RU" sz="2800" dirty="0" smtClean="0"/>
              <a:t>местного анестетика </a:t>
            </a:r>
            <a:r>
              <a:rPr lang="ru-RU" sz="2800" dirty="0"/>
              <a:t>может быть проведено при </a:t>
            </a:r>
            <a:r>
              <a:rPr lang="ru-RU" sz="2800" dirty="0" smtClean="0"/>
              <a:t>вмешательстве </a:t>
            </a:r>
            <a:r>
              <a:rPr lang="ru-RU" sz="2800" dirty="0"/>
              <a:t>на пульпе</a:t>
            </a:r>
            <a:r>
              <a:rPr lang="ru-RU" sz="2800" dirty="0" smtClean="0"/>
              <a:t>. При </a:t>
            </a:r>
            <a:r>
              <a:rPr lang="ru-RU" sz="2800" dirty="0"/>
              <a:t>обезболивании 2-х зубов, </a:t>
            </a:r>
            <a:r>
              <a:rPr lang="ru-RU" sz="2800" dirty="0" smtClean="0"/>
              <a:t>отдаленных друг </a:t>
            </a:r>
            <a:r>
              <a:rPr lang="ru-RU" sz="2800" dirty="0"/>
              <a:t>от друга, иглу между инъекциями </a:t>
            </a:r>
            <a:r>
              <a:rPr lang="ru-RU" sz="2800" dirty="0" smtClean="0"/>
              <a:t>следует менять</a:t>
            </a:r>
            <a:r>
              <a:rPr lang="ru-RU" sz="2800" dirty="0"/>
              <a:t>, так как кончик иглы </a:t>
            </a:r>
            <a:r>
              <a:rPr lang="ru-RU" sz="2800" dirty="0" smtClean="0"/>
              <a:t>инфицируется.</a:t>
            </a:r>
          </a:p>
          <a:p>
            <a:pPr algn="just"/>
            <a:endParaRPr lang="ru-RU" sz="1600" dirty="0" smtClean="0"/>
          </a:p>
          <a:p>
            <a:pPr algn="just"/>
            <a:r>
              <a:rPr lang="ru-RU" sz="2800" dirty="0"/>
              <a:t>При неэффективности обычной инфильтрационной анестезии, когда депо обезболивающего раствора создается под слизистой оболочкой альвеолярного отростка или под надкостницей, можно провести внутрикостную (</a:t>
            </a:r>
            <a:r>
              <a:rPr lang="ru-RU" sz="2800" dirty="0" err="1"/>
              <a:t>интрасептальную</a:t>
            </a:r>
            <a:r>
              <a:rPr lang="ru-RU" sz="2800" dirty="0"/>
              <a:t>) анестезию, введя анестетик непосредственно в губчатую кость альвеолярного отростка между корнями зубов</a:t>
            </a:r>
            <a:r>
              <a:rPr lang="ru-RU" sz="2800" dirty="0" smtClean="0"/>
              <a:t>.</a:t>
            </a:r>
            <a:endParaRPr lang="ru-RU" sz="2800" dirty="0"/>
          </a:p>
        </p:txBody>
      </p:sp>
    </p:spTree>
    <p:extLst>
      <p:ext uri="{BB962C8B-B14F-4D97-AF65-F5344CB8AC3E}">
        <p14:creationId xmlns:p14="http://schemas.microsoft.com/office/powerpoint/2010/main" val="8401105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a:t>ВНУТРИПУЛЬПАРНАЯ ИНФИЛЬТРАЦИОННАЯ </a:t>
            </a:r>
            <a:r>
              <a:rPr lang="ru-RU" dirty="0" smtClean="0"/>
              <a:t> АНЕСТЕЗИЯ</a:t>
            </a:r>
            <a:r>
              <a:rPr lang="ru-RU" dirty="0"/>
              <a:t/>
            </a:r>
            <a:br>
              <a:rPr lang="ru-RU" dirty="0"/>
            </a:br>
            <a:endParaRPr lang="ru-RU" dirty="0"/>
          </a:p>
        </p:txBody>
      </p:sp>
      <p:sp>
        <p:nvSpPr>
          <p:cNvPr id="4" name="Текст 3"/>
          <p:cNvSpPr>
            <a:spLocks noGrp="1"/>
          </p:cNvSpPr>
          <p:nvPr>
            <p:ph type="body" idx="1"/>
          </p:nvPr>
        </p:nvSpPr>
        <p:spPr/>
        <p:txBody>
          <a:bodyPr/>
          <a:lstStyle/>
          <a:p>
            <a:endParaRPr lang="ru-RU"/>
          </a:p>
        </p:txBody>
      </p:sp>
    </p:spTree>
    <p:extLst>
      <p:ext uri="{BB962C8B-B14F-4D97-AF65-F5344CB8AC3E}">
        <p14:creationId xmlns:p14="http://schemas.microsoft.com/office/powerpoint/2010/main" val="34577883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7608" y="208781"/>
            <a:ext cx="8798887" cy="2308324"/>
          </a:xfrm>
          <a:prstGeom prst="rect">
            <a:avLst/>
          </a:prstGeom>
        </p:spPr>
        <p:txBody>
          <a:bodyPr wrap="square">
            <a:spAutoFit/>
          </a:bodyPr>
          <a:lstStyle/>
          <a:p>
            <a:r>
              <a:rPr lang="ru-RU" sz="2800" dirty="0" smtClean="0"/>
              <a:t>Для </a:t>
            </a:r>
            <a:r>
              <a:rPr lang="ru-RU" sz="2800" dirty="0"/>
              <a:t>проведения </a:t>
            </a:r>
            <a:r>
              <a:rPr lang="ru-RU" sz="2800" b="1" i="1" dirty="0" err="1"/>
              <a:t>внутрипульпарной</a:t>
            </a:r>
            <a:r>
              <a:rPr lang="ru-RU" sz="2800" b="1" i="1" dirty="0"/>
              <a:t> </a:t>
            </a:r>
            <a:r>
              <a:rPr lang="ru-RU" sz="2800" b="1" i="1" dirty="0" smtClean="0"/>
              <a:t>анестезии </a:t>
            </a:r>
            <a:r>
              <a:rPr lang="ru-RU" sz="2800" dirty="0" smtClean="0"/>
              <a:t>используется тонкая </a:t>
            </a:r>
            <a:r>
              <a:rPr lang="ru-RU" sz="2800" dirty="0"/>
              <a:t>(0,3–0,6 мм) </a:t>
            </a:r>
            <a:r>
              <a:rPr lang="ru-RU" sz="2800" dirty="0" smtClean="0"/>
              <a:t>инъекционная игла </a:t>
            </a:r>
            <a:r>
              <a:rPr lang="ru-RU" sz="2800" dirty="0"/>
              <a:t>с укороченным скосом. Пульпарная камера </a:t>
            </a:r>
            <a:r>
              <a:rPr lang="ru-RU" sz="2800" dirty="0" smtClean="0"/>
              <a:t>вскрывается </a:t>
            </a:r>
            <a:r>
              <a:rPr lang="ru-RU" sz="2800" dirty="0"/>
              <a:t>в одной точке. Вскрытый участок пульпы обезболивается </a:t>
            </a:r>
            <a:r>
              <a:rPr lang="ru-RU" sz="2800" dirty="0" err="1"/>
              <a:t>аппликационно</a:t>
            </a:r>
            <a:r>
              <a:rPr lang="ru-RU" sz="2800" dirty="0"/>
              <a:t>. Успех анестезии обусловлен </a:t>
            </a:r>
            <a:endParaRPr lang="ru-RU" sz="2800" dirty="0" smtClean="0"/>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066" y="2440318"/>
            <a:ext cx="2272545" cy="3094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9362" y="2453632"/>
            <a:ext cx="1812917" cy="3081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629399" y="5733256"/>
            <a:ext cx="3816424" cy="923330"/>
          </a:xfrm>
          <a:prstGeom prst="rect">
            <a:avLst/>
          </a:prstGeom>
        </p:spPr>
        <p:txBody>
          <a:bodyPr wrap="square">
            <a:spAutoFit/>
          </a:bodyPr>
          <a:lstStyle/>
          <a:p>
            <a:r>
              <a:rPr lang="uk-UA" i="1" dirty="0" err="1"/>
              <a:t>Внутрипульпарная</a:t>
            </a:r>
            <a:r>
              <a:rPr lang="uk-UA" i="1" dirty="0"/>
              <a:t> </a:t>
            </a:r>
            <a:r>
              <a:rPr lang="uk-UA" i="1" dirty="0" err="1"/>
              <a:t>анестезия</a:t>
            </a:r>
            <a:r>
              <a:rPr lang="uk-UA" i="1" dirty="0"/>
              <a:t>.</a:t>
            </a:r>
            <a:br>
              <a:rPr lang="uk-UA" i="1" dirty="0"/>
            </a:br>
            <a:r>
              <a:rPr lang="uk-UA" i="1" dirty="0"/>
              <a:t>А - </a:t>
            </a:r>
            <a:r>
              <a:rPr lang="uk-UA" i="1" dirty="0" err="1" smtClean="0"/>
              <a:t>центральная</a:t>
            </a:r>
            <a:r>
              <a:rPr lang="uk-UA" i="1" dirty="0" smtClean="0"/>
              <a:t> </a:t>
            </a:r>
            <a:r>
              <a:rPr lang="uk-UA" i="1" dirty="0" err="1"/>
              <a:t>часть</a:t>
            </a:r>
            <a:r>
              <a:rPr lang="uk-UA" i="1" dirty="0"/>
              <a:t> </a:t>
            </a:r>
            <a:r>
              <a:rPr lang="uk-UA" i="1" dirty="0" err="1"/>
              <a:t>пульпы</a:t>
            </a:r>
            <a:r>
              <a:rPr lang="uk-UA" i="1" dirty="0"/>
              <a:t>; </a:t>
            </a:r>
            <a:br>
              <a:rPr lang="uk-UA" i="1" dirty="0"/>
            </a:br>
            <a:r>
              <a:rPr lang="uk-UA" i="1" dirty="0"/>
              <a:t>Б - </a:t>
            </a:r>
            <a:r>
              <a:rPr lang="uk-UA" i="1" dirty="0" err="1"/>
              <a:t>корневой</a:t>
            </a:r>
            <a:r>
              <a:rPr lang="uk-UA" i="1" dirty="0"/>
              <a:t> части</a:t>
            </a:r>
            <a:endParaRPr lang="ru-RU" i="1" dirty="0"/>
          </a:p>
        </p:txBody>
      </p:sp>
      <p:sp>
        <p:nvSpPr>
          <p:cNvPr id="6" name="Прямоугольник 5"/>
          <p:cNvSpPr/>
          <p:nvPr/>
        </p:nvSpPr>
        <p:spPr>
          <a:xfrm>
            <a:off x="4932040" y="2299719"/>
            <a:ext cx="4104456" cy="4524315"/>
          </a:xfrm>
          <a:prstGeom prst="rect">
            <a:avLst/>
          </a:prstGeom>
        </p:spPr>
        <p:txBody>
          <a:bodyPr wrap="square">
            <a:spAutoFit/>
          </a:bodyPr>
          <a:lstStyle/>
          <a:p>
            <a:r>
              <a:rPr lang="ru-RU" sz="3200" dirty="0" smtClean="0"/>
              <a:t>отсутствием </a:t>
            </a:r>
            <a:r>
              <a:rPr lang="ru-RU" sz="3200" dirty="0"/>
              <a:t>утечки анестетика вокруг иглы</a:t>
            </a:r>
            <a:r>
              <a:rPr lang="ru-RU" sz="3200" dirty="0" smtClean="0"/>
              <a:t>. Желательно</a:t>
            </a:r>
            <a:r>
              <a:rPr lang="ru-RU" sz="3200" dirty="0"/>
              <a:t>, чтобы отверстие в полости зуба соответствовало диаметру иглы, а скос иглы был погружен в зубную мякоть.</a:t>
            </a:r>
          </a:p>
        </p:txBody>
      </p:sp>
    </p:spTree>
    <p:extLst>
      <p:ext uri="{BB962C8B-B14F-4D97-AF65-F5344CB8AC3E}">
        <p14:creationId xmlns:p14="http://schemas.microsoft.com/office/powerpoint/2010/main" val="711146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2246769"/>
          </a:xfrm>
          <a:prstGeom prst="rect">
            <a:avLst/>
          </a:prstGeom>
        </p:spPr>
        <p:txBody>
          <a:bodyPr wrap="square">
            <a:spAutoFit/>
          </a:bodyPr>
          <a:lstStyle/>
          <a:p>
            <a:r>
              <a:rPr lang="ru-RU" sz="2800" dirty="0" smtClean="0"/>
              <a:t>Недостатками </a:t>
            </a:r>
            <a:r>
              <a:rPr lang="ru-RU" sz="2800" dirty="0" err="1"/>
              <a:t>внутрипульпарной</a:t>
            </a:r>
            <a:r>
              <a:rPr lang="ru-RU" sz="2800" dirty="0"/>
              <a:t> </a:t>
            </a:r>
            <a:r>
              <a:rPr lang="ru-RU" sz="2800" dirty="0" smtClean="0"/>
              <a:t>инъекционной анестезии </a:t>
            </a:r>
            <a:r>
              <a:rPr lang="ru-RU" sz="2800" dirty="0"/>
              <a:t>являются невозможность проведения при </a:t>
            </a:r>
            <a:r>
              <a:rPr lang="ru-RU" sz="2800" dirty="0" smtClean="0"/>
              <a:t>невскрытой </a:t>
            </a:r>
            <a:r>
              <a:rPr lang="ru-RU" sz="2800" dirty="0"/>
              <a:t>пульпарной камере, трудность проведения </a:t>
            </a:r>
            <a:r>
              <a:rPr lang="ru-RU" sz="2800" dirty="0" smtClean="0"/>
              <a:t>в плохо </a:t>
            </a:r>
            <a:r>
              <a:rPr lang="ru-RU" sz="2800" dirty="0"/>
              <a:t>проходимых каналах и болезненность инъекции</a:t>
            </a:r>
            <a:r>
              <a:rPr lang="ru-RU" sz="2800" dirty="0" smtClean="0"/>
              <a:t>.</a:t>
            </a:r>
            <a:endParaRPr lang="ru-RU" sz="2800" dirty="0"/>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066" y="3356992"/>
            <a:ext cx="2272545" cy="3094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9362" y="3370306"/>
            <a:ext cx="1812917" cy="3081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755576" y="2276872"/>
            <a:ext cx="3816424" cy="923330"/>
          </a:xfrm>
          <a:prstGeom prst="rect">
            <a:avLst/>
          </a:prstGeom>
        </p:spPr>
        <p:txBody>
          <a:bodyPr wrap="square">
            <a:spAutoFit/>
          </a:bodyPr>
          <a:lstStyle/>
          <a:p>
            <a:r>
              <a:rPr lang="uk-UA" i="1" dirty="0" err="1"/>
              <a:t>Внутрипульпарная</a:t>
            </a:r>
            <a:r>
              <a:rPr lang="uk-UA" i="1" dirty="0"/>
              <a:t> </a:t>
            </a:r>
            <a:r>
              <a:rPr lang="uk-UA" i="1" dirty="0" err="1"/>
              <a:t>анестезия</a:t>
            </a:r>
            <a:r>
              <a:rPr lang="uk-UA" i="1" dirty="0"/>
              <a:t>.</a:t>
            </a:r>
            <a:br>
              <a:rPr lang="uk-UA" i="1" dirty="0"/>
            </a:br>
            <a:r>
              <a:rPr lang="uk-UA" i="1" dirty="0"/>
              <a:t>А - </a:t>
            </a:r>
            <a:r>
              <a:rPr lang="uk-UA" i="1" dirty="0" err="1" smtClean="0"/>
              <a:t>центральная</a:t>
            </a:r>
            <a:r>
              <a:rPr lang="uk-UA" i="1" dirty="0" smtClean="0"/>
              <a:t> </a:t>
            </a:r>
            <a:r>
              <a:rPr lang="uk-UA" i="1" dirty="0" err="1"/>
              <a:t>часть</a:t>
            </a:r>
            <a:r>
              <a:rPr lang="uk-UA" i="1" dirty="0"/>
              <a:t> </a:t>
            </a:r>
            <a:r>
              <a:rPr lang="uk-UA" i="1" dirty="0" err="1"/>
              <a:t>пульпы</a:t>
            </a:r>
            <a:r>
              <a:rPr lang="uk-UA" i="1" dirty="0"/>
              <a:t>; </a:t>
            </a:r>
            <a:br>
              <a:rPr lang="uk-UA" i="1" dirty="0"/>
            </a:br>
            <a:r>
              <a:rPr lang="uk-UA" i="1" dirty="0"/>
              <a:t>Б - </a:t>
            </a:r>
            <a:r>
              <a:rPr lang="uk-UA" i="1" dirty="0" err="1"/>
              <a:t>корневой</a:t>
            </a:r>
            <a:r>
              <a:rPr lang="uk-UA" i="1" dirty="0"/>
              <a:t> части</a:t>
            </a:r>
            <a:endParaRPr lang="ru-RU" i="1" dirty="0"/>
          </a:p>
        </p:txBody>
      </p:sp>
    </p:spTree>
    <p:extLst>
      <p:ext uri="{BB962C8B-B14F-4D97-AF65-F5344CB8AC3E}">
        <p14:creationId xmlns:p14="http://schemas.microsoft.com/office/powerpoint/2010/main" val="27346109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a:t>ПАРАДОНТАЛЬНАЯ ИНФИЛЬТРАЦИОННАЯ АНЕСТЕЗИЯ</a:t>
            </a:r>
            <a:br>
              <a:rPr lang="ru-RU" dirty="0"/>
            </a:br>
            <a:endParaRPr lang="ru-RU" dirty="0"/>
          </a:p>
        </p:txBody>
      </p:sp>
      <p:sp>
        <p:nvSpPr>
          <p:cNvPr id="4" name="Текст 3"/>
          <p:cNvSpPr>
            <a:spLocks noGrp="1"/>
          </p:cNvSpPr>
          <p:nvPr>
            <p:ph type="body" idx="1"/>
          </p:nvPr>
        </p:nvSpPr>
        <p:spPr/>
        <p:txBody>
          <a:bodyPr/>
          <a:lstStyle/>
          <a:p>
            <a:endParaRPr lang="ru-RU"/>
          </a:p>
        </p:txBody>
      </p:sp>
    </p:spTree>
    <p:extLst>
      <p:ext uri="{BB962C8B-B14F-4D97-AF65-F5344CB8AC3E}">
        <p14:creationId xmlns:p14="http://schemas.microsoft.com/office/powerpoint/2010/main" val="3457788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8640960" cy="6124754"/>
          </a:xfrm>
          <a:prstGeom prst="rect">
            <a:avLst/>
          </a:prstGeom>
        </p:spPr>
        <p:txBody>
          <a:bodyPr wrap="square">
            <a:spAutoFit/>
          </a:bodyPr>
          <a:lstStyle/>
          <a:p>
            <a:pPr algn="ctr"/>
            <a:r>
              <a:rPr lang="ru-RU" sz="2800" b="1" dirty="0" err="1" smtClean="0">
                <a:effectLst/>
              </a:rPr>
              <a:t>Пародонтальные</a:t>
            </a:r>
            <a:r>
              <a:rPr lang="ru-RU" sz="2800" b="1" dirty="0" smtClean="0">
                <a:effectLst/>
              </a:rPr>
              <a:t> способы местной анестезии</a:t>
            </a:r>
          </a:p>
          <a:p>
            <a:pPr indent="447675" algn="just"/>
            <a:r>
              <a:rPr lang="ru-RU" sz="2800" dirty="0" smtClean="0">
                <a:effectLst/>
              </a:rPr>
              <a:t>Твёрдые ткани зуба являются основным объектом вмешательства в большинстве случаев амбулаторного лечения стоматологических заболеваний. При этом обезболивание мягких и твёрдых тканей, окружающих зубы, может быть не только необязательным, но и нежелательным. В связи с этим разработаны способы местной анестезии, которые позволяют обезболить твёрдые ткани зуба и ограниченные участки тканей, окружающие его. К ним относятся следующие </a:t>
            </a:r>
            <a:r>
              <a:rPr lang="ru-RU" sz="2800" b="1" dirty="0" err="1" smtClean="0">
                <a:effectLst/>
              </a:rPr>
              <a:t>пародонтальные</a:t>
            </a:r>
            <a:r>
              <a:rPr lang="ru-RU" sz="2800" b="1" dirty="0" smtClean="0">
                <a:effectLst/>
              </a:rPr>
              <a:t> способы местной анестезии</a:t>
            </a:r>
            <a:r>
              <a:rPr lang="ru-RU" sz="2800" dirty="0" smtClean="0">
                <a:effectLst/>
              </a:rPr>
              <a:t>:</a:t>
            </a:r>
          </a:p>
          <a:p>
            <a:pPr marL="180975" indent="-180975" algn="ctr"/>
            <a:r>
              <a:rPr lang="ru-RU" sz="2800" dirty="0"/>
              <a:t>•</a:t>
            </a:r>
            <a:r>
              <a:rPr lang="ru-RU" sz="2800" dirty="0" err="1">
                <a:hlinkClick r:id="rId2"/>
              </a:rPr>
              <a:t>интралигаментарная</a:t>
            </a:r>
            <a:r>
              <a:rPr lang="ru-RU" sz="2800" dirty="0">
                <a:hlinkClick r:id="rId2"/>
              </a:rPr>
              <a:t> (</a:t>
            </a:r>
            <a:r>
              <a:rPr lang="ru-RU" sz="2800" dirty="0" err="1">
                <a:hlinkClick r:id="rId2"/>
              </a:rPr>
              <a:t>внутрисвязочная</a:t>
            </a:r>
            <a:r>
              <a:rPr lang="ru-RU" sz="2800" dirty="0">
                <a:hlinkClick r:id="rId2"/>
              </a:rPr>
              <a:t>) анестезия</a:t>
            </a:r>
            <a:r>
              <a:rPr lang="ru-RU" sz="2800" dirty="0"/>
              <a:t>;</a:t>
            </a:r>
          </a:p>
          <a:p>
            <a:pPr marL="180975" indent="-180975" algn="ctr"/>
            <a:r>
              <a:rPr lang="ru-RU" sz="2800" dirty="0"/>
              <a:t>•</a:t>
            </a:r>
            <a:r>
              <a:rPr lang="ru-RU" sz="2800" dirty="0" err="1">
                <a:hlinkClick r:id="rId3"/>
              </a:rPr>
              <a:t>интрасептальная</a:t>
            </a:r>
            <a:r>
              <a:rPr lang="ru-RU" sz="2800" dirty="0">
                <a:hlinkClick r:id="rId3"/>
              </a:rPr>
              <a:t> (</a:t>
            </a:r>
            <a:r>
              <a:rPr lang="ru-RU" sz="2800" dirty="0" err="1">
                <a:hlinkClick r:id="rId3"/>
              </a:rPr>
              <a:t>внутриперегородочная</a:t>
            </a:r>
            <a:r>
              <a:rPr lang="ru-RU" sz="2800" dirty="0">
                <a:hlinkClick r:id="rId3"/>
              </a:rPr>
              <a:t>) анестезия</a:t>
            </a:r>
            <a:r>
              <a:rPr lang="ru-RU" sz="2800" dirty="0"/>
              <a:t>;</a:t>
            </a:r>
          </a:p>
          <a:p>
            <a:pPr marL="180975" indent="-180975" algn="ctr"/>
            <a:r>
              <a:rPr lang="ru-RU" sz="2800" dirty="0"/>
              <a:t>•</a:t>
            </a:r>
            <a:r>
              <a:rPr lang="ru-RU" sz="2800" dirty="0">
                <a:hlinkClick r:id="rId4"/>
              </a:rPr>
              <a:t>внутрикостная анестезия</a:t>
            </a:r>
            <a:r>
              <a:rPr lang="ru-RU" sz="2800" dirty="0"/>
              <a:t>.</a:t>
            </a:r>
          </a:p>
        </p:txBody>
      </p:sp>
    </p:spTree>
    <p:extLst>
      <p:ext uri="{BB962C8B-B14F-4D97-AF65-F5344CB8AC3E}">
        <p14:creationId xmlns:p14="http://schemas.microsoft.com/office/powerpoint/2010/main" val="15803353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4375" y="404664"/>
            <a:ext cx="8568952" cy="5324535"/>
          </a:xfrm>
          <a:prstGeom prst="rect">
            <a:avLst/>
          </a:prstGeom>
        </p:spPr>
        <p:txBody>
          <a:bodyPr wrap="square">
            <a:spAutoFit/>
          </a:bodyPr>
          <a:lstStyle/>
          <a:p>
            <a:r>
              <a:rPr lang="ru-RU" sz="2800" b="1" dirty="0" smtClean="0"/>
              <a:t>Показания </a:t>
            </a:r>
            <a:r>
              <a:rPr lang="ru-RU" sz="2800" b="1" dirty="0"/>
              <a:t>к применению </a:t>
            </a:r>
            <a:r>
              <a:rPr lang="ru-RU" sz="2800" b="1" dirty="0" err="1"/>
              <a:t>пародонтальных</a:t>
            </a:r>
            <a:r>
              <a:rPr lang="ru-RU" sz="2800" b="1" dirty="0"/>
              <a:t> способов анестезии</a:t>
            </a:r>
            <a:r>
              <a:rPr lang="ru-RU" sz="2800" b="1" dirty="0" smtClean="0"/>
              <a:t>:</a:t>
            </a:r>
          </a:p>
          <a:p>
            <a:endParaRPr lang="ru-RU" sz="1600" b="1" dirty="0"/>
          </a:p>
          <a:p>
            <a:pPr algn="just"/>
            <a:r>
              <a:rPr lang="ru-RU" sz="2800" dirty="0" smtClean="0"/>
              <a:t>• </a:t>
            </a:r>
            <a:r>
              <a:rPr lang="ru-RU" sz="2800" dirty="0"/>
              <a:t>Удаление и лечение зубов, расположенных в различных отделах верхней и нижней челюсти. </a:t>
            </a:r>
            <a:endParaRPr lang="ru-RU" sz="2800" dirty="0" smtClean="0"/>
          </a:p>
          <a:p>
            <a:pPr algn="just"/>
            <a:r>
              <a:rPr lang="ru-RU" i="1" dirty="0" smtClean="0"/>
              <a:t>В </a:t>
            </a:r>
            <a:r>
              <a:rPr lang="ru-RU" i="1" dirty="0"/>
              <a:t>большей степени это показание относится к зубам на нижней челюсти, так как на верхней челюсти достаточную эффективность имеет анестезия над надкостницей, при которой анестезируемая область практически настолько же ограничена, как и при </a:t>
            </a:r>
            <a:r>
              <a:rPr lang="ru-RU" i="1" dirty="0" err="1"/>
              <a:t>пародонтальных</a:t>
            </a:r>
            <a:r>
              <a:rPr lang="ru-RU" i="1" dirty="0"/>
              <a:t> способах анестезии</a:t>
            </a:r>
            <a:r>
              <a:rPr lang="ru-RU" i="1" dirty="0" smtClean="0"/>
              <a:t>.</a:t>
            </a:r>
          </a:p>
          <a:p>
            <a:pPr algn="just"/>
            <a:r>
              <a:rPr lang="ru-RU" sz="1600" dirty="0"/>
              <a:t/>
            </a:r>
            <a:br>
              <a:rPr lang="ru-RU" sz="1600" dirty="0"/>
            </a:br>
            <a:r>
              <a:rPr lang="ru-RU" sz="2800" dirty="0" smtClean="0"/>
              <a:t>• </a:t>
            </a:r>
            <a:r>
              <a:rPr lang="ru-RU" sz="2800" dirty="0"/>
              <a:t>Лечение хирургических стоматологических заболеваний у детей с целью снижения риска самоповреждения мягких тканей в результате их прикусывания или ожога</a:t>
            </a:r>
            <a:r>
              <a:rPr lang="ru-RU" sz="2800" dirty="0" smtClean="0"/>
              <a:t>.</a:t>
            </a:r>
            <a:endParaRPr lang="ru-RU" sz="2800" dirty="0"/>
          </a:p>
        </p:txBody>
      </p:sp>
    </p:spTree>
    <p:extLst>
      <p:ext uri="{BB962C8B-B14F-4D97-AF65-F5344CB8AC3E}">
        <p14:creationId xmlns:p14="http://schemas.microsoft.com/office/powerpoint/2010/main" val="34318241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4375" y="404664"/>
            <a:ext cx="8568952" cy="6124754"/>
          </a:xfrm>
          <a:prstGeom prst="rect">
            <a:avLst/>
          </a:prstGeom>
        </p:spPr>
        <p:txBody>
          <a:bodyPr wrap="square">
            <a:spAutoFit/>
          </a:bodyPr>
          <a:lstStyle/>
          <a:p>
            <a:r>
              <a:rPr lang="ru-RU" sz="2800" b="1" dirty="0" smtClean="0"/>
              <a:t>Показания </a:t>
            </a:r>
            <a:r>
              <a:rPr lang="ru-RU" sz="2800" b="1" dirty="0"/>
              <a:t>к применению </a:t>
            </a:r>
            <a:r>
              <a:rPr lang="ru-RU" sz="2800" b="1" dirty="0" err="1"/>
              <a:t>пародонтальных</a:t>
            </a:r>
            <a:r>
              <a:rPr lang="ru-RU" sz="2800" b="1" dirty="0"/>
              <a:t> способов анестезии</a:t>
            </a:r>
            <a:r>
              <a:rPr lang="ru-RU" sz="2800" b="1" dirty="0" smtClean="0"/>
              <a:t>:</a:t>
            </a:r>
          </a:p>
          <a:p>
            <a:endParaRPr lang="ru-RU" sz="1600" b="1" dirty="0"/>
          </a:p>
          <a:p>
            <a:pPr algn="just"/>
            <a:r>
              <a:rPr lang="ru-RU" sz="2800" dirty="0" smtClean="0"/>
              <a:t>• </a:t>
            </a:r>
            <a:r>
              <a:rPr lang="ru-RU" sz="2800" dirty="0"/>
              <a:t>Снижение риска осложнений у пациентов с сопутствующей патологией за счёт значительного снижения количества вводимых препаратов</a:t>
            </a:r>
            <a:r>
              <a:rPr lang="ru-RU" sz="2800" dirty="0" smtClean="0"/>
              <a:t>.</a:t>
            </a:r>
          </a:p>
          <a:p>
            <a:pPr algn="just"/>
            <a:r>
              <a:rPr lang="ru-RU" sz="2800" dirty="0" smtClean="0"/>
              <a:t>• </a:t>
            </a:r>
            <a:r>
              <a:rPr lang="ru-RU" sz="2800" dirty="0"/>
              <a:t>Лечение хирургических стоматологических заболеваний у пациентов, которым противопоказана блокада нервов, например, у пациентов с гемофилией из-за возможности возникновения кровотечения при травме сосуда</a:t>
            </a:r>
            <a:r>
              <a:rPr lang="ru-RU" sz="2800" dirty="0" smtClean="0"/>
              <a:t>.</a:t>
            </a:r>
          </a:p>
          <a:p>
            <a:pPr algn="just"/>
            <a:endParaRPr lang="ru-RU" sz="2800" dirty="0"/>
          </a:p>
          <a:p>
            <a:pPr algn="just"/>
            <a:r>
              <a:rPr lang="ru-RU" sz="2800" dirty="0" smtClean="0"/>
              <a:t>Техника </a:t>
            </a:r>
            <a:r>
              <a:rPr lang="ru-RU" sz="2800" dirty="0"/>
              <a:t>выполнения </a:t>
            </a:r>
            <a:r>
              <a:rPr lang="ru-RU" sz="2800" dirty="0" err="1" smtClean="0"/>
              <a:t>пародонтальных</a:t>
            </a:r>
            <a:r>
              <a:rPr lang="ru-RU" sz="2800" dirty="0" smtClean="0"/>
              <a:t> способов </a:t>
            </a:r>
            <a:r>
              <a:rPr lang="ru-RU" sz="2800" dirty="0"/>
              <a:t>анестезии требует </a:t>
            </a:r>
            <a:r>
              <a:rPr lang="ru-RU" sz="2800" dirty="0" smtClean="0"/>
              <a:t>специальных шприцев и </a:t>
            </a:r>
            <a:r>
              <a:rPr lang="ru-RU" sz="2800" dirty="0"/>
              <a:t>игл</a:t>
            </a:r>
            <a:r>
              <a:rPr lang="ru-RU" sz="2800" dirty="0" smtClean="0"/>
              <a:t>.</a:t>
            </a:r>
            <a:endParaRPr lang="ru-RU" sz="2800" dirty="0"/>
          </a:p>
        </p:txBody>
      </p:sp>
    </p:spTree>
    <p:extLst>
      <p:ext uri="{BB962C8B-B14F-4D97-AF65-F5344CB8AC3E}">
        <p14:creationId xmlns:p14="http://schemas.microsoft.com/office/powerpoint/2010/main" val="11332166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0" y="245288"/>
            <a:ext cx="4464496" cy="3108543"/>
          </a:xfrm>
          <a:prstGeom prst="rect">
            <a:avLst/>
          </a:prstGeom>
        </p:spPr>
        <p:txBody>
          <a:bodyPr wrap="square">
            <a:spAutoFit/>
          </a:bodyPr>
          <a:lstStyle/>
          <a:p>
            <a:r>
              <a:rPr lang="ru-RU" sz="2800" b="1" dirty="0" err="1" smtClean="0"/>
              <a:t>Интрасептальная</a:t>
            </a:r>
            <a:r>
              <a:rPr lang="ru-RU" sz="2800" b="1" dirty="0" smtClean="0"/>
              <a:t> </a:t>
            </a:r>
            <a:r>
              <a:rPr lang="ru-RU" sz="2800" b="1" dirty="0"/>
              <a:t>(</a:t>
            </a:r>
            <a:r>
              <a:rPr lang="ru-RU" sz="2800" b="1" dirty="0" err="1"/>
              <a:t>внутриперегородочная</a:t>
            </a:r>
            <a:r>
              <a:rPr lang="ru-RU" sz="2800" b="1" dirty="0"/>
              <a:t>) </a:t>
            </a:r>
            <a:r>
              <a:rPr lang="ru-RU" sz="2800" dirty="0"/>
              <a:t>анестезия является </a:t>
            </a:r>
            <a:r>
              <a:rPr lang="ru-RU" sz="2800" dirty="0" smtClean="0"/>
              <a:t>разновидностью </a:t>
            </a:r>
            <a:r>
              <a:rPr lang="ru-RU" sz="2800" dirty="0"/>
              <a:t>внутрикостной анестезии и состоит во введении </a:t>
            </a:r>
            <a:r>
              <a:rPr lang="ru-RU" sz="2800" dirty="0" err="1" smtClean="0"/>
              <a:t>местноанестезирующего</a:t>
            </a:r>
            <a:endParaRPr lang="ru-RU" sz="2800" dirty="0"/>
          </a:p>
        </p:txBody>
      </p:sp>
      <p:pic>
        <p:nvPicPr>
          <p:cNvPr id="1026" name="Picture 2" descr="http://neostom.ru/file/%D0%98%D0%BD%D1%82%D1%80%D0%B0%D1%81%D0%B5%D0%BF%D1%82%D0%B0%D0%BB%D1%8C%D0%BD%D0%B0%D1%8F%20%D0%B0%D0%BD%D0%B5%D1%81%D1%82%D0%B5%D0%B7%D0%B8%D1%8F.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366"/>
          <a:stretch/>
        </p:blipFill>
        <p:spPr bwMode="auto">
          <a:xfrm>
            <a:off x="251521" y="250111"/>
            <a:ext cx="4176464" cy="306764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44870" y="3212976"/>
            <a:ext cx="8646181" cy="1169551"/>
          </a:xfrm>
          <a:prstGeom prst="rect">
            <a:avLst/>
          </a:prstGeom>
        </p:spPr>
        <p:txBody>
          <a:bodyPr wrap="square">
            <a:spAutoFit/>
          </a:bodyPr>
          <a:lstStyle/>
          <a:p>
            <a:pPr algn="just"/>
            <a:r>
              <a:rPr lang="ru-RU" sz="2800" dirty="0"/>
              <a:t>раствора в костную перегородку между лунками соседних зубов</a:t>
            </a:r>
            <a:r>
              <a:rPr lang="ru-RU" sz="2800" dirty="0" smtClean="0"/>
              <a:t>.</a:t>
            </a:r>
          </a:p>
          <a:p>
            <a:pPr algn="just"/>
            <a:endParaRPr lang="ru-RU" sz="1400" dirty="0"/>
          </a:p>
        </p:txBody>
      </p:sp>
      <p:sp>
        <p:nvSpPr>
          <p:cNvPr id="5" name="Прямоугольник 4"/>
          <p:cNvSpPr/>
          <p:nvPr/>
        </p:nvSpPr>
        <p:spPr>
          <a:xfrm>
            <a:off x="252235" y="4005064"/>
            <a:ext cx="8639530" cy="2246769"/>
          </a:xfrm>
          <a:prstGeom prst="rect">
            <a:avLst/>
          </a:prstGeom>
        </p:spPr>
        <p:txBody>
          <a:bodyPr wrap="square">
            <a:spAutoFit/>
          </a:bodyPr>
          <a:lstStyle/>
          <a:p>
            <a:pPr algn="just"/>
            <a:r>
              <a:rPr lang="ru-RU" sz="2800" dirty="0"/>
              <a:t>Зона обезболивания ограничена и захватывает соседние с местом инъекции зубы и другие ткани пародонта. Непродолжительный период анестезии пульпы </a:t>
            </a:r>
            <a:r>
              <a:rPr lang="ru-RU" sz="2800" dirty="0" smtClean="0"/>
              <a:t>зубов обусловлен </a:t>
            </a:r>
            <a:r>
              <a:rPr lang="ru-RU" sz="2800" dirty="0"/>
              <a:t>быстрым рассасыванием небольшого количества вводимого раствора.</a:t>
            </a:r>
          </a:p>
        </p:txBody>
      </p:sp>
    </p:spTree>
    <p:extLst>
      <p:ext uri="{BB962C8B-B14F-4D97-AF65-F5344CB8AC3E}">
        <p14:creationId xmlns:p14="http://schemas.microsoft.com/office/powerpoint/2010/main" val="40147756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0" y="245288"/>
            <a:ext cx="4464496" cy="3108543"/>
          </a:xfrm>
          <a:prstGeom prst="rect">
            <a:avLst/>
          </a:prstGeom>
        </p:spPr>
        <p:txBody>
          <a:bodyPr wrap="square">
            <a:spAutoFit/>
          </a:bodyPr>
          <a:lstStyle/>
          <a:p>
            <a:r>
              <a:rPr lang="ru-RU" sz="2800" dirty="0"/>
              <a:t>Распространение раствора, как и при других внутрикостных способах анестезии, осуществляется двумя основными путями: </a:t>
            </a:r>
          </a:p>
          <a:p>
            <a:r>
              <a:rPr lang="ru-RU" sz="2800" dirty="0"/>
              <a:t>через костномозговые пространства вокруг </a:t>
            </a:r>
            <a:r>
              <a:rPr lang="ru-RU" sz="2800" dirty="0" smtClean="0"/>
              <a:t>лунок</a:t>
            </a:r>
            <a:endParaRPr lang="ru-RU" sz="2800" dirty="0"/>
          </a:p>
        </p:txBody>
      </p:sp>
      <p:pic>
        <p:nvPicPr>
          <p:cNvPr id="1026" name="Picture 2" descr="http://neostom.ru/file/%D0%98%D0%BD%D1%82%D1%80%D0%B0%D1%81%D0%B5%D0%BF%D1%82%D0%B0%D0%BB%D1%8C%D0%BD%D0%B0%D1%8F%20%D0%B0%D0%BD%D0%B5%D1%81%D1%82%D0%B5%D0%B7%D0%B8%D1%8F.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366"/>
          <a:stretch/>
        </p:blipFill>
        <p:spPr bwMode="auto">
          <a:xfrm>
            <a:off x="251521" y="250111"/>
            <a:ext cx="4176464" cy="306764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43402" y="3317755"/>
            <a:ext cx="8649077" cy="2677656"/>
          </a:xfrm>
          <a:prstGeom prst="rect">
            <a:avLst/>
          </a:prstGeom>
        </p:spPr>
        <p:txBody>
          <a:bodyPr wrap="square">
            <a:spAutoFit/>
          </a:bodyPr>
          <a:lstStyle/>
          <a:p>
            <a:pPr algn="just"/>
            <a:r>
              <a:rPr lang="ru-RU" sz="2800" dirty="0"/>
              <a:t>зубов, включая </a:t>
            </a:r>
            <a:r>
              <a:rPr lang="ru-RU" sz="2800" dirty="0" err="1"/>
              <a:t>периапикальные</a:t>
            </a:r>
            <a:r>
              <a:rPr lang="ru-RU" sz="2800" dirty="0"/>
              <a:t> области, где расположены нервные волокна, иннервирующие периодонт и пульпу прилежащих к месту инъекции зубов, внутрисосудистое проникновение раствора и его распространение по кровеносным сосудам пародонта и костномозгового пространства. </a:t>
            </a:r>
          </a:p>
        </p:txBody>
      </p:sp>
    </p:spTree>
    <p:extLst>
      <p:ext uri="{BB962C8B-B14F-4D97-AF65-F5344CB8AC3E}">
        <p14:creationId xmlns:p14="http://schemas.microsoft.com/office/powerpoint/2010/main" val="17066514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1920" y="188640"/>
            <a:ext cx="5040560" cy="3539430"/>
          </a:xfrm>
          <a:prstGeom prst="rect">
            <a:avLst/>
          </a:prstGeom>
        </p:spPr>
        <p:txBody>
          <a:bodyPr wrap="square">
            <a:spAutoFit/>
          </a:bodyPr>
          <a:lstStyle/>
          <a:p>
            <a:r>
              <a:rPr lang="ru-RU" sz="2800" dirty="0"/>
              <a:t>При </a:t>
            </a:r>
            <a:r>
              <a:rPr lang="ru-RU" sz="2800" dirty="0" err="1"/>
              <a:t>интрасептальной</a:t>
            </a:r>
            <a:r>
              <a:rPr lang="ru-RU" sz="2800" dirty="0"/>
              <a:t> анестезии происходит блокада нервных волокон костных и мягких тканей за счет действия местного анестетика и обескровливание тканей пародонта. </a:t>
            </a:r>
            <a:endParaRPr lang="ru-RU" sz="2800" dirty="0" smtClean="0"/>
          </a:p>
          <a:p>
            <a:r>
              <a:rPr lang="ru-RU" sz="2800" dirty="0" smtClean="0"/>
              <a:t>Обескровливание </a:t>
            </a:r>
            <a:r>
              <a:rPr lang="ru-RU" sz="2800" dirty="0"/>
              <a:t>тканей, </a:t>
            </a:r>
          </a:p>
        </p:txBody>
      </p:sp>
      <p:pic>
        <p:nvPicPr>
          <p:cNvPr id="3" name="Picture 4" descr="http://neostom.ru/file/%D0%98%D0%BD%D1%82%D1%80%D0%B0%D1%81%D0%B5%D0%BF%D1%82%D0%B0%D0%BB%D1%8C%D0%BD%D0%B0%D1%8F%20%D0%B0%D0%BD%D0%B5%D1%81%D1%82%D0%B5%D0%B7%D0%B8%D1%8F%20%D1%82%D0%B5%D1%85%D0%BD%D0%BD%D0%B8%D0%BA%D0%B0.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34" b="2483"/>
          <a:stretch/>
        </p:blipFill>
        <p:spPr bwMode="auto">
          <a:xfrm>
            <a:off x="251520" y="188640"/>
            <a:ext cx="3528392" cy="350864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63352" y="3728070"/>
            <a:ext cx="8629128" cy="1815882"/>
          </a:xfrm>
          <a:prstGeom prst="rect">
            <a:avLst/>
          </a:prstGeom>
        </p:spPr>
        <p:txBody>
          <a:bodyPr wrap="square">
            <a:spAutoFit/>
          </a:bodyPr>
          <a:lstStyle/>
          <a:p>
            <a:pPr algn="just"/>
            <a:r>
              <a:rPr lang="ru-RU" sz="2800" dirty="0" smtClean="0"/>
              <a:t>определяемое </a:t>
            </a:r>
            <a:r>
              <a:rPr lang="ru-RU" sz="2800" dirty="0" err="1"/>
              <a:t>побелением</a:t>
            </a:r>
            <a:r>
              <a:rPr lang="ru-RU" sz="2800" dirty="0"/>
              <a:t> десны вокруг места инъекции, усиливает обезболивающий эффект вследствие дополнительной гипоксической блокады миелинизированных нервных волокон</a:t>
            </a:r>
            <a:r>
              <a:rPr lang="ru-RU" sz="2800" dirty="0" smtClean="0"/>
              <a:t>. </a:t>
            </a:r>
            <a:endParaRPr lang="ru-RU" sz="2800" dirty="0"/>
          </a:p>
        </p:txBody>
      </p:sp>
    </p:spTree>
    <p:extLst>
      <p:ext uri="{BB962C8B-B14F-4D97-AF65-F5344CB8AC3E}">
        <p14:creationId xmlns:p14="http://schemas.microsoft.com/office/powerpoint/2010/main" val="28528340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19933" y="263830"/>
            <a:ext cx="4284476" cy="3108543"/>
          </a:xfrm>
          <a:prstGeom prst="rect">
            <a:avLst/>
          </a:prstGeom>
        </p:spPr>
        <p:txBody>
          <a:bodyPr wrap="square">
            <a:spAutoFit/>
          </a:bodyPr>
          <a:lstStyle/>
          <a:p>
            <a:pPr indent="447675" algn="just"/>
            <a:r>
              <a:rPr lang="ru-RU" sz="2800" dirty="0" smtClean="0"/>
              <a:t>Точка </a:t>
            </a:r>
            <a:r>
              <a:rPr lang="ru-RU" sz="2800" dirty="0" err="1" smtClean="0"/>
              <a:t>вкола</a:t>
            </a:r>
            <a:r>
              <a:rPr lang="ru-RU" sz="2800" dirty="0" smtClean="0"/>
              <a:t> при </a:t>
            </a:r>
            <a:r>
              <a:rPr lang="ru-RU" sz="2800" dirty="0" err="1"/>
              <a:t>внутриперегородочной</a:t>
            </a:r>
            <a:r>
              <a:rPr lang="ru-RU" sz="2800" dirty="0"/>
              <a:t> анестезии соответствует середине расстояния между зубами, однако сама костная перегородка бывает на разной высоте, </a:t>
            </a:r>
          </a:p>
        </p:txBody>
      </p:sp>
      <p:pic>
        <p:nvPicPr>
          <p:cNvPr id="3" name="Picture 2" descr="http://neostom.ru/file/%D0%98%D0%BD%D1%82%D1%80%D0%B0%D1%81%D0%B5%D0%BF%D1%82%D0%B0%D0%BB%D1%8C%D0%BD%D0%B0%D1%8F%20%D0%B0%D0%BD%D0%B5%D1%81%D1%82%D0%B5%D0%B7%D0%B8%D1%8F.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1366"/>
          <a:stretch/>
        </p:blipFill>
        <p:spPr bwMode="auto">
          <a:xfrm>
            <a:off x="251521" y="250111"/>
            <a:ext cx="4176464" cy="306764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51520" y="3329478"/>
            <a:ext cx="8640959" cy="3108543"/>
          </a:xfrm>
          <a:prstGeom prst="rect">
            <a:avLst/>
          </a:prstGeom>
        </p:spPr>
        <p:txBody>
          <a:bodyPr wrap="square">
            <a:spAutoFit/>
          </a:bodyPr>
          <a:lstStyle/>
          <a:p>
            <a:pPr algn="just"/>
            <a:r>
              <a:rPr lang="ru-RU" sz="2800" dirty="0" smtClean="0"/>
              <a:t>особенно </a:t>
            </a:r>
            <a:r>
              <a:rPr lang="ru-RU" sz="2800" dirty="0"/>
              <a:t>в области </a:t>
            </a:r>
            <a:r>
              <a:rPr lang="ru-RU" sz="2800" dirty="0" smtClean="0"/>
              <a:t>нижней </a:t>
            </a:r>
            <a:r>
              <a:rPr lang="ru-RU" sz="2800" dirty="0"/>
              <a:t>челюсти. </a:t>
            </a:r>
            <a:r>
              <a:rPr lang="ru-RU" sz="2800" dirty="0" smtClean="0"/>
              <a:t>Обычно </a:t>
            </a:r>
            <a:r>
              <a:rPr lang="ru-RU" sz="2800" dirty="0"/>
              <a:t>перегородка располагается на 2 - 4 мм ниже поверхности десны, </a:t>
            </a:r>
            <a:r>
              <a:rPr lang="ru-RU" sz="2800" dirty="0" smtClean="0"/>
              <a:t>но </a:t>
            </a:r>
            <a:r>
              <a:rPr lang="ru-RU" sz="2800" dirty="0"/>
              <a:t>при патологических процессах в периодонте </a:t>
            </a:r>
            <a:r>
              <a:rPr lang="ru-RU" sz="2800" dirty="0" smtClean="0"/>
              <a:t>расстояние увеличивается. </a:t>
            </a:r>
            <a:r>
              <a:rPr lang="ru-RU" sz="2800" dirty="0"/>
              <a:t>При наличии таких предпосылок необходимо уточнить расположение перегородки по прицельной рентгенограмме.</a:t>
            </a:r>
          </a:p>
        </p:txBody>
      </p:sp>
    </p:spTree>
    <p:extLst>
      <p:ext uri="{BB962C8B-B14F-4D97-AF65-F5344CB8AC3E}">
        <p14:creationId xmlns:p14="http://schemas.microsoft.com/office/powerpoint/2010/main" val="26875688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23928" y="263830"/>
            <a:ext cx="4880481" cy="3539430"/>
          </a:xfrm>
          <a:prstGeom prst="rect">
            <a:avLst/>
          </a:prstGeom>
        </p:spPr>
        <p:txBody>
          <a:bodyPr wrap="square">
            <a:spAutoFit/>
          </a:bodyPr>
          <a:lstStyle/>
          <a:p>
            <a:r>
              <a:rPr lang="ru-RU" sz="2800" dirty="0"/>
              <a:t>Перед анестезией необходимо снять налет у краевой десны и между зубами.</a:t>
            </a:r>
          </a:p>
          <a:p>
            <a:pPr algn="just"/>
            <a:r>
              <a:rPr lang="ru-RU" sz="2800" dirty="0" smtClean="0"/>
              <a:t>Игла </a:t>
            </a:r>
            <a:r>
              <a:rPr lang="ru-RU" sz="2800" dirty="0"/>
              <a:t>вводится у основания дистального межзубного сосочка </a:t>
            </a:r>
            <a:r>
              <a:rPr lang="ru-RU" sz="2800" dirty="0" smtClean="0"/>
              <a:t>под </a:t>
            </a:r>
            <a:r>
              <a:rPr lang="ru-RU" sz="2800" dirty="0"/>
              <a:t>углом 90° к поверхности десны </a:t>
            </a:r>
            <a:r>
              <a:rPr lang="ru-RU" sz="2800" dirty="0" smtClean="0"/>
              <a:t>под углом</a:t>
            </a:r>
            <a:endParaRPr lang="ru-RU" sz="2800" dirty="0"/>
          </a:p>
        </p:txBody>
      </p:sp>
      <p:sp>
        <p:nvSpPr>
          <p:cNvPr id="4" name="Прямоугольник 3"/>
          <p:cNvSpPr/>
          <p:nvPr/>
        </p:nvSpPr>
        <p:spPr>
          <a:xfrm>
            <a:off x="251520" y="3743131"/>
            <a:ext cx="8632595" cy="2677656"/>
          </a:xfrm>
          <a:prstGeom prst="rect">
            <a:avLst/>
          </a:prstGeom>
        </p:spPr>
        <p:txBody>
          <a:bodyPr wrap="square">
            <a:spAutoFit/>
          </a:bodyPr>
          <a:lstStyle/>
          <a:p>
            <a:pPr algn="just"/>
            <a:r>
              <a:rPr lang="ru-RU" sz="2800" dirty="0"/>
              <a:t>45º к оси обезболиваемого зуба, скос иглы направлен к кости на глубину 1-2 мм. Выпускается капля раствора, </a:t>
            </a:r>
            <a:r>
              <a:rPr lang="ru-RU" sz="2800" dirty="0" smtClean="0"/>
              <a:t>с усилием прокалывается кортикальная пластинка межзубной перегородки. Сопротивление тканей указывает, </a:t>
            </a:r>
            <a:r>
              <a:rPr lang="ru-RU" sz="2800" dirty="0"/>
              <a:t>что игла в кости и анестетик будет введен в нее.</a:t>
            </a:r>
            <a:r>
              <a:rPr lang="ru-RU" sz="2800" dirty="0" smtClean="0"/>
              <a:t> </a:t>
            </a:r>
            <a:endParaRPr lang="ru-RU" sz="2800" dirty="0"/>
          </a:p>
        </p:txBody>
      </p:sp>
      <p:pic>
        <p:nvPicPr>
          <p:cNvPr id="5" name="Picture 4" descr="http://neostom.ru/file/%D0%98%D0%BD%D1%82%D1%80%D0%B0%D1%81%D0%B5%D0%BF%D1%82%D0%B0%D0%BB%D1%8C%D0%BD%D0%B0%D1%8F%20%D0%B0%D0%BD%D0%B5%D1%81%D1%82%D0%B5%D0%B7%D0%B8%D1%8F%20%D1%82%D0%B5%D1%85%D0%BD%D0%BD%D0%B8%D0%BA%D0%B0.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34" b="2483"/>
          <a:stretch/>
        </p:blipFill>
        <p:spPr bwMode="auto">
          <a:xfrm>
            <a:off x="251521" y="234486"/>
            <a:ext cx="3528392" cy="350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29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3539430"/>
          </a:xfrm>
          <a:prstGeom prst="rect">
            <a:avLst/>
          </a:prstGeom>
        </p:spPr>
        <p:txBody>
          <a:bodyPr wrap="square">
            <a:spAutoFit/>
          </a:bodyPr>
          <a:lstStyle/>
          <a:p>
            <a:pPr algn="just"/>
            <a:r>
              <a:rPr lang="ru-RU" sz="2800" dirty="0" smtClean="0"/>
              <a:t>Этот </a:t>
            </a:r>
            <a:r>
              <a:rPr lang="ru-RU" sz="2800" dirty="0"/>
              <a:t>способ анестезии эффективен, прост, </a:t>
            </a:r>
            <a:r>
              <a:rPr lang="ru-RU" sz="2800" dirty="0" smtClean="0"/>
              <a:t>малотравматичен, </a:t>
            </a:r>
            <a:r>
              <a:rPr lang="ru-RU" sz="2800" dirty="0"/>
              <a:t>характеризуется редким возникновением местных и системных </a:t>
            </a:r>
            <a:r>
              <a:rPr lang="ru-RU" sz="2800" dirty="0" err="1"/>
              <a:t>постинъекционных</a:t>
            </a:r>
            <a:r>
              <a:rPr lang="ru-RU" sz="2800" dirty="0"/>
              <a:t> </a:t>
            </a:r>
            <a:r>
              <a:rPr lang="ru-RU" sz="2800" dirty="0" smtClean="0"/>
              <a:t>осложнений и </a:t>
            </a:r>
            <a:r>
              <a:rPr lang="ru-RU" sz="2800" dirty="0"/>
              <a:t>не сопровождается </a:t>
            </a:r>
            <a:r>
              <a:rPr lang="ru-RU" sz="2800" dirty="0" err="1"/>
              <a:t>постинъекционной</a:t>
            </a:r>
            <a:r>
              <a:rPr lang="ru-RU" sz="2800" dirty="0"/>
              <a:t> болью. </a:t>
            </a:r>
            <a:r>
              <a:rPr lang="ru-RU" sz="2800" dirty="0" smtClean="0"/>
              <a:t>В </a:t>
            </a:r>
            <a:r>
              <a:rPr lang="ru-RU" sz="2800" dirty="0"/>
              <a:t>отличие от </a:t>
            </a:r>
            <a:r>
              <a:rPr lang="ru-RU" sz="2800" dirty="0" err="1"/>
              <a:t>интралигаментарной</a:t>
            </a:r>
            <a:r>
              <a:rPr lang="ru-RU" sz="2800" dirty="0"/>
              <a:t> анестезии этот способ можно использовать с меньшим риском инфицирования тканей</a:t>
            </a:r>
            <a:r>
              <a:rPr lang="ru-RU" sz="2800" dirty="0" smtClean="0"/>
              <a:t>.</a:t>
            </a:r>
            <a:endParaRPr lang="ru-RU" sz="2800" dirty="0"/>
          </a:p>
        </p:txBody>
      </p:sp>
    </p:spTree>
    <p:extLst>
      <p:ext uri="{BB962C8B-B14F-4D97-AF65-F5344CB8AC3E}">
        <p14:creationId xmlns:p14="http://schemas.microsoft.com/office/powerpoint/2010/main" val="27028690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b="0" i="1" dirty="0">
                <a:solidFill>
                  <a:srgbClr val="002060"/>
                </a:solidFill>
              </a:rPr>
              <a:t>ПАРАДОНТАЛЬНАЯ ВНУТРИКОСТНАЯ (СПОНГИОЗНАЯ) </a:t>
            </a:r>
            <a:r>
              <a:rPr lang="ru-RU" b="0" i="1" dirty="0" smtClean="0">
                <a:solidFill>
                  <a:srgbClr val="002060"/>
                </a:solidFill>
              </a:rPr>
              <a:t>АНЕСТЕЗИЯ</a:t>
            </a:r>
            <a:endParaRPr lang="ru-RU" b="0" dirty="0">
              <a:solidFill>
                <a:srgbClr val="002060"/>
              </a:solidFill>
            </a:endParaRPr>
          </a:p>
        </p:txBody>
      </p:sp>
      <p:sp>
        <p:nvSpPr>
          <p:cNvPr id="4" name="Текст 3"/>
          <p:cNvSpPr>
            <a:spLocks noGrp="1"/>
          </p:cNvSpPr>
          <p:nvPr>
            <p:ph type="body" idx="1"/>
          </p:nvPr>
        </p:nvSpPr>
        <p:spPr/>
        <p:txBody>
          <a:bodyPr/>
          <a:lstStyle/>
          <a:p>
            <a:endParaRPr lang="ru-RU"/>
          </a:p>
        </p:txBody>
      </p:sp>
    </p:spTree>
    <p:extLst>
      <p:ext uri="{BB962C8B-B14F-4D97-AF65-F5344CB8AC3E}">
        <p14:creationId xmlns:p14="http://schemas.microsoft.com/office/powerpoint/2010/main" val="7251769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Положение иглы при внутрикостной анестезии"/>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88640"/>
            <a:ext cx="3390900" cy="377190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95936" y="188640"/>
            <a:ext cx="5148064" cy="3970318"/>
          </a:xfrm>
          <a:prstGeom prst="rect">
            <a:avLst/>
          </a:prstGeom>
        </p:spPr>
        <p:txBody>
          <a:bodyPr wrap="square">
            <a:spAutoFit/>
          </a:bodyPr>
          <a:lstStyle/>
          <a:p>
            <a:r>
              <a:rPr lang="ru-RU" sz="2800" i="1" dirty="0" smtClean="0"/>
              <a:t>ПАРАДОНТАЛЬНАЯ ВНУТРИКОСТНАЯ (СПОНГИОЗНАЯ) АНЕСТЕЗИЯ</a:t>
            </a:r>
            <a:r>
              <a:rPr lang="ru-RU" sz="2800" i="1" dirty="0"/>
              <a:t> </a:t>
            </a:r>
            <a:r>
              <a:rPr lang="ru-RU" sz="2800" dirty="0"/>
              <a:t>показана, когда инфильтрационная или проводниковая анестезия малоэффективна при лечении, удалении зубов, при операциях на </a:t>
            </a:r>
            <a:r>
              <a:rPr lang="ru-RU" sz="2800" dirty="0" smtClean="0"/>
              <a:t>альвеолярном отростке</a:t>
            </a:r>
            <a:r>
              <a:rPr lang="ru-RU" sz="2800" dirty="0"/>
              <a:t>. </a:t>
            </a:r>
          </a:p>
        </p:txBody>
      </p:sp>
      <p:sp>
        <p:nvSpPr>
          <p:cNvPr id="3" name="Прямоугольник 2"/>
          <p:cNvSpPr/>
          <p:nvPr/>
        </p:nvSpPr>
        <p:spPr>
          <a:xfrm>
            <a:off x="251520" y="4077072"/>
            <a:ext cx="8568952" cy="2677656"/>
          </a:xfrm>
          <a:prstGeom prst="rect">
            <a:avLst/>
          </a:prstGeom>
        </p:spPr>
        <p:txBody>
          <a:bodyPr wrap="square">
            <a:spAutoFit/>
          </a:bodyPr>
          <a:lstStyle/>
          <a:p>
            <a:r>
              <a:rPr lang="ru-RU" sz="2800" dirty="0" smtClean="0"/>
              <a:t>Чаще </a:t>
            </a:r>
            <a:r>
              <a:rPr lang="ru-RU" sz="2800" dirty="0"/>
              <a:t>всего внутрикостную анестезию применяют для обезболивания нижних моляров как альтернативную инфильтрационной и проводниковой (</a:t>
            </a:r>
            <a:r>
              <a:rPr lang="ru-RU" sz="2800" dirty="0" err="1"/>
              <a:t>мандибулярной</a:t>
            </a:r>
            <a:r>
              <a:rPr lang="ru-RU" sz="2800" dirty="0"/>
              <a:t>) анестезии. </a:t>
            </a:r>
            <a:r>
              <a:rPr lang="ru-RU" sz="2800" dirty="0" err="1"/>
              <a:t>Спонгиозная</a:t>
            </a:r>
            <a:r>
              <a:rPr lang="ru-RU" sz="2800" dirty="0"/>
              <a:t> анестезия заключается во введении обезболивающего раствора непосредственно в кость, между корнями </a:t>
            </a:r>
            <a:r>
              <a:rPr lang="ru-RU" sz="2800" dirty="0" smtClean="0"/>
              <a:t>зубов.</a:t>
            </a:r>
            <a:endParaRPr lang="ru-RU" sz="2800" dirty="0"/>
          </a:p>
        </p:txBody>
      </p:sp>
    </p:spTree>
    <p:extLst>
      <p:ext uri="{BB962C8B-B14F-4D97-AF65-F5344CB8AC3E}">
        <p14:creationId xmlns:p14="http://schemas.microsoft.com/office/powerpoint/2010/main" val="8356841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4524315"/>
          </a:xfrm>
          <a:prstGeom prst="rect">
            <a:avLst/>
          </a:prstGeom>
        </p:spPr>
        <p:txBody>
          <a:bodyPr wrap="square">
            <a:spAutoFit/>
          </a:bodyPr>
          <a:lstStyle/>
          <a:p>
            <a:r>
              <a:rPr lang="ru-RU" dirty="0" smtClean="0"/>
              <a:t>Техника </a:t>
            </a:r>
            <a:r>
              <a:rPr lang="ru-RU" dirty="0"/>
              <a:t>выполнения внутрикостной анестезии.</a:t>
            </a:r>
          </a:p>
          <a:p>
            <a:r>
              <a:rPr lang="ru-RU" dirty="0"/>
              <a:t>На месте прокола кости проводят инфильтрационную анестезию, рассекают слизистую оболочку, после чего на малых оборотах бормашины шаровидным бором трепанируют кортикальную пластинку кости сразу над межзубным сосочком (на верхней челюсти) или под ним (на нижней челюсти). Место </a:t>
            </a:r>
            <a:r>
              <a:rPr lang="ru-RU" dirty="0" err="1"/>
              <a:t>перформации</a:t>
            </a:r>
            <a:r>
              <a:rPr lang="ru-RU" dirty="0"/>
              <a:t> находится в вертикальной плоскости, разделяя межзубной сосочек пополам и на 2 мм ниже </a:t>
            </a:r>
            <a:r>
              <a:rPr lang="ru-RU" dirty="0" err="1"/>
              <a:t>десневого</a:t>
            </a:r>
            <a:r>
              <a:rPr lang="ru-RU" dirty="0"/>
              <a:t> края соседних зубов. Бор заглубляют в губчатую кость межзубной перегородки под углом 45° к продольной оси зуба на глубину до 2 мм</a:t>
            </a:r>
            <a:br>
              <a:rPr lang="ru-RU" dirty="0"/>
            </a:br>
            <a:r>
              <a:rPr lang="ru-RU" dirty="0"/>
              <a:t>Через образованный канал иглу вводят в губчатое вещество кости в области межзубной перегородки и с определенным усилием продвигают на 1-2 мм в глубину(при склеротических изменениях в костной ткани это тяжело осуществить, но довольно легко выполнить в молодом возрасте) и медленно вводят от 0,5 мл (при применении сильного анестетика) до 1,5 мл раствора слабого </a:t>
            </a:r>
            <a:r>
              <a:rPr lang="ru-RU" dirty="0" err="1"/>
              <a:t>анестетика.Сразу</a:t>
            </a:r>
            <a:r>
              <a:rPr lang="ru-RU" dirty="0"/>
              <a:t> же наступает сильное обезболивание соседних зубов. Нужно отметить, что диаметр бора должен совпадать с диаметром иглы, иначе раствор анестетика вытечет в полость рта.</a:t>
            </a:r>
          </a:p>
        </p:txBody>
      </p:sp>
    </p:spTree>
    <p:extLst>
      <p:ext uri="{BB962C8B-B14F-4D97-AF65-F5344CB8AC3E}">
        <p14:creationId xmlns:p14="http://schemas.microsoft.com/office/powerpoint/2010/main" val="37259287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2348880"/>
            <a:ext cx="7200800" cy="769441"/>
          </a:xfrm>
          <a:prstGeom prst="rect">
            <a:avLst/>
          </a:prstGeom>
          <a:noFill/>
        </p:spPr>
        <p:txBody>
          <a:bodyPr wrap="square" rtlCol="0">
            <a:spAutoFit/>
          </a:bodyPr>
          <a:lstStyle/>
          <a:p>
            <a:pPr algn="ctr"/>
            <a:r>
              <a:rPr lang="ru-RU" sz="4400" dirty="0" smtClean="0">
                <a:solidFill>
                  <a:srgbClr val="002060"/>
                </a:solidFill>
                <a:effectLst>
                  <a:outerShdw blurRad="38100" dist="38100" dir="2700000" algn="tl">
                    <a:srgbClr val="000000">
                      <a:alpha val="43137"/>
                    </a:srgbClr>
                  </a:outerShdw>
                </a:effectLst>
              </a:rPr>
              <a:t>СПАСИБО ЗА ВНИМАНИЕ</a:t>
            </a:r>
            <a:endParaRPr lang="ru-RU" sz="44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2717788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defRPr sz="2800" dirty="0" smtClean="0"/>
        </a:defPPr>
      </a:lst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7652</TotalTime>
  <Words>2079</Words>
  <Application>Microsoft Office PowerPoint</Application>
  <PresentationFormat>Экран (4:3)</PresentationFormat>
  <Paragraphs>169</Paragraphs>
  <Slides>42</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42</vt:i4>
      </vt:variant>
    </vt:vector>
  </HeadingPairs>
  <TitlesOfParts>
    <vt:vector size="43" baseType="lpstr">
      <vt:lpstr>Тема Office</vt:lpstr>
      <vt:lpstr>ИНФИЛЬТРАЦИОННАЯ АНЕСТЕЗИЯ В СТОМАТОЛОГИИ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ПОДСЛИЗИСТАЯ ИНФИЛЬТРАЦИОННАЯ  АНЕСТЕЗИЯ </vt:lpstr>
      <vt:lpstr>Презентация PowerPoint</vt:lpstr>
      <vt:lpstr>Презентация PowerPoint</vt:lpstr>
      <vt:lpstr>Презентация PowerPoint</vt:lpstr>
      <vt:lpstr>Презентация PowerPoint</vt:lpstr>
      <vt:lpstr>Презентация PowerPoint</vt:lpstr>
      <vt:lpstr>ПОДНАДКОСТНИЧНАЯ ИНФИЛЬТРАЦИОННАЯ  АНЕСТЕЗИЯ</vt:lpstr>
      <vt:lpstr>Презентация PowerPoint</vt:lpstr>
      <vt:lpstr>Презентация PowerPoint</vt:lpstr>
      <vt:lpstr>ВНУТРИПУЛЬПАРНАЯ ИНФИЛЬТРАЦИОННАЯ  АНЕСТЕЗИЯ </vt:lpstr>
      <vt:lpstr>Презентация PowerPoint</vt:lpstr>
      <vt:lpstr>Презентация PowerPoint</vt:lpstr>
      <vt:lpstr>ПАРАДОНТАЛЬНАЯ ИНФИЛЬТРАЦИОННАЯ АНЕСТЕЗИЯ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ПАРАДОНТАЛЬНАЯ ВНУТРИКОСТНАЯ (СПОНГИОЗНАЯ) АНЕСТЕЗИЯ</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Иннервация зубов и челюстей</dc:title>
  <dc:creator>Сухинин Андрей Анатольевич</dc:creator>
  <cp:lastModifiedBy>TL</cp:lastModifiedBy>
  <cp:revision>234</cp:revision>
  <dcterms:created xsi:type="dcterms:W3CDTF">2016-12-10T08:12:51Z</dcterms:created>
  <dcterms:modified xsi:type="dcterms:W3CDTF">2020-06-12T08:41:22Z</dcterms:modified>
</cp:coreProperties>
</file>