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3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  <p:sldId id="276" r:id="rId22"/>
    <p:sldId id="278" r:id="rId23"/>
    <p:sldId id="279" r:id="rId24"/>
    <p:sldId id="277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5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3EAF-CD3F-496F-B819-FE8F891EC367}" type="datetimeFigureOut">
              <a:rPr lang="ru-RU" smtClean="0"/>
              <a:t>24.06.2020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E4D95-E71C-4E83-ABB1-FA68BE2591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058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3EAF-CD3F-496F-B819-FE8F891EC367}" type="datetimeFigureOut">
              <a:rPr lang="ru-RU" smtClean="0"/>
              <a:t>24.06.2020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E4D95-E71C-4E83-ABB1-FA68BE2591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732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3EAF-CD3F-496F-B819-FE8F891EC367}" type="datetimeFigureOut">
              <a:rPr lang="ru-RU" smtClean="0"/>
              <a:t>24.06.2020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E4D95-E71C-4E83-ABB1-FA68BE2591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774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3EAF-CD3F-496F-B819-FE8F891EC367}" type="datetimeFigureOut">
              <a:rPr lang="ru-RU" smtClean="0"/>
              <a:t>24.06.2020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E4D95-E71C-4E83-ABB1-FA68BE2591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429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3EAF-CD3F-496F-B819-FE8F891EC367}" type="datetimeFigureOut">
              <a:rPr lang="ru-RU" smtClean="0"/>
              <a:t>24.06.2020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E4D95-E71C-4E83-ABB1-FA68BE2591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708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3EAF-CD3F-496F-B819-FE8F891EC367}" type="datetimeFigureOut">
              <a:rPr lang="ru-RU" smtClean="0"/>
              <a:t>24.06.2020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E4D95-E71C-4E83-ABB1-FA68BE2591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427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3EAF-CD3F-496F-B819-FE8F891EC367}" type="datetimeFigureOut">
              <a:rPr lang="ru-RU" smtClean="0"/>
              <a:t>24.06.2020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E4D95-E71C-4E83-ABB1-FA68BE2591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358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3EAF-CD3F-496F-B819-FE8F891EC367}" type="datetimeFigureOut">
              <a:rPr lang="ru-RU" smtClean="0"/>
              <a:t>24.06.2020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E4D95-E71C-4E83-ABB1-FA68BE2591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130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3EAF-CD3F-496F-B819-FE8F891EC367}" type="datetimeFigureOut">
              <a:rPr lang="ru-RU" smtClean="0"/>
              <a:t>24.06.2020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E4D95-E71C-4E83-ABB1-FA68BE2591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083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3EAF-CD3F-496F-B819-FE8F891EC367}" type="datetimeFigureOut">
              <a:rPr lang="ru-RU" smtClean="0"/>
              <a:t>24.06.2020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E4D95-E71C-4E83-ABB1-FA68BE2591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902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83EAF-CD3F-496F-B819-FE8F891EC367}" type="datetimeFigureOut">
              <a:rPr lang="ru-RU" smtClean="0"/>
              <a:t>24.06.2020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E4D95-E71C-4E83-ABB1-FA68BE2591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559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83EAF-CD3F-496F-B819-FE8F891EC367}" type="datetimeFigureOut">
              <a:rPr lang="ru-RU" smtClean="0"/>
              <a:t>24.06.2020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E4D95-E71C-4E83-ABB1-FA68BE2591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31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jpe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7.jpeg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jpeg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microsoft.com/office/2007/relationships/hdphoto" Target="../media/hdphoto6.wdp"/><Relationship Id="rId4" Type="http://schemas.openxmlformats.org/officeDocument/2006/relationships/image" Target="../media/image32.png"/><Relationship Id="rId9" Type="http://schemas.microsoft.com/office/2007/relationships/hdphoto" Target="../media/hdphoto8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1.wdp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6264695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>Савчук </a:t>
            </a:r>
            <a:r>
              <a:rPr lang="ru-RU" sz="3100" b="1" dirty="0" smtClean="0"/>
              <a:t>Кирилл Владимирович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200" dirty="0" smtClean="0"/>
              <a:t>Выпускная квалификационная работа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«</a:t>
            </a:r>
            <a:r>
              <a:rPr lang="ru-RU" sz="3600" b="1" dirty="0" smtClean="0"/>
              <a:t>Станок токарный универсальный повышенной точности»</a:t>
            </a:r>
            <a:br>
              <a:rPr lang="ru-RU" sz="3600" b="1" dirty="0" smtClean="0"/>
            </a:br>
            <a:r>
              <a:rPr lang="ru-RU" sz="2700" dirty="0" smtClean="0"/>
              <a:t>направление подготовки 15.04.05 – Конструкторско-технологическое обеспечение машиностроительных производств (магистерская программа «Металлообрабатывающие станки»)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100" dirty="0" smtClean="0"/>
              <a:t>Научный руководитель:</a:t>
            </a:r>
            <a:br>
              <a:rPr lang="ru-RU" sz="3100" dirty="0" smtClean="0"/>
            </a:br>
            <a:r>
              <a:rPr lang="ru-RU" sz="3100" b="1" dirty="0" smtClean="0"/>
              <a:t>Кочетков Денис Викторович</a:t>
            </a:r>
            <a:r>
              <a:rPr lang="ru-RU" sz="3100" dirty="0" smtClean="0"/>
              <a:t>,</a:t>
            </a:r>
            <a:br>
              <a:rPr lang="ru-RU" sz="3100" dirty="0" smtClean="0"/>
            </a:br>
            <a:r>
              <a:rPr lang="ru-RU" sz="3100" dirty="0" smtClean="0"/>
              <a:t>кандидат технических наук, доцент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96151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endParaRPr lang="ru-RU" b="1" i="1" dirty="0" smtClean="0"/>
          </a:p>
          <a:p>
            <a:pPr marL="0" indent="0" algn="just">
              <a:buNone/>
            </a:pPr>
            <a:r>
              <a:rPr lang="ru-RU" sz="2400" b="1" i="1" dirty="0" smtClean="0"/>
              <a:t>Цель </a:t>
            </a:r>
            <a:r>
              <a:rPr lang="ru-RU" sz="2400" b="1" i="1" dirty="0"/>
              <a:t>работы</a:t>
            </a:r>
            <a:r>
              <a:rPr lang="ru-RU" sz="2400" b="1" dirty="0"/>
              <a:t>:</a:t>
            </a:r>
            <a:r>
              <a:rPr lang="ru-RU" sz="2400" dirty="0"/>
              <a:t> разработать конструкцию токарного универсального станка с программным управлением с применением теории анализа множеств вариантов компоновок </a:t>
            </a:r>
            <a:r>
              <a:rPr lang="ru-RU" sz="2400"/>
              <a:t>токарных </a:t>
            </a:r>
            <a:r>
              <a:rPr lang="ru-RU" sz="2400" smtClean="0"/>
              <a:t>станков</a:t>
            </a:r>
          </a:p>
          <a:p>
            <a:pPr marL="0" indent="0" algn="just">
              <a:buNone/>
            </a:pPr>
            <a:endParaRPr lang="ru-RU" sz="2400" dirty="0" smtClean="0"/>
          </a:p>
          <a:p>
            <a:pPr marL="0" indent="0" algn="just">
              <a:buNone/>
            </a:pPr>
            <a:r>
              <a:rPr lang="ru-RU" sz="2400" b="1" i="1" dirty="0" smtClean="0"/>
              <a:t>Научная новизна:  </a:t>
            </a:r>
            <a:r>
              <a:rPr lang="ru-RU" sz="2400" dirty="0" smtClean="0"/>
              <a:t>Разработана модель позволяющая оценивать влияние погрешностей изготовления  и сборки основных элементов станка на показатели по точности.</a:t>
            </a:r>
            <a:endParaRPr lang="ru-RU" sz="2400" b="1" dirty="0" smtClean="0"/>
          </a:p>
          <a:p>
            <a:pPr marL="0" indent="0" algn="just">
              <a:buNone/>
            </a:pPr>
            <a:endParaRPr lang="ru-RU" sz="2400" dirty="0"/>
          </a:p>
          <a:p>
            <a:pPr marL="0" indent="0" algn="just">
              <a:buNone/>
            </a:pPr>
            <a:r>
              <a:rPr lang="ru-RU" sz="2400" b="1" i="1" dirty="0" smtClean="0"/>
              <a:t>Практическая ценность:</a:t>
            </a:r>
            <a:r>
              <a:rPr lang="ru-RU" sz="2400" dirty="0" smtClean="0"/>
              <a:t> </a:t>
            </a:r>
            <a:r>
              <a:rPr lang="ru-RU" sz="2400" dirty="0"/>
              <a:t>разработана конструкция токарного универсального станка с ЧПУ на основе анализа множеств вариантов компоновок, состоящего из следующих основных узлов привода главного движения, привода подач и </a:t>
            </a:r>
            <a:r>
              <a:rPr lang="ru-RU" sz="2400" dirty="0" err="1"/>
              <a:t>противошпинделя</a:t>
            </a:r>
            <a:r>
              <a:rPr lang="ru-RU" sz="2400" dirty="0"/>
              <a:t> выполненного как мотор-шпиндель; позволяющего увеличить номенклатуру обрабатываемых деталей обрабатываемых на станках токарной группы.</a:t>
            </a:r>
            <a:endParaRPr lang="ru-RU" sz="2400" dirty="0" smtClean="0"/>
          </a:p>
          <a:p>
            <a:pPr marL="0" indent="0" algn="just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34835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4860160"/>
            <a:ext cx="37791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Обозначение координатных </a:t>
            </a:r>
            <a:r>
              <a:rPr lang="ru-RU" dirty="0" smtClean="0"/>
              <a:t>осей</a:t>
            </a:r>
            <a:br>
              <a:rPr lang="ru-RU" dirty="0" smtClean="0"/>
            </a:br>
            <a:r>
              <a:rPr lang="ru-RU" dirty="0" smtClean="0"/>
              <a:t>и </a:t>
            </a:r>
            <a:r>
              <a:rPr lang="ru-RU" dirty="0"/>
              <a:t>движений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96752"/>
            <a:ext cx="3952515" cy="352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07" t="27388" r="57501" b="7738"/>
          <a:stretch/>
        </p:blipFill>
        <p:spPr bwMode="auto">
          <a:xfrm>
            <a:off x="5580108" y="260648"/>
            <a:ext cx="2214174" cy="216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860032" y="2708920"/>
            <a:ext cx="35347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Пример компоновки консольного</a:t>
            </a:r>
            <a:br>
              <a:rPr lang="ru-RU" dirty="0" smtClean="0"/>
            </a:br>
            <a:r>
              <a:rPr lang="ru-RU" dirty="0" smtClean="0"/>
              <a:t>вертикально-фрезерного станка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086" t="4717" r="3636" b="7737"/>
          <a:stretch/>
        </p:blipFill>
        <p:spPr bwMode="auto">
          <a:xfrm>
            <a:off x="5598621" y="3554410"/>
            <a:ext cx="2338509" cy="2412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4828624" y="5966410"/>
            <a:ext cx="4032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Пример компоновки токарного станка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0124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кинематических групп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79" t="1580" r="22222" b="81359"/>
          <a:stretch/>
        </p:blipFill>
        <p:spPr bwMode="auto">
          <a:xfrm>
            <a:off x="143528" y="2545971"/>
            <a:ext cx="3960000" cy="10491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19" t="25345" r="20162" b="53747"/>
          <a:stretch/>
        </p:blipFill>
        <p:spPr bwMode="auto">
          <a:xfrm>
            <a:off x="30142" y="4077072"/>
            <a:ext cx="3960000" cy="12437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82" t="53945" b="789"/>
          <a:stretch/>
        </p:blipFill>
        <p:spPr bwMode="auto">
          <a:xfrm>
            <a:off x="4501722" y="2780928"/>
            <a:ext cx="4320000" cy="23804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68144" y="1772816"/>
            <a:ext cx="3454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Простые кинематические группы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300630" y="1772816"/>
            <a:ext cx="3521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Сложные кинематические группы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1994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ru-RU" sz="3200" dirty="0" smtClean="0"/>
              <a:t>Схема </a:t>
            </a:r>
            <a:r>
              <a:rPr lang="ru-RU" sz="3200" dirty="0"/>
              <a:t>использования модулей в проектировании и изготовлении </a:t>
            </a:r>
            <a:r>
              <a:rPr lang="ru-RU" sz="3200" dirty="0" smtClean="0"/>
              <a:t>станков</a:t>
            </a:r>
            <a:br>
              <a:rPr lang="ru-RU" sz="3200" dirty="0" smtClean="0"/>
            </a:br>
            <a:r>
              <a:rPr lang="ru-RU" sz="3200" dirty="0" smtClean="0"/>
              <a:t>с ЧПУ различного назначения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59580" y="152788"/>
            <a:ext cx="4896544" cy="81366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39520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Для достижения цели работы следует решить ряд з</a:t>
            </a:r>
            <a:r>
              <a:rPr lang="ru-RU" i="1" dirty="0" smtClean="0"/>
              <a:t>адач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Выполнить </a:t>
            </a:r>
            <a:r>
              <a:rPr lang="ru-RU" dirty="0"/>
              <a:t>анализ вариантов существующих токарных станков с применением теории анализа компоновок </a:t>
            </a:r>
            <a:r>
              <a:rPr lang="ru-RU" dirty="0" smtClean="0"/>
              <a:t>станков</a:t>
            </a:r>
            <a:r>
              <a:rPr lang="ru-RU" dirty="0"/>
              <a:t>.</a:t>
            </a:r>
          </a:p>
          <a:p>
            <a:pPr lvl="0"/>
            <a:r>
              <a:rPr lang="ru-RU" dirty="0"/>
              <a:t>Разработать конструкцию привода главного движения токарного универсального станка с ЧПУ отвечающего результатам анализа компоновок станков.</a:t>
            </a:r>
          </a:p>
          <a:p>
            <a:r>
              <a:rPr lang="ru-RU" dirty="0"/>
              <a:t>Разработать привод подач токарного станка с ЧПУ отвечающего анализу компоновок станков.</a:t>
            </a:r>
          </a:p>
        </p:txBody>
      </p:sp>
    </p:spTree>
    <p:extLst>
      <p:ext uri="{BB962C8B-B14F-4D97-AF65-F5344CB8AC3E}">
        <p14:creationId xmlns:p14="http://schemas.microsoft.com/office/powerpoint/2010/main" val="1598224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Компоновка №1 токарного станка</a:t>
            </a:r>
            <a:br>
              <a:rPr lang="ru-RU" dirty="0" smtClean="0"/>
            </a:br>
            <a:r>
              <a:rPr lang="ru-RU" dirty="0" smtClean="0"/>
              <a:t>по типу модели 16К20Ф3</a:t>
            </a: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5" r="59618" b="56915"/>
          <a:stretch/>
        </p:blipFill>
        <p:spPr bwMode="auto">
          <a:xfrm>
            <a:off x="451666" y="1412776"/>
            <a:ext cx="2472317" cy="21498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30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8" t="13143" r="10211" b="4762"/>
          <a:stretch/>
        </p:blipFill>
        <p:spPr bwMode="auto">
          <a:xfrm>
            <a:off x="395536" y="4149080"/>
            <a:ext cx="2728595" cy="19799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7142613"/>
              </p:ext>
            </p:extLst>
          </p:nvPr>
        </p:nvGraphicFramePr>
        <p:xfrm>
          <a:off x="5304708" y="2636912"/>
          <a:ext cx="2180000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Формула" r:id="rId5" imgW="1041120" imgH="342720" progId="Equation.3">
                  <p:embed/>
                </p:oleObj>
              </mc:Choice>
              <mc:Fallback>
                <p:oleObj name="Формула" r:id="rId5" imgW="1041120" imgH="34272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4708" y="2636912"/>
                        <a:ext cx="2180000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419272"/>
            <a:ext cx="2110740" cy="1439545"/>
          </a:xfrm>
          <a:prstGeom prst="rect">
            <a:avLst/>
          </a:prstGeom>
          <a:noFill/>
        </p:spPr>
      </p:pic>
      <p:pic>
        <p:nvPicPr>
          <p:cNvPr id="9" name="Рисунок 8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464" y="4388628"/>
            <a:ext cx="1689735" cy="143954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02340" y="3625205"/>
            <a:ext cx="237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Компоновочная схема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11560" y="6260821"/>
            <a:ext cx="198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Общий вид станка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0" y="2142148"/>
            <a:ext cx="3635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Структурная формула компоновки: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661750" y="6250238"/>
            <a:ext cx="1697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Типовая деталь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3019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переделал%202-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636" y="3880965"/>
            <a:ext cx="2413635" cy="25196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2241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Компоновка №2 токарного станка с двумя суппортами</a:t>
            </a:r>
            <a:endParaRPr lang="ru-RU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94508" y="3676382"/>
            <a:ext cx="237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Компоновочная схема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689829" y="6393786"/>
            <a:ext cx="198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Общий вид станка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0" y="2142148"/>
            <a:ext cx="3635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Структурная формула компоновки: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012160" y="5799108"/>
            <a:ext cx="1697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Типовая деталь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69" r="58781"/>
          <a:stretch/>
        </p:blipFill>
        <p:spPr bwMode="auto">
          <a:xfrm>
            <a:off x="499962" y="1287480"/>
            <a:ext cx="2373348" cy="244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2801503"/>
              </p:ext>
            </p:extLst>
          </p:nvPr>
        </p:nvGraphicFramePr>
        <p:xfrm>
          <a:off x="4435392" y="2708920"/>
          <a:ext cx="3729600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Формула" r:id="rId5" imgW="2120900" imgH="431800" progId="Equation.3">
                  <p:embed/>
                </p:oleObj>
              </mc:Choice>
              <mc:Fallback>
                <p:oleObj name="Формула" r:id="rId5" imgW="2120900" imgH="4318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5392" y="2708920"/>
                        <a:ext cx="3729600" cy="7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Рисунок 17" descr="etr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3" t="17838" r="18452" b="15451"/>
          <a:stretch>
            <a:fillRect/>
          </a:stretch>
        </p:blipFill>
        <p:spPr bwMode="auto">
          <a:xfrm>
            <a:off x="4425112" y="4077072"/>
            <a:ext cx="2275171" cy="158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 descr="tg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3" t="7855" r="19351" b="17300"/>
          <a:stretch>
            <a:fillRect/>
          </a:stretch>
        </p:blipFill>
        <p:spPr bwMode="auto">
          <a:xfrm>
            <a:off x="6689838" y="3789240"/>
            <a:ext cx="2454162" cy="18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2048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4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2"/>
          <a:stretch>
            <a:fillRect/>
          </a:stretch>
        </p:blipFill>
        <p:spPr bwMode="auto">
          <a:xfrm>
            <a:off x="304908" y="3809871"/>
            <a:ext cx="2933700" cy="25196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Компоновка №3 токарного обрабатывающего центра</a:t>
            </a:r>
            <a:endParaRPr lang="ru-RU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02340" y="3625205"/>
            <a:ext cx="237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Компоновочная схема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11560" y="6260821"/>
            <a:ext cx="198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Общий вид станка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0" y="2142148"/>
            <a:ext cx="3635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Структурная формула компоновки: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676646" y="5876993"/>
            <a:ext cx="1697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Типовая деталь</a:t>
            </a:r>
            <a:endParaRPr lang="ru-RU" dirty="0"/>
          </a:p>
        </p:txBody>
      </p:sp>
      <p:pic>
        <p:nvPicPr>
          <p:cNvPr id="14" name="Объект 13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7" t="5514" r="5018" b="49863"/>
          <a:stretch/>
        </p:blipFill>
        <p:spPr bwMode="auto">
          <a:xfrm>
            <a:off x="424951" y="1449897"/>
            <a:ext cx="2702109" cy="2304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2802292"/>
              </p:ext>
            </p:extLst>
          </p:nvPr>
        </p:nvGraphicFramePr>
        <p:xfrm>
          <a:off x="4440199" y="2636912"/>
          <a:ext cx="3936000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Формула" r:id="rId5" imgW="2349500" imgH="431800" progId="Equation.3">
                  <p:embed/>
                </p:oleObj>
              </mc:Choice>
              <mc:Fallback>
                <p:oleObj name="Формула" r:id="rId5" imgW="2349500" imgH="4318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0199" y="2636912"/>
                        <a:ext cx="3936000" cy="72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Рисунок 17" descr="деталь2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7" t="20839" r="6772" b="20306"/>
          <a:stretch>
            <a:fillRect/>
          </a:stretch>
        </p:blipFill>
        <p:spPr bwMode="auto">
          <a:xfrm>
            <a:off x="3283304" y="3933056"/>
            <a:ext cx="2832100" cy="1799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 descr="деталь2(2)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5" t="26567" r="12549" b="20746"/>
          <a:stretch>
            <a:fillRect/>
          </a:stretch>
        </p:blipFill>
        <p:spPr bwMode="auto">
          <a:xfrm>
            <a:off x="6107956" y="4022112"/>
            <a:ext cx="2880000" cy="1652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2048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Компоновка №4 токарного обрабатывающего центра по типу модели </a:t>
            </a:r>
            <a:r>
              <a:rPr lang="en-US" sz="3200" i="1" dirty="0"/>
              <a:t>TNK</a:t>
            </a:r>
            <a:r>
              <a:rPr lang="ru-RU" sz="3200" dirty="0"/>
              <a:t> 28 </a:t>
            </a:r>
            <a:r>
              <a:rPr lang="ru-RU" sz="3200" dirty="0" smtClean="0"/>
              <a:t>(</a:t>
            </a:r>
            <a:r>
              <a:rPr lang="en-US" sz="3200" i="1" dirty="0" smtClean="0"/>
              <a:t>TRAUB</a:t>
            </a:r>
            <a:r>
              <a:rPr lang="ru-RU" sz="3200" i="1" dirty="0" smtClean="0"/>
              <a:t>)</a:t>
            </a:r>
            <a:endParaRPr lang="ru-RU" sz="32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02340" y="3625205"/>
            <a:ext cx="237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Компоновочная схема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11560" y="6260821"/>
            <a:ext cx="198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Общий вид станка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499992" y="1784239"/>
            <a:ext cx="3635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Структурная формула компоновки: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661750" y="6250238"/>
            <a:ext cx="1697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Типовая деталь</a:t>
            </a:r>
            <a:endParaRPr lang="ru-RU" dirty="0"/>
          </a:p>
        </p:txBody>
      </p:sp>
      <p:pic>
        <p:nvPicPr>
          <p:cNvPr id="14" name="Объект 1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79" t="54625"/>
          <a:stretch/>
        </p:blipFill>
        <p:spPr bwMode="auto">
          <a:xfrm>
            <a:off x="395534" y="1340768"/>
            <a:ext cx="2758421" cy="234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81" y="3969044"/>
            <a:ext cx="2538717" cy="2340000"/>
          </a:xfrm>
          <a:prstGeom prst="rect">
            <a:avLst/>
          </a:prstGeom>
          <a:noFill/>
        </p:spPr>
      </p:pic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3079695"/>
              </p:ext>
            </p:extLst>
          </p:nvPr>
        </p:nvGraphicFramePr>
        <p:xfrm>
          <a:off x="3664734" y="2763875"/>
          <a:ext cx="5126899" cy="1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Формула" r:id="rId5" imgW="3937000" imgH="825500" progId="Equation.3">
                  <p:embed/>
                </p:oleObj>
              </mc:Choice>
              <mc:Fallback>
                <p:oleObj name="Формула" r:id="rId5" imgW="3937000" imgH="8255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4734" y="2763875"/>
                        <a:ext cx="5126899" cy="108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Рисунок 17" descr="деталь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7" t="25713" r="6258" b="27679"/>
          <a:stretch>
            <a:fillRect/>
          </a:stretch>
        </p:blipFill>
        <p:spPr bwMode="auto">
          <a:xfrm>
            <a:off x="3635896" y="4426825"/>
            <a:ext cx="2520000" cy="1208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 descr="деталь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0" t="22578" r="12291" b="18465"/>
          <a:stretch>
            <a:fillRect/>
          </a:stretch>
        </p:blipFill>
        <p:spPr bwMode="auto">
          <a:xfrm>
            <a:off x="6228184" y="4437112"/>
            <a:ext cx="2520000" cy="16811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2048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Компоновка №5 токарного обрабатывающего центра по типу модели </a:t>
            </a:r>
            <a:r>
              <a:rPr lang="en-US" sz="3200" i="1" dirty="0"/>
              <a:t>TNK</a:t>
            </a:r>
            <a:r>
              <a:rPr lang="ru-RU" sz="3200" dirty="0"/>
              <a:t> </a:t>
            </a:r>
            <a:r>
              <a:rPr lang="ru-RU" sz="3200" dirty="0" smtClean="0"/>
              <a:t>26 (</a:t>
            </a:r>
            <a:r>
              <a:rPr lang="en-US" sz="3200" i="1" dirty="0" smtClean="0"/>
              <a:t>TRAUB</a:t>
            </a:r>
            <a:r>
              <a:rPr lang="ru-RU" sz="3200" i="1" dirty="0" smtClean="0"/>
              <a:t>)</a:t>
            </a:r>
            <a:endParaRPr lang="ru-RU" sz="32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51520" y="4291665"/>
            <a:ext cx="237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Компоновочная схема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347864" y="4252446"/>
            <a:ext cx="198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Общий вид станка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536489" y="5093039"/>
            <a:ext cx="3635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Структурная формула компоновки: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482667" y="4609239"/>
            <a:ext cx="1697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Типовая деталь</a:t>
            </a:r>
            <a:endParaRPr lang="ru-RU" dirty="0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Объект 19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62" t="63615"/>
          <a:stretch/>
        </p:blipFill>
        <p:spPr bwMode="auto">
          <a:xfrm>
            <a:off x="179512" y="1383568"/>
            <a:ext cx="2376018" cy="288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 descr="Безымянный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138" y="1516866"/>
            <a:ext cx="2922905" cy="273558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2767120"/>
              </p:ext>
            </p:extLst>
          </p:nvPr>
        </p:nvGraphicFramePr>
        <p:xfrm>
          <a:off x="683568" y="5661248"/>
          <a:ext cx="7398623" cy="1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Формула" r:id="rId5" imgW="5676900" imgH="825500" progId="Equation.3">
                  <p:embed/>
                </p:oleObj>
              </mc:Choice>
              <mc:Fallback>
                <p:oleObj name="Формула" r:id="rId5" imgW="5676900" imgH="8255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5661248"/>
                        <a:ext cx="7398623" cy="108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" name="Рисунок 21" descr="деталь4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1" t="24858" r="7028" b="27733"/>
          <a:stretch>
            <a:fillRect/>
          </a:stretch>
        </p:blipFill>
        <p:spPr bwMode="auto">
          <a:xfrm>
            <a:off x="6156176" y="1448598"/>
            <a:ext cx="2916555" cy="1439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 descr="деталь4 разрез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3" t="24431" r="6772" b="24738"/>
          <a:stretch>
            <a:fillRect/>
          </a:stretch>
        </p:blipFill>
        <p:spPr bwMode="auto">
          <a:xfrm>
            <a:off x="6145644" y="3010870"/>
            <a:ext cx="2798445" cy="14395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0825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Фрагмент1"/>
          <p:cNvPicPr>
            <a:picLocks noGrp="1"/>
          </p:cNvPicPr>
          <p:nvPr>
            <p:ph idx="1"/>
          </p:nvPr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4023793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89267" y="5332566"/>
            <a:ext cx="36379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График частот вращения шпинделя</a:t>
            </a:r>
            <a:br>
              <a:rPr lang="ru-RU" dirty="0" smtClean="0"/>
            </a:br>
            <a:r>
              <a:rPr lang="ru-RU" dirty="0" smtClean="0"/>
              <a:t>привода главного движения</a:t>
            </a: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96752"/>
            <a:ext cx="3916680" cy="359981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388356" y="533256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Кинематическая </a:t>
            </a:r>
            <a:r>
              <a:rPr lang="ru-RU" dirty="0" smtClean="0"/>
              <a:t>схема</a:t>
            </a:r>
            <a:br>
              <a:rPr lang="ru-RU" dirty="0" smtClean="0"/>
            </a:br>
            <a:r>
              <a:rPr lang="ru-RU" dirty="0" smtClean="0"/>
              <a:t>привода </a:t>
            </a:r>
            <a:r>
              <a:rPr lang="ru-RU" dirty="0"/>
              <a:t>главного движения </a:t>
            </a:r>
          </a:p>
        </p:txBody>
      </p:sp>
    </p:spTree>
    <p:extLst>
      <p:ext uri="{BB962C8B-B14F-4D97-AF65-F5344CB8AC3E}">
        <p14:creationId xmlns:p14="http://schemas.microsoft.com/office/powerpoint/2010/main" val="3939384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>
            <a:noAutofit/>
          </a:bodyPr>
          <a:lstStyle/>
          <a:p>
            <a:r>
              <a:rPr lang="ru-RU" sz="3600" dirty="0"/>
              <a:t>СИЛОВОЙ РАСЧЕТ ПРИВОДА ГЛАВНОГО ДВИЖЕНИЯ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4704"/>
            <a:ext cx="3192915" cy="2376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7504" y="3172086"/>
            <a:ext cx="33097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Кинематическая схема привода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9" t="18677" r="8769" b="39272"/>
          <a:stretch>
            <a:fillRect/>
          </a:stretch>
        </p:blipFill>
        <p:spPr bwMode="auto">
          <a:xfrm>
            <a:off x="4601279" y="1124744"/>
            <a:ext cx="3827987" cy="21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5007480" y="3275692"/>
            <a:ext cx="31973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Эпюры изгибающих моментов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68" t="9540" r="28648" b="16090"/>
          <a:stretch>
            <a:fillRect/>
          </a:stretch>
        </p:blipFill>
        <p:spPr bwMode="auto">
          <a:xfrm>
            <a:off x="569080" y="3645024"/>
            <a:ext cx="2799066" cy="26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134386" y="6381328"/>
            <a:ext cx="4009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«Свертка» </a:t>
            </a:r>
            <a:r>
              <a:rPr lang="ru-RU" dirty="0"/>
              <a:t>привода главного движения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89" t="11078" r="29530" b="16147"/>
          <a:stretch>
            <a:fillRect/>
          </a:stretch>
        </p:blipFill>
        <p:spPr bwMode="auto">
          <a:xfrm>
            <a:off x="5134224" y="3541418"/>
            <a:ext cx="2943861" cy="27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4229272" y="6238009"/>
            <a:ext cx="48072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Направления действия сил в зацеплении, углы </a:t>
            </a:r>
            <a:r>
              <a:rPr lang="ru-RU" sz="1400" dirty="0" smtClean="0"/>
              <a:t>приложения и </a:t>
            </a:r>
            <a:r>
              <a:rPr lang="ru-RU" sz="1400" dirty="0"/>
              <a:t>смещения данных сил относительно начала вала</a:t>
            </a:r>
          </a:p>
        </p:txBody>
      </p:sp>
    </p:spTree>
    <p:extLst>
      <p:ext uri="{BB962C8B-B14F-4D97-AF65-F5344CB8AC3E}">
        <p14:creationId xmlns:p14="http://schemas.microsoft.com/office/powerpoint/2010/main" val="3884754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ДИНАМИЧЕСКИЙ РАСЧЕТ ПРИВОДА ГЛАВНОГО ДВИЖЕНИЯ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"/>
          <a:stretch>
            <a:fillRect/>
          </a:stretch>
        </p:blipFill>
        <p:spPr bwMode="auto">
          <a:xfrm>
            <a:off x="251520" y="2211848"/>
            <a:ext cx="4464000" cy="2937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635" y="1916831"/>
            <a:ext cx="4046220" cy="3527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5652120" y="5539438"/>
            <a:ext cx="22722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График податливости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31640" y="5724104"/>
            <a:ext cx="2109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График декремента</a:t>
            </a:r>
          </a:p>
        </p:txBody>
      </p:sp>
    </p:spTree>
    <p:extLst>
      <p:ext uri="{BB962C8B-B14F-4D97-AF65-F5344CB8AC3E}">
        <p14:creationId xmlns:p14="http://schemas.microsoft.com/office/powerpoint/2010/main" val="2495127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Конструкция привода главного движения</a:t>
            </a:r>
            <a:endParaRPr lang="ru-RU" dirty="0"/>
          </a:p>
        </p:txBody>
      </p:sp>
      <p:pic>
        <p:nvPicPr>
          <p:cNvPr id="5" name="Объект 4" descr="с разрезомсборка коробки tnl28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5" r="4237"/>
          <a:stretch>
            <a:fillRect/>
          </a:stretch>
        </p:blipFill>
        <p:spPr bwMode="auto">
          <a:xfrm>
            <a:off x="395536" y="1556792"/>
            <a:ext cx="4432672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5724128" y="2564904"/>
            <a:ext cx="3068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Технические характеристики: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061262"/>
              </p:ext>
            </p:extLst>
          </p:nvPr>
        </p:nvGraphicFramePr>
        <p:xfrm>
          <a:off x="5076056" y="3068960"/>
          <a:ext cx="3989353" cy="25603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2849482"/>
                <a:gridCol w="1139871"/>
              </a:tblGrid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Диапазон </a:t>
                      </a:r>
                      <a:r>
                        <a:rPr lang="ru-RU" sz="1200" dirty="0">
                          <a:effectLst/>
                        </a:rPr>
                        <a:t>регулирования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34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Мощность двигателя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11 кВт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Номинальная частота вращения электродвигателя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1500 об/мин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Максимальная частота вращения шпинделя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8000 об/мин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Минимальная частота вращения шпинделя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250 об/мин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Максимальное давление в гидроцилиндре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0,2 МПа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Диапазон регулирования при постоянной мощности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400-8000 об/мин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Диапазон регулирования при постоянном моменте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250-400 об/мин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971600" y="5949280"/>
            <a:ext cx="3224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Общий вид коробки скоростей</a:t>
            </a:r>
          </a:p>
        </p:txBody>
      </p:sp>
    </p:spTree>
    <p:extLst>
      <p:ext uri="{BB962C8B-B14F-4D97-AF65-F5344CB8AC3E}">
        <p14:creationId xmlns:p14="http://schemas.microsoft.com/office/powerpoint/2010/main" val="32258440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Конструкция привода главного движения</a:t>
            </a:r>
            <a:endParaRPr lang="ru-RU" dirty="0"/>
          </a:p>
        </p:txBody>
      </p:sp>
      <p:pic>
        <p:nvPicPr>
          <p:cNvPr id="9" name="Объект 8" descr="сборка мех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3" t="18846" r="3114" b="11478"/>
          <a:stretch>
            <a:fillRect/>
          </a:stretch>
        </p:blipFill>
        <p:spPr bwMode="auto">
          <a:xfrm>
            <a:off x="395536" y="1916832"/>
            <a:ext cx="3600000" cy="2945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разрезсборка мех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0" r="5399" b="6825"/>
          <a:stretch>
            <a:fillRect/>
          </a:stretch>
        </p:blipFill>
        <p:spPr bwMode="auto">
          <a:xfrm>
            <a:off x="4355976" y="1556792"/>
            <a:ext cx="4320000" cy="356303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1115616" y="5119827"/>
            <a:ext cx="73448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Механизм переключения скоростей в </a:t>
            </a:r>
            <a:r>
              <a:rPr lang="ru-RU" sz="2000" dirty="0" smtClean="0"/>
              <a:t>разрезе:</a:t>
            </a:r>
            <a:br>
              <a:rPr lang="ru-RU" sz="2000" dirty="0" smtClean="0"/>
            </a:br>
            <a:r>
              <a:rPr lang="ru-RU" sz="2000" dirty="0" smtClean="0"/>
              <a:t>1-крышка; 2-корпус-цилиндр</a:t>
            </a:r>
            <a:r>
              <a:rPr lang="ru-RU" sz="2000" dirty="0"/>
              <a:t>; 3-поршень; </a:t>
            </a:r>
            <a:r>
              <a:rPr lang="ru-RU" sz="2000" dirty="0" smtClean="0"/>
              <a:t>4-крышка;</a:t>
            </a:r>
            <a:br>
              <a:rPr lang="ru-RU" sz="2000" dirty="0" smtClean="0"/>
            </a:br>
            <a:r>
              <a:rPr lang="ru-RU" sz="2000" dirty="0" smtClean="0"/>
              <a:t>5-уплотнение</a:t>
            </a:r>
            <a:r>
              <a:rPr lang="ru-RU" sz="2000" dirty="0"/>
              <a:t>; 6-шток; </a:t>
            </a:r>
            <a:r>
              <a:rPr lang="ru-RU" sz="2000" dirty="0" smtClean="0"/>
              <a:t>7-гайка;</a:t>
            </a:r>
            <a:br>
              <a:rPr lang="ru-RU" sz="2000" dirty="0" smtClean="0"/>
            </a:br>
            <a:r>
              <a:rPr lang="ru-RU" sz="2000" dirty="0" smtClean="0"/>
              <a:t>8-водило</a:t>
            </a:r>
            <a:r>
              <a:rPr lang="ru-RU" sz="2000" dirty="0"/>
              <a:t>; 9-шайба; 10-гайка.</a:t>
            </a:r>
          </a:p>
        </p:txBody>
      </p:sp>
    </p:spTree>
    <p:extLst>
      <p:ext uri="{BB962C8B-B14F-4D97-AF65-F5344CB8AC3E}">
        <p14:creationId xmlns:p14="http://schemas.microsoft.com/office/powerpoint/2010/main" val="15145788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64096"/>
          </a:xfrm>
        </p:spPr>
        <p:txBody>
          <a:bodyPr>
            <a:normAutofit/>
          </a:bodyPr>
          <a:lstStyle/>
          <a:p>
            <a:r>
              <a:rPr lang="ru-RU" sz="3600" dirty="0"/>
              <a:t>СИЛОВОЙ РАСЧЕТ МОТОР-ШПИНДЕЛЯ</a:t>
            </a:r>
          </a:p>
        </p:txBody>
      </p:sp>
      <p:pic>
        <p:nvPicPr>
          <p:cNvPr id="4" name="Объект 3" descr="Фрагмент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4620"/>
            <a:ext cx="2902325" cy="57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059832" y="6093296"/>
            <a:ext cx="37719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Расчетная схема шпиндельного узла</a:t>
            </a:r>
            <a:br>
              <a:rPr lang="ru-RU" dirty="0" smtClean="0"/>
            </a:br>
            <a:r>
              <a:rPr lang="ru-RU" dirty="0" smtClean="0"/>
              <a:t>и графики изгибающих моментов</a:t>
            </a:r>
            <a:endParaRPr lang="ru-RU" dirty="0"/>
          </a:p>
        </p:txBody>
      </p:sp>
      <p:pic>
        <p:nvPicPr>
          <p:cNvPr id="6" name="Рисунок 5" descr="Фрагмент3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56" y="1484784"/>
            <a:ext cx="5654306" cy="23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283968" y="4005064"/>
            <a:ext cx="4169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Расчетная схема </a:t>
            </a:r>
            <a:r>
              <a:rPr lang="ru-RU" dirty="0" smtClean="0"/>
              <a:t>шпинделя на жесткость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4540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Autofit/>
          </a:bodyPr>
          <a:lstStyle/>
          <a:p>
            <a:r>
              <a:rPr lang="ru-RU" sz="4000" dirty="0" smtClean="0"/>
              <a:t>ДИНАМИЧЕСКИЙ РАСЧЕТ</a:t>
            </a:r>
            <a:br>
              <a:rPr lang="ru-RU" sz="4000" dirty="0" smtClean="0"/>
            </a:br>
            <a:r>
              <a:rPr lang="ru-RU" sz="4000" dirty="0" smtClean="0"/>
              <a:t>МОТОР-ШПИНДЕЛЯ</a:t>
            </a:r>
            <a:endParaRPr lang="ru-RU" sz="4000" dirty="0"/>
          </a:p>
        </p:txBody>
      </p:sp>
      <p:pic>
        <p:nvPicPr>
          <p:cNvPr id="4" name="Объект 3" descr="переходная функция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91" t="1994" b="1"/>
          <a:stretch/>
        </p:blipFill>
        <p:spPr bwMode="auto">
          <a:xfrm>
            <a:off x="265557" y="1916832"/>
            <a:ext cx="4234435" cy="32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весовая (импульсная) функция"/>
          <p:cNvPicPr>
            <a:picLocks noChangeAspect="1"/>
          </p:cNvPicPr>
          <p:nvPr/>
        </p:nvPicPr>
        <p:blipFill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22600"/>
            <a:ext cx="4321577" cy="32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5364088" y="5301208"/>
            <a:ext cx="32231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Весовая (импульсная) функция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31640" y="5301208"/>
            <a:ext cx="2252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Переходная функция</a:t>
            </a:r>
          </a:p>
        </p:txBody>
      </p:sp>
    </p:spTree>
    <p:extLst>
      <p:ext uri="{BB962C8B-B14F-4D97-AF65-F5344CB8AC3E}">
        <p14:creationId xmlns:p14="http://schemas.microsoft.com/office/powerpoint/2010/main" val="26592217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Autofit/>
          </a:bodyPr>
          <a:lstStyle/>
          <a:p>
            <a:r>
              <a:rPr lang="ru-RU" sz="4000" dirty="0" smtClean="0"/>
              <a:t>ДИНАМИЧЕСКИЙ РАСЧЕТ</a:t>
            </a:r>
            <a:br>
              <a:rPr lang="ru-RU" sz="4000" dirty="0" smtClean="0"/>
            </a:br>
            <a:r>
              <a:rPr lang="ru-RU" sz="4000" dirty="0" smtClean="0"/>
              <a:t>МОТОР-ШПИНДЕЛЯ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83768" y="6237312"/>
            <a:ext cx="4006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Частотных характеристик ЛАЧХ и ЛФЧХ</a:t>
            </a:r>
          </a:p>
        </p:txBody>
      </p:sp>
      <p:pic>
        <p:nvPicPr>
          <p:cNvPr id="9" name="Объект 8"/>
          <p:cNvPicPr>
            <a:picLocks noGrp="1"/>
          </p:cNvPicPr>
          <p:nvPr>
            <p:ph idx="1"/>
          </p:nvPr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26153" t="16237" r="20193" b="11992"/>
          <a:stretch/>
        </p:blipFill>
        <p:spPr bwMode="auto">
          <a:xfrm>
            <a:off x="1564459" y="1600200"/>
            <a:ext cx="6015082" cy="45259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718195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Мотор-шпиндель</a:t>
            </a:r>
            <a:endParaRPr lang="ru-RU" dirty="0"/>
          </a:p>
        </p:txBody>
      </p:sp>
      <p:pic>
        <p:nvPicPr>
          <p:cNvPr id="4" name="Объект 3" descr="общий вид мотор-шпинделя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1" t="22678" r="14795" b="13295"/>
          <a:stretch>
            <a:fillRect/>
          </a:stretch>
        </p:blipFill>
        <p:spPr bwMode="auto">
          <a:xfrm>
            <a:off x="611560" y="1484784"/>
            <a:ext cx="2880000" cy="23486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23528" y="4149080"/>
            <a:ext cx="30310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Общий вид мотор-шпинделя</a:t>
            </a:r>
          </a:p>
        </p:txBody>
      </p:sp>
      <p:pic>
        <p:nvPicPr>
          <p:cNvPr id="6" name="Рисунок 5" descr="корпус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5"/>
          <a:stretch/>
        </p:blipFill>
        <p:spPr bwMode="auto">
          <a:xfrm>
            <a:off x="4355976" y="1406106"/>
            <a:ext cx="4155440" cy="34624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427984" y="486857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Корпус мотор - </a:t>
            </a:r>
            <a:r>
              <a:rPr lang="ru-RU" dirty="0" smtClean="0"/>
              <a:t>шпинделя:</a:t>
            </a:r>
            <a:br>
              <a:rPr lang="ru-RU" dirty="0" smtClean="0"/>
            </a:br>
            <a:r>
              <a:rPr lang="ru-RU" dirty="0" smtClean="0"/>
              <a:t>1 </a:t>
            </a:r>
            <a:r>
              <a:rPr lang="ru-RU" dirty="0"/>
              <a:t>- канал отвода </a:t>
            </a:r>
            <a:r>
              <a:rPr lang="ru-RU" dirty="0" smtClean="0"/>
              <a:t>смазывающей жидкости;</a:t>
            </a:r>
            <a:br>
              <a:rPr lang="ru-RU" dirty="0" smtClean="0"/>
            </a:br>
            <a:r>
              <a:rPr lang="ru-RU" dirty="0" smtClean="0"/>
              <a:t>2 </a:t>
            </a:r>
            <a:r>
              <a:rPr lang="ru-RU" dirty="0"/>
              <a:t>- канал подвода смазывающей жидкости;</a:t>
            </a:r>
            <a:br>
              <a:rPr lang="ru-RU" dirty="0"/>
            </a:br>
            <a:r>
              <a:rPr lang="ru-RU" dirty="0"/>
              <a:t>3 - канал для охлаждения мотора</a:t>
            </a:r>
          </a:p>
        </p:txBody>
      </p:sp>
    </p:spTree>
    <p:extLst>
      <p:ext uri="{BB962C8B-B14F-4D97-AF65-F5344CB8AC3E}">
        <p14:creationId xmlns:p14="http://schemas.microsoft.com/office/powerpoint/2010/main" val="5976272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/>
              <a:t>Мотор-шпиндель</a:t>
            </a:r>
            <a:endParaRPr lang="ru-RU" dirty="0"/>
          </a:p>
        </p:txBody>
      </p:sp>
      <p:pic>
        <p:nvPicPr>
          <p:cNvPr id="8" name="Объект 7" descr="подшипниковый узел передний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7" t="6465" r="13318" b="3181"/>
          <a:stretch>
            <a:fillRect/>
          </a:stretch>
        </p:blipFill>
        <p:spPr bwMode="auto">
          <a:xfrm>
            <a:off x="611560" y="1143313"/>
            <a:ext cx="3419850" cy="36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подшипниковый узел задний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1" t="15845" r="17879" b="10710"/>
          <a:stretch>
            <a:fillRect/>
          </a:stretch>
        </p:blipFill>
        <p:spPr bwMode="auto">
          <a:xfrm>
            <a:off x="4932040" y="1124744"/>
            <a:ext cx="3538082" cy="36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16425" y="486916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Конструкция передней опоры шпинделя:</a:t>
            </a:r>
            <a:br>
              <a:rPr lang="ru-RU" dirty="0"/>
            </a:br>
            <a:r>
              <a:rPr lang="ru-RU" dirty="0"/>
              <a:t>1 - радиально - упорный шарикоподшипник; 2,3 - </a:t>
            </a:r>
            <a:r>
              <a:rPr lang="ru-RU" dirty="0" smtClean="0"/>
              <a:t>кольца; 4 </a:t>
            </a:r>
            <a:r>
              <a:rPr lang="ru-RU" dirty="0"/>
              <a:t>- </a:t>
            </a:r>
            <a:r>
              <a:rPr lang="ru-RU" dirty="0" smtClean="0"/>
              <a:t>втулка;</a:t>
            </a:r>
            <a:br>
              <a:rPr lang="ru-RU" dirty="0" smtClean="0"/>
            </a:br>
            <a:r>
              <a:rPr lang="ru-RU" dirty="0" smtClean="0"/>
              <a:t>5 </a:t>
            </a:r>
            <a:r>
              <a:rPr lang="ru-RU" dirty="0"/>
              <a:t>- фиксатор; 6 - </a:t>
            </a:r>
            <a:r>
              <a:rPr lang="ru-RU" dirty="0" smtClean="0"/>
              <a:t>гайка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578984" y="486916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Конструкция задней опоры </a:t>
            </a:r>
            <a:r>
              <a:rPr lang="ru-RU" dirty="0" smtClean="0"/>
              <a:t>шпинделя:</a:t>
            </a:r>
            <a:br>
              <a:rPr lang="ru-RU" dirty="0" smtClean="0"/>
            </a:br>
            <a:r>
              <a:rPr lang="ru-RU" dirty="0" smtClean="0"/>
              <a:t>1 </a:t>
            </a:r>
            <a:r>
              <a:rPr lang="ru-RU" dirty="0"/>
              <a:t>- </a:t>
            </a:r>
            <a:r>
              <a:rPr lang="ru-RU" dirty="0" smtClean="0"/>
              <a:t>втулка; 2 </a:t>
            </a:r>
            <a:r>
              <a:rPr lang="ru-RU" dirty="0"/>
              <a:t>- комплект тарельчатых пружин; 3 - радиально - упорный шарикоподшипник; 4,5 - кольца; 6 - втулка; 7 - гайка</a:t>
            </a:r>
          </a:p>
        </p:txBody>
      </p:sp>
    </p:spTree>
    <p:extLst>
      <p:ext uri="{BB962C8B-B14F-4D97-AF65-F5344CB8AC3E}">
        <p14:creationId xmlns:p14="http://schemas.microsoft.com/office/powerpoint/2010/main" val="12576445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Мотор-шпиндель</a:t>
            </a:r>
            <a:endParaRPr lang="ru-RU" dirty="0"/>
          </a:p>
        </p:txBody>
      </p:sp>
      <p:pic>
        <p:nvPicPr>
          <p:cNvPr id="8" name="Объект 7" descr="шпиндельный узел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7" t="37059" r="3532" b="37022"/>
          <a:stretch>
            <a:fillRect/>
          </a:stretch>
        </p:blipFill>
        <p:spPr bwMode="auto">
          <a:xfrm>
            <a:off x="1691680" y="1268760"/>
            <a:ext cx="5546290" cy="14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2123728" y="2616737"/>
            <a:ext cx="4542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Общий вид компоновки шпиндельного узла</a:t>
            </a:r>
          </a:p>
        </p:txBody>
      </p:sp>
      <p:pic>
        <p:nvPicPr>
          <p:cNvPr id="10" name="Рисунок 9" descr="крепление ротор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9" t="6142" r="19801" b="25134"/>
          <a:stretch>
            <a:fillRect/>
          </a:stretch>
        </p:blipFill>
        <p:spPr bwMode="auto">
          <a:xfrm>
            <a:off x="2987824" y="2986069"/>
            <a:ext cx="3324860" cy="284353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332969" y="5805264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Схема крепление ротора на </a:t>
            </a:r>
            <a:r>
              <a:rPr lang="ru-RU" dirty="0" smtClean="0"/>
              <a:t>шпинделе:</a:t>
            </a:r>
            <a:br>
              <a:rPr lang="ru-RU" dirty="0" smtClean="0"/>
            </a:br>
            <a:r>
              <a:rPr lang="ru-RU" dirty="0" smtClean="0"/>
              <a:t>1 </a:t>
            </a:r>
            <a:r>
              <a:rPr lang="ru-RU" dirty="0"/>
              <a:t>– г</a:t>
            </a:r>
            <a:r>
              <a:rPr lang="ru-RU" dirty="0" smtClean="0"/>
              <a:t>айка; 2 </a:t>
            </a:r>
            <a:r>
              <a:rPr lang="ru-RU" dirty="0"/>
              <a:t>– короткозамкнутый ротор; 3 – шпиндель; 4 – втулка; 5 – втулка;</a:t>
            </a:r>
            <a:br>
              <a:rPr lang="ru-RU" dirty="0"/>
            </a:br>
            <a:r>
              <a:rPr lang="ru-RU" dirty="0"/>
              <a:t>6 – коническое кольцо; 7 – втулка</a:t>
            </a:r>
          </a:p>
        </p:txBody>
      </p:sp>
    </p:spTree>
    <p:extLst>
      <p:ext uri="{BB962C8B-B14F-4D97-AF65-F5344CB8AC3E}">
        <p14:creationId xmlns:p14="http://schemas.microsoft.com/office/powerpoint/2010/main" val="29596352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Технические характеристики</a:t>
            </a:r>
            <a:br>
              <a:rPr lang="ru-RU" dirty="0" smtClean="0"/>
            </a:br>
            <a:r>
              <a:rPr lang="ru-RU" dirty="0" smtClean="0"/>
              <a:t>мотор-шпинделя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001119"/>
              </p:ext>
            </p:extLst>
          </p:nvPr>
        </p:nvGraphicFramePr>
        <p:xfrm>
          <a:off x="179512" y="1340768"/>
          <a:ext cx="8856984" cy="5104576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448272"/>
                <a:gridCol w="6408712"/>
              </a:tblGrid>
              <a:tr h="196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Корпус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Гильза с фланцевым креплением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96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Рабочее положение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Горизонтальное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96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Номинальная мощность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 кВт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96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Максимальная частота вращения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8000 об/мин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96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Минимальная частота вращения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80 об/мин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96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Частота питающего тока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2,5 – 300 Гц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813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Смазка подшипников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Централизованная маслом ИГП-18. ТУ 38. 101. 413-97. Тонкость фильтрации 0,005мм. Количество смазки 100-200 см/мин.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Изоляция обмотки статора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EN 60034-1 (IEC 600034-1)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Класс </a:t>
                      </a:r>
                      <a:r>
                        <a:rPr lang="ru-RU" sz="1400" dirty="0" err="1">
                          <a:effectLst/>
                        </a:rPr>
                        <a:t>нагревостойкости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i="1" dirty="0">
                          <a:effectLst/>
                        </a:rPr>
                        <a:t>F</a:t>
                      </a:r>
                      <a:r>
                        <a:rPr lang="ru-RU" sz="1400" dirty="0">
                          <a:effectLst/>
                        </a:rPr>
                        <a:t> для температуры охлаждающего средства +25 °C (77 °F)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717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Способ защиты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i="1" dirty="0">
                          <a:effectLst/>
                        </a:rPr>
                        <a:t>IP</a:t>
                      </a:r>
                      <a:r>
                        <a:rPr lang="ru-RU" sz="1400" dirty="0" smtClean="0">
                          <a:effectLst/>
                        </a:rPr>
                        <a:t>44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6480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Рекомендуемая температура охлаждающего средства на входе, приблизительно.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+25 °C (в зависимости от окружающей температуры)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5903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Водяное охлаждение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макс. 5 бар, 10 л/мин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макс. 25% средства защиты от коррозии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Степень фильтрации 100 мкм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669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Габаритные размеры, мм</a:t>
                      </a:r>
                      <a:r>
                        <a:rPr lang="en-US" sz="1400" dirty="0" smtClean="0">
                          <a:effectLst/>
                        </a:rPr>
                        <a:t>: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967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Длина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540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93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Диаметр фланца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Диаметр гильзы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270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216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6693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ОБЩИЕ ВЫВОДЫ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507288" cy="5472608"/>
          </a:xfrm>
        </p:spPr>
        <p:txBody>
          <a:bodyPr>
            <a:normAutofit fontScale="70000" lnSpcReduction="20000"/>
          </a:bodyPr>
          <a:lstStyle/>
          <a:p>
            <a:pPr marL="514350" lvl="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/>
              <a:t>Проведен литературный обзор методики анализа множества вариантов компоновок металлообрабатывающих станков; современной конструкции станков построенных по модульному принципу.</a:t>
            </a:r>
          </a:p>
          <a:p>
            <a:pPr marL="514350" lvl="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/>
              <a:t>Анализ множества вариантов компоновок токарных станков показал, что наиболее распространены станки, описываемые пятью вариантами компоновок. По результату анализа была определена компоновка проектируемого станка.</a:t>
            </a:r>
          </a:p>
          <a:p>
            <a:pPr marL="514350" lvl="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/>
              <a:t>Спроектирован и рассчитан привод главного движения станка. Для этого выполнен кинематический, силовой и динамический расчет привода главного движения.</a:t>
            </a:r>
          </a:p>
          <a:p>
            <a:pPr marL="51435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/>
              <a:t>Спроектирована конструкция мотор-шпинделя. Рассчитана электрическая составляющая мотор-шпинделя. Проведен силовой, </a:t>
            </a:r>
            <a:r>
              <a:rPr lang="ru-RU" dirty="0" err="1"/>
              <a:t>жесткостной</a:t>
            </a:r>
            <a:r>
              <a:rPr lang="ru-RU" dirty="0"/>
              <a:t> и динамический расчет шпиндельного узла мотор-шпинделя.</a:t>
            </a:r>
          </a:p>
        </p:txBody>
      </p:sp>
    </p:spTree>
    <p:extLst>
      <p:ext uri="{BB962C8B-B14F-4D97-AF65-F5344CB8AC3E}">
        <p14:creationId xmlns:p14="http://schemas.microsoft.com/office/powerpoint/2010/main" val="512280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665</Words>
  <Application>Microsoft Office PowerPoint</Application>
  <PresentationFormat>Экран (4:3)</PresentationFormat>
  <Paragraphs>130</Paragraphs>
  <Slides>24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Тема Office</vt:lpstr>
      <vt:lpstr>Формула</vt:lpstr>
      <vt:lpstr>Савчук Кирилл Владимирович  Выпускная квалификационная работа  «Станок токарный универсальный повышенной точности» направление подготовки 15.04.05 – Конструкторско-технологическое обеспечение машиностроительных производств (магистерская программа «Металлообрабатывающие станки»)  Научный руководитель: Кочетков Денис Викторович, кандидат технических наук, доцент </vt:lpstr>
      <vt:lpstr>Презентация PowerPoint</vt:lpstr>
      <vt:lpstr>Презентация PowerPoint</vt:lpstr>
      <vt:lpstr>Примеры кинематических групп</vt:lpstr>
      <vt:lpstr>Схема использования модулей в проектировании и изготовлении станков с ЧПУ различного назначения</vt:lpstr>
      <vt:lpstr>Для достижения цели работы следует решить ряд задач:</vt:lpstr>
      <vt:lpstr>Компоновка №1 токарного станка по типу модели 16К20Ф3</vt:lpstr>
      <vt:lpstr>Компоновка №2 токарного станка с двумя суппортами</vt:lpstr>
      <vt:lpstr>Компоновка №3 токарного обрабатывающего центра</vt:lpstr>
      <vt:lpstr>Компоновка №4 токарного обрабатывающего центра по типу модели TNK 28 (TRAUB)</vt:lpstr>
      <vt:lpstr>Компоновка №5 токарного обрабатывающего центра по типу модели TNK 26 (TRAUB)</vt:lpstr>
      <vt:lpstr>Презентация PowerPoint</vt:lpstr>
      <vt:lpstr>СИЛОВОЙ РАСЧЕТ ПРИВОДА ГЛАВНОГО ДВИЖЕНИЯ</vt:lpstr>
      <vt:lpstr>ДИНАМИЧЕСКИЙ РАСЧЕТ ПРИВОДА ГЛАВНОГО ДВИЖЕНИЯ</vt:lpstr>
      <vt:lpstr>Конструкция привода главного движения</vt:lpstr>
      <vt:lpstr>Конструкция привода главного движения</vt:lpstr>
      <vt:lpstr>СИЛОВОЙ РАСЧЕТ МОТОР-ШПИНДЕЛЯ</vt:lpstr>
      <vt:lpstr>ДИНАМИЧЕСКИЙ РАСЧЕТ МОТОР-ШПИНДЕЛЯ</vt:lpstr>
      <vt:lpstr>ДИНАМИЧЕСКИЙ РАСЧЕТ МОТОР-ШПИНДЕЛЯ</vt:lpstr>
      <vt:lpstr>Мотор-шпиндель</vt:lpstr>
      <vt:lpstr>Мотор-шпиндель</vt:lpstr>
      <vt:lpstr>Мотор-шпиндель</vt:lpstr>
      <vt:lpstr>Технические характеристики мотор-шпинделя</vt:lpstr>
      <vt:lpstr>ОБЩИЕ ВЫВОДЫ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Савчук Кирилл Владимирович  Выпускная квалификационная работа  «Станок токарный универсальный повышенной точности» направление подготовки 15.04.05 – Конструкторско-технологическое обеспечение машиностроительных производств (магистерская программа «Металлообрабатывающие станки»)  Научный руководитель: Кочетков Денис Викторович, кандидат технических наук, доцент</dc:title>
  <dc:creator>Сергей</dc:creator>
  <cp:lastModifiedBy>Кирилл Савчук</cp:lastModifiedBy>
  <cp:revision>8</cp:revision>
  <dcterms:created xsi:type="dcterms:W3CDTF">2020-06-23T11:18:28Z</dcterms:created>
  <dcterms:modified xsi:type="dcterms:W3CDTF">2020-06-24T09:27:44Z</dcterms:modified>
</cp:coreProperties>
</file>