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D3BB"/>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5F0496A-E885-45A7-9FD6-0F87751A2866}" type="datetimeFigureOut">
              <a:rPr lang="ru-RU" smtClean="0"/>
              <a:pPr/>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3D2BDE4-8A5E-4C4E-88C8-58067669B4F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77000">
              <a:schemeClr val="tx2">
                <a:lumMod val="40000"/>
                <a:lumOff val="60000"/>
              </a:schemeClr>
            </a:gs>
            <a:gs pos="50000">
              <a:schemeClr val="bg1">
                <a:tint val="45000"/>
                <a:shade val="99000"/>
                <a:satMod val="350000"/>
              </a:schemeClr>
            </a:gs>
            <a:gs pos="100000">
              <a:schemeClr val="bg1">
                <a:shade val="20000"/>
                <a:satMod val="25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F0496A-E885-45A7-9FD6-0F87751A2866}" type="datetimeFigureOut">
              <a:rPr lang="ru-RU" smtClean="0"/>
              <a:pPr/>
              <a:t>21.05.2020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2BDE4-8A5E-4C4E-88C8-58067669B4F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7"/>
            <a:ext cx="7772400" cy="1800200"/>
          </a:xfrm>
        </p:spPr>
        <p:txBody>
          <a:bodyPr>
            <a:noAutofit/>
          </a:bodyPr>
          <a:lstStyle/>
          <a:p>
            <a:r>
              <a:rPr lang="ru-RU" sz="2000" b="1" dirty="0" smtClean="0">
                <a:latin typeface="Arial" pitchFamily="34" charset="0"/>
                <a:ea typeface="Tahoma" pitchFamily="34" charset="0"/>
                <a:cs typeface="Arial" pitchFamily="34" charset="0"/>
              </a:rPr>
              <a:t>МИНИСТЕРСТВО ОБРАЗОВАНИЯ И НАУКИ РОССИЙСКОЙ </a:t>
            </a:r>
            <a:br>
              <a:rPr lang="ru-RU" sz="2000" b="1" dirty="0" smtClean="0">
                <a:latin typeface="Arial" pitchFamily="34" charset="0"/>
                <a:ea typeface="Tahoma" pitchFamily="34" charset="0"/>
                <a:cs typeface="Arial" pitchFamily="34" charset="0"/>
              </a:rPr>
            </a:br>
            <a:r>
              <a:rPr lang="ru-RU" sz="2000" b="1" dirty="0" smtClean="0">
                <a:latin typeface="Arial" pitchFamily="34" charset="0"/>
                <a:ea typeface="Tahoma" pitchFamily="34" charset="0"/>
                <a:cs typeface="Arial" pitchFamily="34" charset="0"/>
              </a:rPr>
              <a:t>ФЕДЕРАЦИИ</a:t>
            </a:r>
            <a:r>
              <a:rPr lang="en-US" sz="2000" b="1" dirty="0" smtClean="0">
                <a:latin typeface="Arial" pitchFamily="34" charset="0"/>
                <a:ea typeface="Tahoma" pitchFamily="34" charset="0"/>
                <a:cs typeface="Arial" pitchFamily="34" charset="0"/>
              </a:rPr>
              <a:t/>
            </a:r>
            <a:br>
              <a:rPr lang="en-US" sz="2000" b="1" dirty="0" smtClean="0">
                <a:latin typeface="Arial" pitchFamily="34" charset="0"/>
                <a:ea typeface="Tahoma" pitchFamily="34" charset="0"/>
                <a:cs typeface="Arial" pitchFamily="34" charset="0"/>
              </a:rPr>
            </a:br>
            <a:r>
              <a:rPr lang="ru-RU" sz="2000" b="1" dirty="0" smtClean="0">
                <a:latin typeface="Arial" pitchFamily="34" charset="0"/>
                <a:ea typeface="Tahoma" pitchFamily="34" charset="0"/>
                <a:cs typeface="Arial" pitchFamily="34" charset="0"/>
              </a:rPr>
              <a:t>ПЕНЗЕНСКИЙ ГОСУДАРСТВЕННЫЙ УНИВЕРСИТЕТ</a:t>
            </a:r>
            <a:br>
              <a:rPr lang="ru-RU" sz="2000" b="1" dirty="0" smtClean="0">
                <a:latin typeface="Arial" pitchFamily="34" charset="0"/>
                <a:ea typeface="Tahoma" pitchFamily="34" charset="0"/>
                <a:cs typeface="Arial" pitchFamily="34" charset="0"/>
              </a:rPr>
            </a:br>
            <a:r>
              <a:rPr lang="ru-RU" sz="2000" b="1" dirty="0">
                <a:latin typeface="Arial" pitchFamily="34" charset="0"/>
                <a:ea typeface="Tahoma" pitchFamily="34" charset="0"/>
                <a:cs typeface="Arial" pitchFamily="34" charset="0"/>
              </a:rPr>
              <a:t> </a:t>
            </a:r>
            <a:r>
              <a:rPr lang="ru-RU" sz="2000" b="1" dirty="0" smtClean="0">
                <a:latin typeface="Arial" pitchFamily="34" charset="0"/>
                <a:ea typeface="Tahoma" pitchFamily="34" charset="0"/>
                <a:cs typeface="Arial" pitchFamily="34" charset="0"/>
              </a:rPr>
              <a:t> Кафедра «Стоматология»</a:t>
            </a:r>
            <a:endParaRPr lang="ru-RU" sz="2000" b="1" dirty="0">
              <a:latin typeface="Arial" pitchFamily="34" charset="0"/>
              <a:ea typeface="Tahoma" pitchFamily="34" charset="0"/>
              <a:cs typeface="Arial" pitchFamily="34" charset="0"/>
            </a:endParaRPr>
          </a:p>
        </p:txBody>
      </p:sp>
      <p:sp>
        <p:nvSpPr>
          <p:cNvPr id="3" name="Подзаголовок 2"/>
          <p:cNvSpPr>
            <a:spLocks noGrp="1"/>
          </p:cNvSpPr>
          <p:nvPr>
            <p:ph type="subTitle" idx="1"/>
          </p:nvPr>
        </p:nvSpPr>
        <p:spPr>
          <a:xfrm>
            <a:off x="179512" y="1988840"/>
            <a:ext cx="8784976" cy="4608512"/>
          </a:xfrm>
          <a:noFill/>
        </p:spPr>
        <p:txBody>
          <a:bodyPr>
            <a:normAutofit/>
          </a:bodyPr>
          <a:lstStyle/>
          <a:p>
            <a:pPr algn="l"/>
            <a:r>
              <a:rPr lang="ru-RU" sz="1800" b="1" i="1" dirty="0" smtClean="0">
                <a:solidFill>
                  <a:schemeClr val="tx1"/>
                </a:solidFill>
              </a:rPr>
              <a:t>По дисциплине: </a:t>
            </a:r>
            <a:r>
              <a:rPr lang="ru-RU" sz="1800" b="1" dirty="0" smtClean="0">
                <a:solidFill>
                  <a:schemeClr val="tx1"/>
                </a:solidFill>
              </a:rPr>
              <a:t>«Местное обезболивание   и анестезиология в стоматологии»</a:t>
            </a:r>
          </a:p>
          <a:p>
            <a:pPr algn="l"/>
            <a:endParaRPr lang="ru-RU" sz="1800" b="1" i="1" dirty="0" smtClean="0">
              <a:solidFill>
                <a:schemeClr val="tx1"/>
              </a:solidFill>
            </a:endParaRPr>
          </a:p>
          <a:p>
            <a:pPr algn="l"/>
            <a:r>
              <a:rPr lang="ru-RU" sz="1800" b="1" i="1" dirty="0" smtClean="0">
                <a:solidFill>
                  <a:schemeClr val="tx1"/>
                </a:solidFill>
              </a:rPr>
              <a:t>На тему: « Общие осложнения при проведении местного обезболивания»</a:t>
            </a:r>
          </a:p>
          <a:p>
            <a:pPr algn="l"/>
            <a:r>
              <a:rPr lang="ru-RU" sz="1800" b="1" i="1" dirty="0">
                <a:solidFill>
                  <a:schemeClr val="tx1"/>
                </a:solidFill>
              </a:rPr>
              <a:t>	</a:t>
            </a:r>
            <a:r>
              <a:rPr lang="ru-RU" sz="1800" b="1" i="1" dirty="0" smtClean="0">
                <a:solidFill>
                  <a:schemeClr val="tx1"/>
                </a:solidFill>
              </a:rPr>
              <a:t>	</a:t>
            </a:r>
          </a:p>
          <a:p>
            <a:r>
              <a:rPr lang="ru-RU" sz="1800" b="1" i="1" dirty="0">
                <a:solidFill>
                  <a:schemeClr val="tx1"/>
                </a:solidFill>
              </a:rPr>
              <a:t>	</a:t>
            </a:r>
            <a:r>
              <a:rPr lang="ru-RU" sz="1800" b="1" i="1" dirty="0" smtClean="0">
                <a:solidFill>
                  <a:schemeClr val="tx1"/>
                </a:solidFill>
              </a:rPr>
              <a:t>			   </a:t>
            </a:r>
            <a:r>
              <a:rPr lang="ru-RU" sz="1800" b="1" dirty="0" smtClean="0">
                <a:solidFill>
                  <a:schemeClr val="tx1"/>
                </a:solidFill>
              </a:rPr>
              <a:t>Специальность </a:t>
            </a:r>
            <a:r>
              <a:rPr lang="ru-RU" sz="1800" u="sng" dirty="0">
                <a:solidFill>
                  <a:schemeClr val="tx1"/>
                </a:solidFill>
              </a:rPr>
              <a:t>31.05.03. Стоматология</a:t>
            </a:r>
            <a:endParaRPr lang="ru-RU" sz="1800" dirty="0">
              <a:solidFill>
                <a:schemeClr val="tx1"/>
              </a:solidFill>
            </a:endParaRPr>
          </a:p>
          <a:p>
            <a:r>
              <a:rPr lang="ru-RU" sz="1800" b="1" dirty="0" smtClean="0">
                <a:solidFill>
                  <a:schemeClr val="tx1"/>
                </a:solidFill>
              </a:rPr>
              <a:t>				        Выполнил</a:t>
            </a:r>
            <a:r>
              <a:rPr lang="ru-RU" sz="1800" b="1" dirty="0">
                <a:solidFill>
                  <a:schemeClr val="tx1"/>
                </a:solidFill>
              </a:rPr>
              <a:t>: </a:t>
            </a:r>
            <a:r>
              <a:rPr lang="ru-RU" sz="1800" dirty="0">
                <a:solidFill>
                  <a:schemeClr val="tx1"/>
                </a:solidFill>
              </a:rPr>
              <a:t>студент 18ЛС4 группы 2 курса</a:t>
            </a:r>
          </a:p>
          <a:p>
            <a:r>
              <a:rPr lang="ru-RU" sz="1800" dirty="0">
                <a:solidFill>
                  <a:schemeClr val="tx1"/>
                </a:solidFill>
              </a:rPr>
              <a:t>					</a:t>
            </a:r>
            <a:r>
              <a:rPr lang="ru-RU" sz="1800" dirty="0" smtClean="0">
                <a:solidFill>
                  <a:schemeClr val="tx1"/>
                </a:solidFill>
              </a:rPr>
              <a:t> </a:t>
            </a:r>
            <a:r>
              <a:rPr lang="ru-RU" sz="1800" dirty="0" err="1">
                <a:solidFill>
                  <a:schemeClr val="tx1"/>
                </a:solidFill>
              </a:rPr>
              <a:t>Левенков</a:t>
            </a:r>
            <a:r>
              <a:rPr lang="ru-RU" sz="1800" dirty="0">
                <a:solidFill>
                  <a:schemeClr val="tx1"/>
                </a:solidFill>
              </a:rPr>
              <a:t> Дмитрий Сергеевич</a:t>
            </a:r>
          </a:p>
          <a:p>
            <a:r>
              <a:rPr lang="ru-RU" sz="1800" b="1" dirty="0" smtClean="0">
                <a:solidFill>
                  <a:schemeClr val="tx1"/>
                </a:solidFill>
              </a:rPr>
              <a:t>			   </a:t>
            </a:r>
          </a:p>
          <a:p>
            <a:r>
              <a:rPr lang="ru-RU" sz="1800" b="1" dirty="0">
                <a:solidFill>
                  <a:schemeClr val="tx1"/>
                </a:solidFill>
              </a:rPr>
              <a:t>	</a:t>
            </a:r>
            <a:r>
              <a:rPr lang="ru-RU" sz="1800" b="1" dirty="0" smtClean="0">
                <a:solidFill>
                  <a:schemeClr val="tx1"/>
                </a:solidFill>
              </a:rPr>
              <a:t>		       Проверил</a:t>
            </a:r>
            <a:r>
              <a:rPr lang="ru-RU" sz="1800" b="1" dirty="0">
                <a:solidFill>
                  <a:schemeClr val="tx1"/>
                </a:solidFill>
              </a:rPr>
              <a:t>: </a:t>
            </a:r>
            <a:r>
              <a:rPr lang="ru-RU" sz="1800" dirty="0">
                <a:solidFill>
                  <a:schemeClr val="tx1"/>
                </a:solidFill>
              </a:rPr>
              <a:t>Ассистент кафедры </a:t>
            </a:r>
          </a:p>
          <a:p>
            <a:r>
              <a:rPr lang="ru-RU" sz="1800" dirty="0" smtClean="0">
                <a:solidFill>
                  <a:schemeClr val="tx1"/>
                </a:solidFill>
              </a:rPr>
              <a:t>				челюстно-лицевая </a:t>
            </a:r>
            <a:r>
              <a:rPr lang="ru-RU" sz="1800" dirty="0">
                <a:solidFill>
                  <a:schemeClr val="tx1"/>
                </a:solidFill>
              </a:rPr>
              <a:t>хирургия</a:t>
            </a:r>
          </a:p>
          <a:p>
            <a:r>
              <a:rPr lang="ru-RU" sz="1800" dirty="0" smtClean="0">
                <a:solidFill>
                  <a:schemeClr val="tx1"/>
                </a:solidFill>
              </a:rPr>
              <a:t>				</a:t>
            </a:r>
            <a:r>
              <a:rPr lang="ru-RU" sz="1800" dirty="0" err="1" smtClean="0">
                <a:solidFill>
                  <a:schemeClr val="tx1"/>
                </a:solidFill>
              </a:rPr>
              <a:t>Костригина</a:t>
            </a:r>
            <a:r>
              <a:rPr lang="ru-RU" sz="1800" dirty="0" smtClean="0">
                <a:solidFill>
                  <a:schemeClr val="tx1"/>
                </a:solidFill>
              </a:rPr>
              <a:t> </a:t>
            </a:r>
            <a:r>
              <a:rPr lang="ru-RU" sz="1800" dirty="0">
                <a:solidFill>
                  <a:schemeClr val="tx1"/>
                </a:solidFill>
              </a:rPr>
              <a:t>Екатерина Дмитриевна</a:t>
            </a:r>
          </a:p>
          <a:p>
            <a:pPr algn="l"/>
            <a:endParaRPr lang="ru-RU" sz="1800" b="1" i="1" dirty="0">
              <a:solidFill>
                <a:schemeClr val="tx1"/>
              </a:solidFill>
            </a:endParaRPr>
          </a:p>
          <a:p>
            <a:pPr algn="l"/>
            <a:r>
              <a:rPr lang="ru-RU" sz="1800" b="1" i="1" dirty="0" smtClean="0">
                <a:solidFill>
                  <a:schemeClr val="tx1"/>
                </a:solidFill>
              </a:rPr>
              <a:t>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pPr lvl="1" algn="ctr" rtl="0">
              <a:spcBef>
                <a:spcPct val="0"/>
              </a:spcBef>
            </a:pPr>
            <a:r>
              <a:rPr lang="ru-RU" sz="2400" b="1" dirty="0"/>
              <a:t>Классификация осложнений местной анестезии.</a:t>
            </a:r>
            <a:r>
              <a:rPr lang="ru-RU" sz="2400" dirty="0"/>
              <a:t/>
            </a:r>
            <a:br>
              <a:rPr lang="ru-RU" sz="2400" dirty="0"/>
            </a:br>
            <a:endParaRPr lang="ru-RU" sz="2400" dirty="0"/>
          </a:p>
        </p:txBody>
      </p:sp>
      <p:sp>
        <p:nvSpPr>
          <p:cNvPr id="3" name="Содержимое 2"/>
          <p:cNvSpPr>
            <a:spLocks noGrp="1"/>
          </p:cNvSpPr>
          <p:nvPr>
            <p:ph idx="1"/>
          </p:nvPr>
        </p:nvSpPr>
        <p:spPr>
          <a:xfrm>
            <a:off x="457200" y="980728"/>
            <a:ext cx="8229600" cy="5145435"/>
          </a:xfrm>
        </p:spPr>
        <p:txBody>
          <a:bodyPr>
            <a:normAutofit fontScale="85000" lnSpcReduction="20000"/>
          </a:bodyPr>
          <a:lstStyle/>
          <a:p>
            <a:pPr>
              <a:buNone/>
            </a:pPr>
            <a:r>
              <a:rPr lang="ru-RU" sz="2000" dirty="0" smtClean="0"/>
              <a:t>	</a:t>
            </a:r>
            <a:r>
              <a:rPr lang="ru-RU" sz="2100" dirty="0" smtClean="0"/>
              <a:t>Осложнения </a:t>
            </a:r>
            <a:r>
              <a:rPr lang="ru-RU" sz="2100" dirty="0"/>
              <a:t>при местной анестезии могут проявляться нарушением общего состояния организма и изменением местных тканей. Их целесообразно разделить на</a:t>
            </a:r>
            <a:r>
              <a:rPr lang="ru-RU" sz="2100" b="1" dirty="0"/>
              <a:t> две группы:</a:t>
            </a:r>
            <a:r>
              <a:rPr lang="ru-RU" sz="2100" dirty="0"/>
              <a:t> </a:t>
            </a:r>
          </a:p>
          <a:p>
            <a:pPr>
              <a:buNone/>
            </a:pPr>
            <a:r>
              <a:rPr lang="ru-RU" sz="2100" dirty="0"/>
              <a:t>1.</a:t>
            </a:r>
            <a:r>
              <a:rPr lang="ru-RU" sz="2100" b="1" u="sng" dirty="0"/>
              <a:t>Общие</a:t>
            </a:r>
            <a:r>
              <a:rPr lang="ru-RU" sz="2100" u="sng" dirty="0"/>
              <a:t> (или системные)</a:t>
            </a:r>
            <a:r>
              <a:rPr lang="ru-RU" sz="2100" b="1" u="sng" dirty="0"/>
              <a:t> осложнения</a:t>
            </a:r>
            <a:r>
              <a:rPr lang="ru-RU" sz="2100" dirty="0"/>
              <a:t>, вызывающие изменения общего состояния организма. </a:t>
            </a:r>
          </a:p>
          <a:p>
            <a:pPr>
              <a:buNone/>
            </a:pPr>
            <a:r>
              <a:rPr lang="ru-RU" sz="2100" dirty="0"/>
              <a:t>2. </a:t>
            </a:r>
            <a:r>
              <a:rPr lang="ru-RU" sz="2100" b="1" u="sng" dirty="0"/>
              <a:t>Местный осложнения</a:t>
            </a:r>
            <a:r>
              <a:rPr lang="ru-RU" sz="2100" dirty="0"/>
              <a:t>, вызывающие изменения местных тканей, непосредственно в месте введения препарата или в челюстно-лицевой области.</a:t>
            </a:r>
          </a:p>
          <a:p>
            <a:r>
              <a:rPr lang="ru-RU" sz="2100" u="sng" dirty="0"/>
              <a:t>А также осложнения классифицируют на:</a:t>
            </a:r>
            <a:endParaRPr lang="ru-RU" sz="2100" dirty="0"/>
          </a:p>
          <a:p>
            <a:r>
              <a:rPr lang="ru-RU" sz="2100" dirty="0"/>
              <a:t>1. </a:t>
            </a:r>
            <a:r>
              <a:rPr lang="ru-RU" sz="2100" b="1" u="sng" dirty="0"/>
              <a:t>Ранние</a:t>
            </a:r>
            <a:r>
              <a:rPr lang="ru-RU" sz="2100" dirty="0"/>
              <a:t>, выявляющиеся сразу же после инъекции или во время операции.</a:t>
            </a:r>
          </a:p>
          <a:p>
            <a:r>
              <a:rPr lang="ru-RU" sz="2100" dirty="0"/>
              <a:t> 2. </a:t>
            </a:r>
            <a:r>
              <a:rPr lang="ru-RU" sz="2100" b="1" u="sng" dirty="0"/>
              <a:t>Поздние</a:t>
            </a:r>
            <a:r>
              <a:rPr lang="ru-RU" sz="2100" dirty="0"/>
              <a:t>, развивающиеся через сутки и позже после инъекции.</a:t>
            </a:r>
          </a:p>
          <a:p>
            <a:r>
              <a:rPr lang="ru-RU" sz="2100" u="sng" dirty="0"/>
              <a:t>Все «инъекционные» осложнения можно разделить на следующие группы:</a:t>
            </a:r>
            <a:endParaRPr lang="ru-RU" sz="2100" dirty="0"/>
          </a:p>
          <a:p>
            <a:r>
              <a:rPr lang="ru-RU" sz="2100" dirty="0"/>
              <a:t>1. общие осложнения, возникающие во время и сразу же после инъекции анестезирующего раствора;</a:t>
            </a:r>
          </a:p>
          <a:p>
            <a:r>
              <a:rPr lang="ru-RU" sz="2100" dirty="0"/>
              <a:t>2. общие осложнения, выявляющиеся через некоторое время после инъекции;</a:t>
            </a:r>
          </a:p>
          <a:p>
            <a:r>
              <a:rPr lang="ru-RU" sz="2100" dirty="0"/>
              <a:t>3. местные осложнения, проявляющиеся во время или сразу же после инъекции;</a:t>
            </a:r>
          </a:p>
          <a:p>
            <a:r>
              <a:rPr lang="ru-RU" sz="2100" dirty="0"/>
              <a:t>4. местные осложнения, развивающиеся спустя некоторое время после анестезии;</a:t>
            </a:r>
          </a:p>
          <a:p>
            <a:pPr>
              <a:buNone/>
            </a:pP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745bef33ffd9.jpg"/>
          <p:cNvPicPr>
            <a:picLocks noChangeAspect="1"/>
          </p:cNvPicPr>
          <p:nvPr/>
        </p:nvPicPr>
        <p:blipFill>
          <a:blip r:embed="rId2" cstate="print"/>
          <a:stretch>
            <a:fillRect/>
          </a:stretch>
        </p:blipFill>
        <p:spPr>
          <a:xfrm>
            <a:off x="4788024" y="764704"/>
            <a:ext cx="3816424" cy="3744416"/>
          </a:xfrm>
          <a:prstGeom prst="rect">
            <a:avLst/>
          </a:prstGeom>
        </p:spPr>
      </p:pic>
      <p:sp>
        <p:nvSpPr>
          <p:cNvPr id="2" name="Заголовок 1"/>
          <p:cNvSpPr>
            <a:spLocks noGrp="1"/>
          </p:cNvSpPr>
          <p:nvPr>
            <p:ph type="title"/>
          </p:nvPr>
        </p:nvSpPr>
        <p:spPr>
          <a:xfrm>
            <a:off x="457200" y="274638"/>
            <a:ext cx="8229600" cy="634082"/>
          </a:xfrm>
        </p:spPr>
        <p:txBody>
          <a:bodyPr>
            <a:normAutofit fontScale="90000"/>
          </a:bodyPr>
          <a:lstStyle/>
          <a:p>
            <a:r>
              <a:rPr lang="ru-RU" sz="2700" b="1" u="sng" dirty="0"/>
              <a:t>К общим осложнениям относятся:</a:t>
            </a:r>
            <a:r>
              <a:rPr lang="ru-RU" sz="2000" dirty="0"/>
              <a:t/>
            </a:r>
            <a:br>
              <a:rPr lang="ru-RU" sz="2000" dirty="0"/>
            </a:br>
            <a:endParaRPr lang="ru-RU" sz="2000" dirty="0"/>
          </a:p>
        </p:txBody>
      </p:sp>
      <p:sp>
        <p:nvSpPr>
          <p:cNvPr id="3" name="Содержимое 2"/>
          <p:cNvSpPr>
            <a:spLocks noGrp="1"/>
          </p:cNvSpPr>
          <p:nvPr>
            <p:ph idx="1"/>
          </p:nvPr>
        </p:nvSpPr>
        <p:spPr>
          <a:xfrm>
            <a:off x="457200" y="692696"/>
            <a:ext cx="8229600" cy="5760640"/>
          </a:xfrm>
        </p:spPr>
        <p:txBody>
          <a:bodyPr>
            <a:normAutofit fontScale="77500" lnSpcReduction="20000"/>
          </a:bodyPr>
          <a:lstStyle/>
          <a:p>
            <a:pPr lvl="0"/>
            <a:r>
              <a:rPr lang="ru-RU" dirty="0"/>
              <a:t>Психогенная реакция;</a:t>
            </a:r>
          </a:p>
          <a:p>
            <a:pPr lvl="0"/>
            <a:r>
              <a:rPr lang="ru-RU" dirty="0"/>
              <a:t>Аллергические реакции включают в себя:</a:t>
            </a:r>
          </a:p>
          <a:p>
            <a:pPr lvl="0"/>
            <a:r>
              <a:rPr lang="ru-RU" dirty="0"/>
              <a:t>Крапивница;</a:t>
            </a:r>
          </a:p>
          <a:p>
            <a:pPr lvl="0"/>
            <a:r>
              <a:rPr lang="ru-RU" dirty="0"/>
              <a:t>Отёк Квинке;</a:t>
            </a:r>
          </a:p>
          <a:p>
            <a:pPr lvl="0"/>
            <a:r>
              <a:rPr lang="ru-RU" dirty="0"/>
              <a:t>Анафилактический шок;</a:t>
            </a:r>
          </a:p>
          <a:p>
            <a:pPr lvl="0"/>
            <a:r>
              <a:rPr lang="ru-RU" dirty="0" smtClean="0"/>
              <a:t>Обморок;</a:t>
            </a:r>
          </a:p>
          <a:p>
            <a:pPr lvl="0"/>
            <a:r>
              <a:rPr lang="ru-RU" dirty="0" smtClean="0"/>
              <a:t>Коллапс</a:t>
            </a:r>
            <a:r>
              <a:rPr lang="ru-RU" dirty="0"/>
              <a:t>;</a:t>
            </a:r>
          </a:p>
          <a:p>
            <a:pPr lvl="0"/>
            <a:r>
              <a:rPr lang="ru-RU" dirty="0"/>
              <a:t>Токсическое реакции на раствор </a:t>
            </a:r>
            <a:r>
              <a:rPr lang="ru-RU" dirty="0" smtClean="0"/>
              <a:t>анестетика</a:t>
            </a:r>
            <a:endParaRPr lang="ru-RU" dirty="0"/>
          </a:p>
          <a:p>
            <a:pPr lvl="0"/>
            <a:r>
              <a:rPr lang="ru-RU" dirty="0"/>
              <a:t>Гипертонический криз;</a:t>
            </a:r>
          </a:p>
          <a:p>
            <a:pPr lvl="0"/>
            <a:r>
              <a:rPr lang="ru-RU" dirty="0"/>
              <a:t>Ишемия миокарда;</a:t>
            </a:r>
          </a:p>
          <a:p>
            <a:pPr lvl="0"/>
            <a:r>
              <a:rPr lang="ru-RU" dirty="0"/>
              <a:t>Аритмия;</a:t>
            </a:r>
          </a:p>
          <a:p>
            <a:pPr lvl="0"/>
            <a:r>
              <a:rPr lang="ru-RU" dirty="0"/>
              <a:t>Астматический статус;</a:t>
            </a:r>
          </a:p>
          <a:p>
            <a:pPr lvl="0"/>
            <a:r>
              <a:rPr lang="ru-RU" dirty="0"/>
              <a:t>Судорожные состояния;</a:t>
            </a:r>
          </a:p>
          <a:p>
            <a:pPr lvl="0"/>
            <a:r>
              <a:rPr lang="ru-RU" dirty="0"/>
              <a:t>Гипогликемическая кома. Кетоацидомичекая кома;</a:t>
            </a:r>
          </a:p>
          <a:p>
            <a:r>
              <a:rPr lang="ru-RU" dirty="0"/>
              <a:t>Острая дыхательная недостаточность;</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576064"/>
          </a:xfrm>
        </p:spPr>
        <p:txBody>
          <a:bodyPr>
            <a:normAutofit fontScale="90000"/>
          </a:bodyPr>
          <a:lstStyle/>
          <a:p>
            <a:pPr lvl="1" algn="ctr" rtl="0">
              <a:spcBef>
                <a:spcPct val="0"/>
              </a:spcBef>
            </a:pPr>
            <a:r>
              <a:rPr lang="ru-RU" sz="2400" b="1" dirty="0"/>
              <a:t>Причины возникновения осложнений местной анестезии.</a:t>
            </a:r>
            <a:r>
              <a:rPr lang="ru-RU" dirty="0"/>
              <a:t/>
            </a:r>
            <a:br>
              <a:rPr lang="ru-RU" dirty="0"/>
            </a:br>
            <a:endParaRPr lang="ru-RU" sz="3200" dirty="0"/>
          </a:p>
        </p:txBody>
      </p:sp>
      <p:sp>
        <p:nvSpPr>
          <p:cNvPr id="3" name="Содержимое 2"/>
          <p:cNvSpPr>
            <a:spLocks noGrp="1"/>
          </p:cNvSpPr>
          <p:nvPr>
            <p:ph idx="1"/>
          </p:nvPr>
        </p:nvSpPr>
        <p:spPr>
          <a:xfrm>
            <a:off x="457200" y="1124744"/>
            <a:ext cx="8229600" cy="5001419"/>
          </a:xfrm>
        </p:spPr>
        <p:txBody>
          <a:bodyPr>
            <a:normAutofit fontScale="85000" lnSpcReduction="20000"/>
          </a:bodyPr>
          <a:lstStyle/>
          <a:p>
            <a:pPr>
              <a:buNone/>
            </a:pPr>
            <a:r>
              <a:rPr lang="ru-RU" dirty="0"/>
              <a:t>1.</a:t>
            </a:r>
            <a:r>
              <a:rPr lang="ru-RU" u="sng" dirty="0"/>
              <a:t>Осложнения</a:t>
            </a:r>
            <a:r>
              <a:rPr lang="ru-RU" dirty="0"/>
              <a:t>, имеющие </a:t>
            </a:r>
            <a:r>
              <a:rPr lang="ru-RU" dirty="0">
                <a:solidFill>
                  <a:srgbClr val="C00000"/>
                </a:solidFill>
              </a:rPr>
              <a:t>непосредственное отношение к токсическим реакциям на введение препарата </a:t>
            </a:r>
            <a:r>
              <a:rPr lang="ru-RU" dirty="0"/>
              <a:t>(</a:t>
            </a:r>
            <a:r>
              <a:rPr lang="ru-RU" u="sng" dirty="0"/>
              <a:t>чувствительность к анестетикам и их непереносимость, например: аллергическая реакция</a:t>
            </a:r>
            <a:r>
              <a:rPr lang="ru-RU" dirty="0"/>
              <a:t>).</a:t>
            </a:r>
          </a:p>
          <a:p>
            <a:pPr>
              <a:buNone/>
            </a:pPr>
            <a:r>
              <a:rPr lang="ru-RU" dirty="0"/>
              <a:t>2.</a:t>
            </a:r>
            <a:r>
              <a:rPr lang="ru-RU" u="sng" dirty="0"/>
              <a:t>Осложнения</a:t>
            </a:r>
            <a:r>
              <a:rPr lang="ru-RU" dirty="0">
                <a:solidFill>
                  <a:srgbClr val="C00000"/>
                </a:solidFill>
              </a:rPr>
              <a:t>, зависящие от техники исполнения анестезии</a:t>
            </a:r>
            <a:r>
              <a:rPr lang="ru-RU" dirty="0"/>
              <a:t>, а также специфики метода (</a:t>
            </a:r>
            <a:r>
              <a:rPr lang="ru-RU" u="sng" dirty="0"/>
              <a:t>технические ошибки врачей, например: передозировка анестетика</a:t>
            </a:r>
            <a:r>
              <a:rPr lang="ru-RU" dirty="0"/>
              <a:t>).</a:t>
            </a:r>
          </a:p>
          <a:p>
            <a:pPr>
              <a:buNone/>
            </a:pPr>
            <a:r>
              <a:rPr lang="ru-RU" dirty="0"/>
              <a:t>3.</a:t>
            </a:r>
            <a:r>
              <a:rPr lang="ru-RU" u="sng" dirty="0"/>
              <a:t>Осложнения</a:t>
            </a:r>
            <a:r>
              <a:rPr lang="ru-RU" dirty="0"/>
              <a:t>, </a:t>
            </a:r>
            <a:r>
              <a:rPr lang="ru-RU" dirty="0">
                <a:solidFill>
                  <a:srgbClr val="C00000"/>
                </a:solidFill>
              </a:rPr>
              <a:t>зависящие от физического состояния пациента, общесоматических заболеваний </a:t>
            </a:r>
            <a:r>
              <a:rPr lang="ru-RU" dirty="0"/>
              <a:t>или ранее проведённого медикаментозного лечения (</a:t>
            </a:r>
            <a:r>
              <a:rPr lang="ru-RU" u="sng" dirty="0"/>
              <a:t>наличие сопутствующих заболеваний, например: гипертоническая болезнь</a:t>
            </a:r>
            <a:r>
              <a:rPr lang="ru-RU"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images.jpg"/>
          <p:cNvPicPr>
            <a:picLocks noChangeAspect="1"/>
          </p:cNvPicPr>
          <p:nvPr/>
        </p:nvPicPr>
        <p:blipFill>
          <a:blip r:embed="rId2" cstate="print"/>
          <a:stretch>
            <a:fillRect/>
          </a:stretch>
        </p:blipFill>
        <p:spPr>
          <a:xfrm>
            <a:off x="4355976" y="548681"/>
            <a:ext cx="4640063" cy="3960440"/>
          </a:xfrm>
          <a:prstGeom prst="rect">
            <a:avLst/>
          </a:prstGeom>
          <a:ln>
            <a:noFill/>
          </a:ln>
          <a:effectLst>
            <a:softEdge rad="112500"/>
          </a:effectLst>
          <a:scene3d>
            <a:camera prst="orthographicFront">
              <a:rot lat="0" lon="20099993" rev="0"/>
            </a:camera>
            <a:lightRig rig="threePt" dir="t"/>
          </a:scene3d>
        </p:spPr>
      </p:pic>
      <p:sp>
        <p:nvSpPr>
          <p:cNvPr id="2" name="Заголовок 1"/>
          <p:cNvSpPr>
            <a:spLocks noGrp="1"/>
          </p:cNvSpPr>
          <p:nvPr>
            <p:ph type="title"/>
          </p:nvPr>
        </p:nvSpPr>
        <p:spPr/>
        <p:txBody>
          <a:bodyPr>
            <a:normAutofit/>
          </a:bodyPr>
          <a:lstStyle/>
          <a:p>
            <a:pPr lvl="1" algn="ctr" rtl="0">
              <a:spcBef>
                <a:spcPct val="0"/>
              </a:spcBef>
            </a:pPr>
            <a:r>
              <a:rPr lang="ru-RU" sz="2400" b="1" dirty="0">
                <a:solidFill>
                  <a:srgbClr val="C00000"/>
                </a:solidFill>
              </a:rPr>
              <a:t>Психогенная реакция:</a:t>
            </a:r>
            <a:r>
              <a:rPr lang="ru-RU" dirty="0"/>
              <a:t/>
            </a:r>
            <a:br>
              <a:rPr lang="ru-RU" dirty="0"/>
            </a:br>
            <a:endParaRPr lang="ru-RU" sz="3200" dirty="0"/>
          </a:p>
        </p:txBody>
      </p:sp>
      <p:sp>
        <p:nvSpPr>
          <p:cNvPr id="5" name="Содержимое 4"/>
          <p:cNvSpPr>
            <a:spLocks noGrp="1"/>
          </p:cNvSpPr>
          <p:nvPr>
            <p:ph idx="1"/>
          </p:nvPr>
        </p:nvSpPr>
        <p:spPr>
          <a:xfrm>
            <a:off x="457200" y="1124744"/>
            <a:ext cx="8229600" cy="5001419"/>
          </a:xfrm>
        </p:spPr>
        <p:txBody>
          <a:bodyPr>
            <a:normAutofit fontScale="92500"/>
          </a:bodyPr>
          <a:lstStyle/>
          <a:p>
            <a:pPr>
              <a:buNone/>
            </a:pPr>
            <a:r>
              <a:rPr lang="ru-RU" sz="2600" b="1" u="sng" dirty="0"/>
              <a:t>Стоматологическое вмешательство </a:t>
            </a:r>
            <a:r>
              <a:rPr lang="ru-RU" sz="2600" dirty="0"/>
              <a:t>– </a:t>
            </a:r>
            <a:r>
              <a:rPr lang="ru-RU" sz="2400" dirty="0"/>
              <a:t>эмоционально </a:t>
            </a:r>
            <a:r>
              <a:rPr lang="ru-RU" sz="2400" dirty="0" smtClean="0"/>
              <a:t>травматическое мероприятие </a:t>
            </a:r>
            <a:r>
              <a:rPr lang="ru-RU" sz="2400" dirty="0"/>
              <a:t>для большинства пациентов. </a:t>
            </a:r>
            <a:r>
              <a:rPr lang="ru-RU" sz="2400" u="sng" dirty="0">
                <a:solidFill>
                  <a:srgbClr val="C00000"/>
                </a:solidFill>
              </a:rPr>
              <a:t>Причины подобных </a:t>
            </a:r>
            <a:r>
              <a:rPr lang="ru-RU" sz="2400" u="sng" dirty="0" smtClean="0">
                <a:solidFill>
                  <a:srgbClr val="C00000"/>
                </a:solidFill>
              </a:rPr>
              <a:t>реакций разнообразны</a:t>
            </a:r>
            <a:r>
              <a:rPr lang="ru-RU" sz="2400" dirty="0">
                <a:solidFill>
                  <a:srgbClr val="C00000"/>
                </a:solidFill>
              </a:rPr>
              <a:t>:</a:t>
            </a:r>
          </a:p>
          <a:p>
            <a:pPr lvl="0"/>
            <a:r>
              <a:rPr lang="ru-RU" sz="2400" dirty="0"/>
              <a:t>ранее проведённые болезненные манипуляции,</a:t>
            </a:r>
          </a:p>
          <a:p>
            <a:pPr lvl="0"/>
            <a:r>
              <a:rPr lang="ru-RU" sz="2400" dirty="0"/>
              <a:t>страх перед медицинским вмешательством,</a:t>
            </a:r>
          </a:p>
          <a:p>
            <a:pPr lvl="0"/>
            <a:r>
              <a:rPr lang="ru-RU" sz="2400" dirty="0"/>
              <a:t>особенности темперамента пациентов,</a:t>
            </a:r>
          </a:p>
          <a:p>
            <a:pPr lvl="0"/>
            <a:r>
              <a:rPr lang="ru-RU" sz="2400" dirty="0"/>
              <a:t>пациенты с лабильной психикой и психосоматическим статусом,</a:t>
            </a:r>
          </a:p>
          <a:p>
            <a:pPr lvl="0"/>
            <a:r>
              <a:rPr lang="ru-RU" sz="2400" dirty="0"/>
              <a:t>страх перед возможностью болезненностью стоматологических</a:t>
            </a:r>
          </a:p>
          <a:p>
            <a:r>
              <a:rPr lang="ru-RU" sz="3000" u="sng" dirty="0"/>
              <a:t>Различные авторы полагают, что подавляющее большинство </a:t>
            </a:r>
            <a:r>
              <a:rPr lang="ru-RU" sz="3000" u="sng" dirty="0">
                <a:solidFill>
                  <a:srgbClr val="C00000"/>
                </a:solidFill>
              </a:rPr>
              <a:t>неотложных состояний (НС) </a:t>
            </a:r>
            <a:r>
              <a:rPr lang="ru-RU" sz="3000" u="sng" dirty="0"/>
              <a:t>провоцируется повышенным стрессом</a:t>
            </a:r>
            <a:endParaRPr lang="ru-RU"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sz="3100" b="1" u="sng" dirty="0"/>
              <a:t>Профилактика</a:t>
            </a:r>
            <a:r>
              <a:rPr lang="ru-RU" sz="2400" b="1" u="sng" dirty="0"/>
              <a:t>:</a:t>
            </a:r>
            <a:r>
              <a:rPr lang="ru-RU" sz="2400" dirty="0"/>
              <a:t/>
            </a:r>
            <a:br>
              <a:rPr lang="ru-RU" sz="2400" dirty="0"/>
            </a:br>
            <a:endParaRPr lang="ru-RU" sz="2400" dirty="0"/>
          </a:p>
        </p:txBody>
      </p:sp>
      <p:sp>
        <p:nvSpPr>
          <p:cNvPr id="3" name="Содержимое 2"/>
          <p:cNvSpPr>
            <a:spLocks noGrp="1"/>
          </p:cNvSpPr>
          <p:nvPr>
            <p:ph idx="1"/>
          </p:nvPr>
        </p:nvSpPr>
        <p:spPr>
          <a:xfrm>
            <a:off x="251520" y="836712"/>
            <a:ext cx="8640960" cy="5688632"/>
          </a:xfrm>
        </p:spPr>
        <p:txBody>
          <a:bodyPr>
            <a:normAutofit/>
          </a:bodyPr>
          <a:lstStyle/>
          <a:p>
            <a:pPr lvl="0">
              <a:buNone/>
            </a:pPr>
            <a:r>
              <a:rPr lang="fr-FR" sz="2400" b="1" u="sng" dirty="0" smtClean="0"/>
              <a:t>I</a:t>
            </a:r>
            <a:r>
              <a:rPr lang="en-US" sz="2400" b="1" u="sng" dirty="0" smtClean="0"/>
              <a:t>. </a:t>
            </a:r>
            <a:r>
              <a:rPr lang="ru-RU" sz="2400" b="1" u="sng" dirty="0" smtClean="0"/>
              <a:t>Оценка </a:t>
            </a:r>
            <a:r>
              <a:rPr lang="ru-RU" sz="2400" b="1" u="sng" dirty="0"/>
              <a:t>психоэмоционального и функционального состояния пациента</a:t>
            </a:r>
            <a:r>
              <a:rPr lang="ru-RU" sz="2400" u="sng" dirty="0"/>
              <a:t>. </a:t>
            </a:r>
            <a:r>
              <a:rPr lang="ru-RU" sz="2200" u="sng" dirty="0"/>
              <a:t>Тщательный сбор анамнеза и </a:t>
            </a:r>
            <a:r>
              <a:rPr lang="ru-RU" sz="2200" u="sng" dirty="0" smtClean="0"/>
              <a:t>подготовка</a:t>
            </a:r>
          </a:p>
          <a:p>
            <a:pPr lvl="0">
              <a:buNone/>
            </a:pPr>
            <a:r>
              <a:rPr lang="ru-RU" sz="2200" u="sng" dirty="0" smtClean="0"/>
              <a:t>больного  </a:t>
            </a:r>
            <a:r>
              <a:rPr lang="ru-RU" sz="2200" u="sng" dirty="0"/>
              <a:t>к предстоящему  лечению</a:t>
            </a:r>
            <a:r>
              <a:rPr lang="ru-RU" sz="2200" u="sng" dirty="0" smtClean="0"/>
              <a:t>. </a:t>
            </a:r>
            <a:r>
              <a:rPr lang="ru-RU" sz="2200" dirty="0">
                <a:solidFill>
                  <a:srgbClr val="C00000"/>
                </a:solidFill>
              </a:rPr>
              <a:t>Тщательный сбор </a:t>
            </a:r>
            <a:r>
              <a:rPr lang="ru-RU" sz="2200" dirty="0" smtClean="0">
                <a:solidFill>
                  <a:srgbClr val="C00000"/>
                </a:solidFill>
              </a:rPr>
              <a:t>анамнеза</a:t>
            </a:r>
          </a:p>
          <a:p>
            <a:pPr lvl="0">
              <a:buNone/>
            </a:pPr>
            <a:r>
              <a:rPr lang="ru-RU" sz="2200" dirty="0" smtClean="0">
                <a:solidFill>
                  <a:srgbClr val="C00000"/>
                </a:solidFill>
              </a:rPr>
              <a:t>позволяет </a:t>
            </a:r>
            <a:r>
              <a:rPr lang="ru-RU" sz="2200" dirty="0">
                <a:solidFill>
                  <a:srgbClr val="C00000"/>
                </a:solidFill>
              </a:rPr>
              <a:t>выявить  </a:t>
            </a:r>
            <a:r>
              <a:rPr lang="ru-RU" sz="2200" dirty="0" smtClean="0">
                <a:solidFill>
                  <a:srgbClr val="C00000"/>
                </a:solidFill>
              </a:rPr>
              <a:t>сопутствующие заболевания </a:t>
            </a:r>
            <a:r>
              <a:rPr lang="ru-RU" sz="2200" dirty="0">
                <a:solidFill>
                  <a:srgbClr val="C00000"/>
                </a:solidFill>
              </a:rPr>
              <a:t>(отнести пациента в </a:t>
            </a:r>
            <a:r>
              <a:rPr lang="ru-RU" sz="2200" u="sng" dirty="0">
                <a:solidFill>
                  <a:srgbClr val="C00000"/>
                </a:solidFill>
              </a:rPr>
              <a:t>группу </a:t>
            </a:r>
            <a:r>
              <a:rPr lang="ru-RU" sz="2200" u="sng" dirty="0"/>
              <a:t>«</a:t>
            </a:r>
            <a:r>
              <a:rPr lang="ru-RU" sz="2200" b="1" u="sng" dirty="0"/>
              <a:t>практически здоровых</a:t>
            </a:r>
            <a:r>
              <a:rPr lang="ru-RU" sz="2200" u="sng" dirty="0"/>
              <a:t>» </a:t>
            </a:r>
            <a:r>
              <a:rPr lang="ru-RU" sz="2200" u="sng" dirty="0">
                <a:solidFill>
                  <a:srgbClr val="C00000"/>
                </a:solidFill>
              </a:rPr>
              <a:t>или «</a:t>
            </a:r>
            <a:r>
              <a:rPr lang="ru-RU" sz="2200" b="1" u="sng" dirty="0">
                <a:solidFill>
                  <a:srgbClr val="C00000"/>
                </a:solidFill>
              </a:rPr>
              <a:t>группу риска</a:t>
            </a:r>
            <a:r>
              <a:rPr lang="ru-RU" sz="2200" u="sng" dirty="0">
                <a:solidFill>
                  <a:srgbClr val="C00000"/>
                </a:solidFill>
              </a:rPr>
              <a:t>»)</a:t>
            </a:r>
            <a:r>
              <a:rPr lang="ru-RU" sz="2200" i="1" dirty="0">
                <a:solidFill>
                  <a:srgbClr val="C00000"/>
                </a:solidFill>
              </a:rPr>
              <a:t>  </a:t>
            </a:r>
            <a:r>
              <a:rPr lang="ru-RU" sz="2200" dirty="0">
                <a:solidFill>
                  <a:srgbClr val="C00000"/>
                </a:solidFill>
              </a:rPr>
              <a:t>и правильно подобрать анестетик</a:t>
            </a:r>
            <a:r>
              <a:rPr lang="ru-RU" sz="2200" dirty="0" smtClean="0">
                <a:solidFill>
                  <a:srgbClr val="C00000"/>
                </a:solidFill>
              </a:rPr>
              <a:t>.</a:t>
            </a:r>
          </a:p>
          <a:p>
            <a:pPr lvl="0">
              <a:buNone/>
            </a:pPr>
            <a:r>
              <a:rPr lang="ru-RU" sz="2200" b="1" i="1" dirty="0" smtClean="0">
                <a:solidFill>
                  <a:srgbClr val="C00000"/>
                </a:solidFill>
              </a:rPr>
              <a:t>Группа риска:  </a:t>
            </a:r>
            <a:r>
              <a:rPr lang="ru-RU" sz="2200" b="1" i="1" dirty="0" smtClean="0"/>
              <a:t>(пациенты с  сопутствующей патологией)</a:t>
            </a:r>
          </a:p>
          <a:p>
            <a:pPr lvl="0"/>
            <a:r>
              <a:rPr lang="ru-RU" sz="2000" b="1" i="1" u="sng" dirty="0" smtClean="0"/>
              <a:t>сердечно-сосудистой </a:t>
            </a:r>
            <a:r>
              <a:rPr lang="ru-RU" sz="2000" b="1" i="1" u="sng" dirty="0"/>
              <a:t>системы</a:t>
            </a:r>
            <a:r>
              <a:rPr lang="ru-RU" sz="2000" b="1" i="1" dirty="0"/>
              <a:t> </a:t>
            </a:r>
            <a:r>
              <a:rPr lang="ru-RU" sz="2000" dirty="0" smtClean="0"/>
              <a:t>(ИБС, АГ, </a:t>
            </a:r>
            <a:r>
              <a:rPr lang="ru-RU" sz="2000" dirty="0" err="1" smtClean="0"/>
              <a:t>Аритмиии,Инсульт,Инфаркт</a:t>
            </a:r>
            <a:r>
              <a:rPr lang="ru-RU" sz="2000" dirty="0" smtClean="0"/>
              <a:t> …)</a:t>
            </a:r>
          </a:p>
          <a:p>
            <a:pPr lvl="0"/>
            <a:r>
              <a:rPr lang="ru-RU" sz="2000" b="1" i="1" u="sng" dirty="0" smtClean="0"/>
              <a:t>Отягощённым аллергическим статусом </a:t>
            </a:r>
            <a:endParaRPr lang="ru-RU" sz="2000" dirty="0"/>
          </a:p>
          <a:p>
            <a:pPr lvl="0"/>
            <a:r>
              <a:rPr lang="ru-RU" sz="2000" b="1" i="1" u="sng" dirty="0"/>
              <a:t>Л</a:t>
            </a:r>
            <a:r>
              <a:rPr lang="ru-RU" sz="2000" b="1" i="1" u="sng" dirty="0" smtClean="0"/>
              <a:t>ица </a:t>
            </a:r>
            <a:r>
              <a:rPr lang="ru-RU" sz="2000" b="1" i="1" u="sng" dirty="0"/>
              <a:t>с нарушениями обмена веществ</a:t>
            </a:r>
            <a:r>
              <a:rPr lang="ru-RU" sz="2000" b="1" dirty="0" smtClean="0"/>
              <a:t>  </a:t>
            </a:r>
            <a:r>
              <a:rPr lang="ru-RU" sz="2000" dirty="0" smtClean="0"/>
              <a:t>(</a:t>
            </a:r>
            <a:r>
              <a:rPr lang="ru-RU" sz="2000" b="1" dirty="0" smtClean="0"/>
              <a:t>  </a:t>
            </a:r>
            <a:r>
              <a:rPr lang="ru-RU" sz="2000" dirty="0" smtClean="0"/>
              <a:t>СД, тиреотоксикоз</a:t>
            </a:r>
            <a:r>
              <a:rPr lang="ru-RU" sz="2000" b="1" dirty="0" smtClean="0"/>
              <a:t> …)</a:t>
            </a:r>
          </a:p>
          <a:p>
            <a:pPr lvl="0"/>
            <a:r>
              <a:rPr lang="ru-RU" sz="2000" b="1" dirty="0"/>
              <a:t> </a:t>
            </a:r>
            <a:r>
              <a:rPr lang="ru-RU" sz="2000" b="1" i="1" dirty="0" smtClean="0"/>
              <a:t>Л</a:t>
            </a:r>
            <a:r>
              <a:rPr lang="ru-RU" sz="2000" b="1" i="1" u="sng" dirty="0" smtClean="0"/>
              <a:t>иц </a:t>
            </a:r>
            <a:r>
              <a:rPr lang="ru-RU" sz="2000" b="1" i="1" u="sng" dirty="0"/>
              <a:t>с заболеваниями печени</a:t>
            </a:r>
            <a:r>
              <a:rPr lang="ru-RU" sz="2000" b="1" i="1" dirty="0"/>
              <a:t> </a:t>
            </a:r>
            <a:r>
              <a:rPr lang="ru-RU" sz="2000" b="1" i="1" dirty="0" smtClean="0"/>
              <a:t> </a:t>
            </a:r>
            <a:r>
              <a:rPr lang="ru-RU" sz="2000" dirty="0" smtClean="0"/>
              <a:t>(гепатит, цирроз …..)</a:t>
            </a:r>
          </a:p>
          <a:p>
            <a:pPr lvl="0"/>
            <a:r>
              <a:rPr lang="ru-RU" sz="2000" b="1" i="1" u="sng" dirty="0" smtClean="0"/>
              <a:t>Лиц </a:t>
            </a:r>
            <a:r>
              <a:rPr lang="ru-RU" sz="2000" b="1" i="1" u="sng" dirty="0"/>
              <a:t>с заболеваниями почек</a:t>
            </a:r>
            <a:r>
              <a:rPr lang="ru-RU" sz="2000" b="1" i="1" dirty="0"/>
              <a:t> </a:t>
            </a:r>
            <a:r>
              <a:rPr lang="ru-RU" sz="2000" b="1" i="1" dirty="0" smtClean="0"/>
              <a:t>(</a:t>
            </a:r>
            <a:r>
              <a:rPr lang="ru-RU" sz="2000" dirty="0"/>
              <a:t>пиелонифрит, </a:t>
            </a:r>
            <a:r>
              <a:rPr lang="ru-RU" sz="2000" dirty="0" smtClean="0"/>
              <a:t>хр. </a:t>
            </a:r>
            <a:r>
              <a:rPr lang="ru-RU" sz="2000" dirty="0"/>
              <a:t>почечная </a:t>
            </a:r>
            <a:r>
              <a:rPr lang="ru-RU" sz="2000" dirty="0" smtClean="0"/>
              <a:t>недостаточность)</a:t>
            </a:r>
          </a:p>
          <a:p>
            <a:pPr lvl="0"/>
            <a:r>
              <a:rPr lang="ru-RU" sz="2000" b="1" i="1" u="sng" dirty="0" smtClean="0"/>
              <a:t>Лиц </a:t>
            </a:r>
            <a:r>
              <a:rPr lang="ru-RU" sz="2000" b="1" i="1" u="sng" dirty="0"/>
              <a:t>с глаукомой</a:t>
            </a:r>
            <a:r>
              <a:rPr lang="ru-RU" sz="2000" i="1" dirty="0" smtClean="0"/>
              <a:t>;</a:t>
            </a:r>
          </a:p>
          <a:p>
            <a:pPr lvl="0"/>
            <a:r>
              <a:rPr lang="ru-RU" sz="2000" b="1" i="1" u="sng" dirty="0" smtClean="0"/>
              <a:t>Лиц </a:t>
            </a:r>
            <a:r>
              <a:rPr lang="ru-RU" sz="2000" b="1" i="1" u="sng" dirty="0"/>
              <a:t>с патологией свертывающей системы крови</a:t>
            </a:r>
            <a:r>
              <a:rPr lang="ru-RU" sz="2000" b="1" i="1" dirty="0"/>
              <a:t> </a:t>
            </a:r>
            <a:r>
              <a:rPr lang="ru-RU" sz="2000" dirty="0"/>
              <a:t>(</a:t>
            </a:r>
            <a:r>
              <a:rPr lang="ru-RU" sz="2000" dirty="0" smtClean="0"/>
              <a:t>гемофилии)</a:t>
            </a:r>
            <a:endParaRPr lang="ru-RU" sz="2000" b="1" i="1" dirty="0" smtClean="0"/>
          </a:p>
          <a:p>
            <a:pPr lvl="0"/>
            <a:endParaRPr lang="ru-RU" sz="2000" b="1" i="1" dirty="0"/>
          </a:p>
          <a:p>
            <a:pPr>
              <a:buNone/>
            </a:pPr>
            <a:endParaRPr lang="ru-RU"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229600" cy="2002234"/>
          </a:xfrm>
        </p:spPr>
        <p:txBody>
          <a:bodyPr>
            <a:normAutofit fontScale="90000"/>
          </a:bodyPr>
          <a:lstStyle/>
          <a:p>
            <a:pPr lvl="0" algn="l"/>
            <a:r>
              <a:rPr lang="ru-RU" sz="2400" u="sng" dirty="0"/>
              <a:t>Пациенты с другими сопутствующими факторами:</a:t>
            </a:r>
            <a:r>
              <a:rPr lang="ru-RU" sz="2400" dirty="0"/>
              <a:t/>
            </a:r>
            <a:br>
              <a:rPr lang="ru-RU" sz="2400" dirty="0"/>
            </a:br>
            <a:r>
              <a:rPr lang="ru-RU" sz="2400" b="1" dirty="0" smtClean="0"/>
              <a:t>- </a:t>
            </a:r>
            <a:r>
              <a:rPr lang="ru-RU" sz="2400" b="1" i="1" u="sng" dirty="0"/>
              <a:t>Л</a:t>
            </a:r>
            <a:r>
              <a:rPr lang="ru-RU" sz="2400" b="1" i="1" u="sng" dirty="0" smtClean="0"/>
              <a:t>иц </a:t>
            </a:r>
            <a:r>
              <a:rPr lang="ru-RU" sz="2400" b="1" i="1" u="sng" dirty="0"/>
              <a:t>старших возрастных групп</a:t>
            </a:r>
            <a:r>
              <a:rPr lang="ru-RU" sz="2400" b="1" i="1" dirty="0"/>
              <a:t> (старше 60 лет);</a:t>
            </a:r>
            <a:br>
              <a:rPr lang="ru-RU" sz="2400" b="1" i="1" dirty="0"/>
            </a:br>
            <a:r>
              <a:rPr lang="ru-RU" sz="2400" b="1" i="1" dirty="0"/>
              <a:t>-  </a:t>
            </a:r>
            <a:r>
              <a:rPr lang="ru-RU" sz="2400" b="1" i="1" u="sng" dirty="0" smtClean="0"/>
              <a:t>Беременных </a:t>
            </a:r>
            <a:r>
              <a:rPr lang="ru-RU" sz="2400" b="1" i="1" u="sng" dirty="0"/>
              <a:t>и кормящих матерей</a:t>
            </a:r>
            <a:r>
              <a:rPr lang="ru-RU" sz="2400" b="1" i="1" dirty="0"/>
              <a:t>;</a:t>
            </a:r>
            <a:br>
              <a:rPr lang="ru-RU" sz="2400" b="1" i="1" dirty="0"/>
            </a:br>
            <a:r>
              <a:rPr lang="ru-RU" sz="2400" b="1" i="1" dirty="0"/>
              <a:t>- </a:t>
            </a:r>
            <a:r>
              <a:rPr lang="ru-RU" sz="2400" b="1" i="1" u="sng" dirty="0" smtClean="0"/>
              <a:t>Пациенты </a:t>
            </a:r>
            <a:r>
              <a:rPr lang="ru-RU" sz="2400" b="1" i="1" u="sng" dirty="0"/>
              <a:t>с сопутствующей лекарственной терапией;</a:t>
            </a:r>
            <a:r>
              <a:rPr lang="ru-RU" sz="2400" b="1" i="1" dirty="0"/>
              <a:t/>
            </a:r>
            <a:br>
              <a:rPr lang="ru-RU" sz="2400" b="1" i="1" dirty="0"/>
            </a:br>
            <a:r>
              <a:rPr lang="ru-RU" sz="2400" b="1" i="1" u="sng" dirty="0"/>
              <a:t>- </a:t>
            </a:r>
            <a:r>
              <a:rPr lang="ru-RU" sz="2400" b="1" i="1" u="sng" dirty="0" smtClean="0"/>
              <a:t>Лиц </a:t>
            </a:r>
            <a:r>
              <a:rPr lang="ru-RU" sz="2400" b="1" i="1" u="sng" dirty="0"/>
              <a:t>проходящих санацию полости рта и предпротетическую</a:t>
            </a:r>
            <a:r>
              <a:rPr lang="ru-RU" sz="2400" b="1" i="1" dirty="0"/>
              <a:t/>
            </a:r>
            <a:br>
              <a:rPr lang="ru-RU" sz="2400" b="1" i="1" dirty="0"/>
            </a:br>
            <a:r>
              <a:rPr lang="ru-RU" sz="2400" b="1" i="1" u="sng" dirty="0"/>
              <a:t>подготовку</a:t>
            </a:r>
            <a:endParaRPr lang="ru-RU" sz="2400" b="1" i="1" dirty="0"/>
          </a:p>
        </p:txBody>
      </p:sp>
      <p:sp>
        <p:nvSpPr>
          <p:cNvPr id="7" name="Содержимое 6"/>
          <p:cNvSpPr>
            <a:spLocks noGrp="1"/>
          </p:cNvSpPr>
          <p:nvPr>
            <p:ph idx="1"/>
          </p:nvPr>
        </p:nvSpPr>
        <p:spPr>
          <a:xfrm>
            <a:off x="251520" y="2348880"/>
            <a:ext cx="8712968" cy="4032448"/>
          </a:xfrm>
        </p:spPr>
        <p:txBody>
          <a:bodyPr>
            <a:normAutofit fontScale="92500"/>
          </a:bodyPr>
          <a:lstStyle/>
          <a:p>
            <a:pPr>
              <a:buNone/>
            </a:pPr>
            <a:r>
              <a:rPr lang="en-US" sz="2400" b="1" dirty="0" smtClean="0"/>
              <a:t>II. </a:t>
            </a:r>
            <a:r>
              <a:rPr lang="ru-RU" sz="2400" b="1" u="sng" dirty="0"/>
              <a:t>Психологические способы воздействия</a:t>
            </a:r>
            <a:r>
              <a:rPr lang="ru-RU" sz="2400" b="1" dirty="0"/>
              <a:t> </a:t>
            </a:r>
            <a:r>
              <a:rPr lang="en-US" sz="2400" b="1" dirty="0" smtClean="0"/>
              <a:t>– </a:t>
            </a:r>
            <a:r>
              <a:rPr lang="ru-RU" sz="2400" dirty="0"/>
              <a:t> </a:t>
            </a:r>
            <a:r>
              <a:rPr lang="ru-RU" sz="2200" dirty="0" smtClean="0"/>
              <a:t>позволяю снизить</a:t>
            </a:r>
          </a:p>
          <a:p>
            <a:pPr>
              <a:buNone/>
            </a:pPr>
            <a:r>
              <a:rPr lang="ru-RU" sz="2200" dirty="0" smtClean="0"/>
              <a:t>уровень тревоги и страх, и подготовить пациента к лечению;</a:t>
            </a:r>
          </a:p>
          <a:p>
            <a:pPr>
              <a:buNone/>
            </a:pPr>
            <a:r>
              <a:rPr lang="fr-FR" sz="2200" b="1" dirty="0" smtClean="0"/>
              <a:t>III</a:t>
            </a:r>
            <a:r>
              <a:rPr lang="en-US" sz="2200" b="1" dirty="0" smtClean="0"/>
              <a:t>. </a:t>
            </a:r>
            <a:r>
              <a:rPr lang="ru-RU" sz="2400" b="1" u="sng" dirty="0"/>
              <a:t>Премедикация</a:t>
            </a:r>
            <a:r>
              <a:rPr lang="ru-RU" sz="2400" b="1" dirty="0"/>
              <a:t> </a:t>
            </a:r>
            <a:r>
              <a:rPr lang="ru-RU" sz="2200" dirty="0"/>
              <a:t>- это медикаментозная подготовка пациента к лечебным манипуляциям, направленным на уменьшение страха и тревоги перед лечение и снижение уровня психоэмоционального напряжения</a:t>
            </a:r>
            <a:r>
              <a:rPr lang="ru-RU" sz="2400" dirty="0"/>
              <a:t>. </a:t>
            </a:r>
            <a:endParaRPr lang="en-US" sz="2400" dirty="0" smtClean="0"/>
          </a:p>
          <a:p>
            <a:pPr lvl="0">
              <a:buNone/>
            </a:pPr>
            <a:r>
              <a:rPr lang="ru-RU" sz="2400" b="1" dirty="0" smtClean="0">
                <a:solidFill>
                  <a:srgbClr val="C00000"/>
                </a:solidFill>
              </a:rPr>
              <a:t>Показана:</a:t>
            </a:r>
            <a:r>
              <a:rPr lang="ru-RU" sz="2400" b="1" dirty="0" smtClean="0"/>
              <a:t>  </a:t>
            </a:r>
            <a:r>
              <a:rPr lang="ru-RU" sz="2400" dirty="0" smtClean="0"/>
              <a:t>1. </a:t>
            </a:r>
            <a:r>
              <a:rPr lang="ru-RU" sz="2400" dirty="0" smtClean="0">
                <a:solidFill>
                  <a:srgbClr val="C00000"/>
                </a:solidFill>
              </a:rPr>
              <a:t>Пациенты </a:t>
            </a:r>
            <a:r>
              <a:rPr lang="ru-RU" sz="2400" dirty="0">
                <a:solidFill>
                  <a:srgbClr val="C00000"/>
                </a:solidFill>
              </a:rPr>
              <a:t>с психо-эмоциональным </a:t>
            </a:r>
            <a:r>
              <a:rPr lang="ru-RU" sz="2400" dirty="0" smtClean="0">
                <a:solidFill>
                  <a:srgbClr val="C00000"/>
                </a:solidFill>
              </a:rPr>
              <a:t>возбуждением</a:t>
            </a:r>
            <a:r>
              <a:rPr lang="ru-RU" sz="2400" dirty="0" smtClean="0"/>
              <a:t>.</a:t>
            </a:r>
          </a:p>
          <a:p>
            <a:pPr lvl="0">
              <a:buNone/>
            </a:pPr>
            <a:r>
              <a:rPr lang="ru-RU" sz="2400" dirty="0"/>
              <a:t> </a:t>
            </a:r>
            <a:r>
              <a:rPr lang="ru-RU" sz="2400" dirty="0" smtClean="0"/>
              <a:t>                     2. </a:t>
            </a:r>
            <a:r>
              <a:rPr lang="ru-RU" sz="2400" dirty="0" smtClean="0">
                <a:solidFill>
                  <a:srgbClr val="C00000"/>
                </a:solidFill>
              </a:rPr>
              <a:t>Пациенты </a:t>
            </a:r>
            <a:r>
              <a:rPr lang="ru-RU" sz="2400" dirty="0">
                <a:solidFill>
                  <a:srgbClr val="C00000"/>
                </a:solidFill>
              </a:rPr>
              <a:t>с значительным колебанием АД наряду с </a:t>
            </a:r>
            <a:r>
              <a:rPr lang="ru-RU" sz="2400" dirty="0" smtClean="0">
                <a:solidFill>
                  <a:srgbClr val="C00000"/>
                </a:solidFill>
              </a:rPr>
              <a:t> препаратами</a:t>
            </a:r>
            <a:r>
              <a:rPr lang="ru-RU" sz="2400" dirty="0">
                <a:solidFill>
                  <a:srgbClr val="C00000"/>
                </a:solidFill>
              </a:rPr>
              <a:t>, нормализующими работу сердечно-сосудистой системы </a:t>
            </a:r>
            <a:r>
              <a:rPr lang="ru-RU" sz="2400" dirty="0"/>
              <a:t>(после консультации с терапевтом-кардиологом</a:t>
            </a:r>
            <a:r>
              <a:rPr lang="ru-RU" sz="2400" dirty="0" smtClean="0"/>
              <a:t>).</a:t>
            </a:r>
          </a:p>
          <a:p>
            <a:pPr lvl="0">
              <a:buNone/>
            </a:pPr>
            <a:r>
              <a:rPr lang="ru-RU" sz="2400" dirty="0"/>
              <a:t>	</a:t>
            </a:r>
            <a:r>
              <a:rPr lang="ru-RU" sz="2400" dirty="0" smtClean="0"/>
              <a:t>	       </a:t>
            </a:r>
            <a:r>
              <a:rPr lang="ru-RU" sz="2400" dirty="0" smtClean="0">
                <a:solidFill>
                  <a:srgbClr val="C00000"/>
                </a:solidFill>
              </a:rPr>
              <a:t>3.При </a:t>
            </a:r>
            <a:r>
              <a:rPr lang="ru-RU" sz="2400" dirty="0">
                <a:solidFill>
                  <a:srgbClr val="C00000"/>
                </a:solidFill>
              </a:rPr>
              <a:t>длительных и травматических вмешательствах.</a:t>
            </a:r>
          </a:p>
          <a:p>
            <a:pPr>
              <a:buNone/>
            </a:pPr>
            <a:endParaRPr lang="ru-RU" sz="22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2400" dirty="0" smtClean="0">
                <a:solidFill>
                  <a:srgbClr val="C00000"/>
                </a:solidFill>
              </a:rPr>
              <a:t>ПРИМЕРНЫЙ СПИСОК ПРЕПАРАТОВ ПРИМЕНЯЕМЫХ ДЛЯ 			ПРЕМЕДЕКАЦИИ:</a:t>
            </a:r>
            <a:endParaRPr lang="ru-RU" sz="2400" dirty="0">
              <a:solidFill>
                <a:srgbClr val="C00000"/>
              </a:solidFill>
            </a:endParaRPr>
          </a:p>
        </p:txBody>
      </p:sp>
      <p:graphicFrame>
        <p:nvGraphicFramePr>
          <p:cNvPr id="4" name="Содержимое 3"/>
          <p:cNvGraphicFramePr>
            <a:graphicFrameLocks noGrp="1"/>
          </p:cNvGraphicFramePr>
          <p:nvPr>
            <p:ph idx="1"/>
          </p:nvPr>
        </p:nvGraphicFramePr>
        <p:xfrm>
          <a:off x="457200" y="1268760"/>
          <a:ext cx="8229600" cy="5040560"/>
        </p:xfrm>
        <a:graphic>
          <a:graphicData uri="http://schemas.openxmlformats.org/drawingml/2006/table">
            <a:tbl>
              <a:tblPr firstRow="1" bandRow="1">
                <a:tableStyleId>{5C22544A-7EE6-4342-B048-85BDC9FD1C3A}</a:tableStyleId>
              </a:tblPr>
              <a:tblGrid>
                <a:gridCol w="2743200"/>
                <a:gridCol w="2743200"/>
                <a:gridCol w="2743200"/>
              </a:tblGrid>
              <a:tr h="631728">
                <a:tc>
                  <a:txBody>
                    <a:bodyPr/>
                    <a:lstStyle/>
                    <a:p>
                      <a:pPr algn="just">
                        <a:lnSpc>
                          <a:spcPct val="150000"/>
                        </a:lnSpc>
                        <a:spcAft>
                          <a:spcPts val="0"/>
                        </a:spcAft>
                      </a:pPr>
                      <a:r>
                        <a:rPr lang="ru-RU" sz="1400" b="1" dirty="0">
                          <a:solidFill>
                            <a:schemeClr val="tx1"/>
                          </a:solidFill>
                          <a:latin typeface="Times New Roman"/>
                          <a:ea typeface="Calibri"/>
                          <a:cs typeface="Times New Roman"/>
                        </a:rPr>
                        <a:t>        Препараты</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Количество</a:t>
                      </a:r>
                      <a:endParaRPr lang="ru-RU" sz="1400" dirty="0">
                        <a:solidFill>
                          <a:schemeClr val="tx1"/>
                        </a:solidFill>
                        <a:latin typeface="Times New Roman"/>
                        <a:ea typeface="Calibri"/>
                        <a:cs typeface="Times New Roman"/>
                      </a:endParaRPr>
                    </a:p>
                  </a:txBody>
                  <a:tcPr marL="68580" marR="68580" marT="0" marB="0"/>
                </a:tc>
                <a:tc>
                  <a:txBody>
                    <a:bodyPr/>
                    <a:lstStyle/>
                    <a:p>
                      <a:pPr algn="just">
                        <a:lnSpc>
                          <a:spcPct val="150000"/>
                        </a:lnSpc>
                        <a:spcAft>
                          <a:spcPts val="0"/>
                        </a:spcAft>
                      </a:pPr>
                      <a:r>
                        <a:rPr lang="ru-RU" sz="1200" b="1" dirty="0">
                          <a:solidFill>
                            <a:schemeClr val="tx1"/>
                          </a:solidFill>
                          <a:latin typeface="Times New Roman"/>
                          <a:ea typeface="Calibri"/>
                          <a:cs typeface="Times New Roman"/>
                        </a:rPr>
                        <a:t>Принимать до вмешательства</a:t>
                      </a:r>
                      <a:endParaRPr lang="ru-RU" sz="1400" b="1" dirty="0">
                        <a:solidFill>
                          <a:schemeClr val="tx1"/>
                        </a:solidFill>
                        <a:latin typeface="Times New Roman"/>
                        <a:ea typeface="Calibri"/>
                        <a:cs typeface="Times New Roman"/>
                      </a:endParaRPr>
                    </a:p>
                  </a:txBody>
                  <a:tcPr marL="68580" marR="68580" marT="0" marB="0"/>
                </a:tc>
              </a:tr>
              <a:tr h="551104">
                <a:tc>
                  <a:txBody>
                    <a:bodyPr/>
                    <a:lstStyle/>
                    <a:p>
                      <a:pPr algn="just">
                        <a:lnSpc>
                          <a:spcPct val="150000"/>
                        </a:lnSpc>
                        <a:spcAft>
                          <a:spcPts val="0"/>
                        </a:spcAft>
                      </a:pPr>
                      <a:r>
                        <a:rPr lang="ru-RU" sz="1400" b="1" dirty="0">
                          <a:solidFill>
                            <a:schemeClr val="tx1"/>
                          </a:solidFill>
                          <a:latin typeface="Times New Roman"/>
                          <a:ea typeface="Calibri"/>
                          <a:cs typeface="Times New Roman"/>
                        </a:rPr>
                        <a:t>      </a:t>
                      </a:r>
                      <a:r>
                        <a:rPr lang="ru-RU" sz="1400" b="1" dirty="0" err="1">
                          <a:solidFill>
                            <a:schemeClr val="tx1"/>
                          </a:solidFill>
                          <a:latin typeface="Times New Roman"/>
                          <a:ea typeface="Calibri"/>
                          <a:cs typeface="Times New Roman"/>
                        </a:rPr>
                        <a:t>Тенотен</a:t>
                      </a:r>
                      <a:endParaRPr lang="ru-RU" sz="1400" b="1" dirty="0">
                        <a:solidFill>
                          <a:schemeClr val="tx1"/>
                        </a:solidFill>
                        <a:latin typeface="Times New Roman"/>
                        <a:ea typeface="Calibri"/>
                        <a:cs typeface="Times New Roman"/>
                      </a:endParaRP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1 - 4 таблеток</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за 30 минут</a:t>
                      </a:r>
                    </a:p>
                  </a:txBody>
                  <a:tcPr marL="68580" marR="68580" marT="0" marB="0"/>
                </a:tc>
              </a:tr>
              <a:tr h="551104">
                <a:tc>
                  <a:txBody>
                    <a:bodyPr/>
                    <a:lstStyle/>
                    <a:p>
                      <a:pPr algn="just">
                        <a:lnSpc>
                          <a:spcPct val="150000"/>
                        </a:lnSpc>
                        <a:spcAft>
                          <a:spcPts val="0"/>
                        </a:spcAft>
                      </a:pPr>
                      <a:r>
                        <a:rPr lang="ru-RU" sz="1400" b="1" dirty="0" err="1">
                          <a:solidFill>
                            <a:schemeClr val="tx1"/>
                          </a:solidFill>
                          <a:latin typeface="Times New Roman"/>
                          <a:ea typeface="Calibri"/>
                          <a:cs typeface="Times New Roman"/>
                        </a:rPr>
                        <a:t>Гранданксин</a:t>
                      </a:r>
                      <a:r>
                        <a:rPr lang="ru-RU" sz="1400" b="1" dirty="0">
                          <a:solidFill>
                            <a:schemeClr val="tx1"/>
                          </a:solidFill>
                          <a:latin typeface="Times New Roman"/>
                          <a:ea typeface="Calibri"/>
                          <a:cs typeface="Times New Roman"/>
                        </a:rPr>
                        <a:t> 50 мг.</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1 - 2 таблетки</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за 1 час </a:t>
                      </a:r>
                    </a:p>
                  </a:txBody>
                  <a:tcPr marL="68580" marR="68580" marT="0" marB="0"/>
                </a:tc>
              </a:tr>
              <a:tr h="551104">
                <a:tc>
                  <a:txBody>
                    <a:bodyPr/>
                    <a:lstStyle/>
                    <a:p>
                      <a:pPr algn="just">
                        <a:lnSpc>
                          <a:spcPct val="150000"/>
                        </a:lnSpc>
                        <a:spcAft>
                          <a:spcPts val="0"/>
                        </a:spcAft>
                      </a:pPr>
                      <a:r>
                        <a:rPr lang="ru-RU" sz="1400" b="1" dirty="0">
                          <a:solidFill>
                            <a:schemeClr val="tx1"/>
                          </a:solidFill>
                          <a:latin typeface="Times New Roman"/>
                          <a:ea typeface="Calibri"/>
                          <a:cs typeface="Times New Roman"/>
                        </a:rPr>
                        <a:t>    </a:t>
                      </a:r>
                      <a:r>
                        <a:rPr lang="ru-RU" sz="1400" b="1" dirty="0" err="1">
                          <a:solidFill>
                            <a:schemeClr val="tx1"/>
                          </a:solidFill>
                          <a:latin typeface="Times New Roman"/>
                          <a:ea typeface="Calibri"/>
                          <a:cs typeface="Times New Roman"/>
                        </a:rPr>
                        <a:t>Атаракс</a:t>
                      </a:r>
                      <a:endParaRPr lang="ru-RU" sz="1400" b="1" dirty="0">
                        <a:solidFill>
                          <a:schemeClr val="tx1"/>
                        </a:solidFill>
                        <a:latin typeface="Times New Roman"/>
                        <a:ea typeface="Calibri"/>
                        <a:cs typeface="Times New Roman"/>
                      </a:endParaRP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1 мг/кг веса</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за 1 час</a:t>
                      </a:r>
                    </a:p>
                  </a:txBody>
                  <a:tcPr marL="68580" marR="68580" marT="0" marB="0"/>
                </a:tc>
              </a:tr>
              <a:tr h="551104">
                <a:tc>
                  <a:txBody>
                    <a:bodyPr/>
                    <a:lstStyle/>
                    <a:p>
                      <a:pPr algn="just">
                        <a:lnSpc>
                          <a:spcPct val="150000"/>
                        </a:lnSpc>
                        <a:spcAft>
                          <a:spcPts val="0"/>
                        </a:spcAft>
                      </a:pPr>
                      <a:r>
                        <a:rPr lang="ru-RU" sz="1400" b="1" dirty="0">
                          <a:solidFill>
                            <a:schemeClr val="tx1"/>
                          </a:solidFill>
                          <a:latin typeface="Times New Roman"/>
                          <a:ea typeface="Calibri"/>
                          <a:cs typeface="Times New Roman"/>
                        </a:rPr>
                        <a:t>Гомеопатические: </a:t>
                      </a:r>
                    </a:p>
                  </a:txBody>
                  <a:tcPr marL="68580" marR="68580" marT="0" marB="0"/>
                </a:tc>
                <a:tc>
                  <a:txBody>
                    <a:bodyPr/>
                    <a:lstStyle/>
                    <a:p>
                      <a:pPr algn="just">
                        <a:lnSpc>
                          <a:spcPct val="150000"/>
                        </a:lnSpc>
                        <a:spcAft>
                          <a:spcPts val="0"/>
                        </a:spcAft>
                      </a:pPr>
                      <a:endParaRPr lang="ru-RU" sz="1400" b="1" dirty="0">
                        <a:solidFill>
                          <a:schemeClr val="tx1"/>
                        </a:solidFill>
                        <a:latin typeface="Times New Roman"/>
                        <a:ea typeface="Calibri"/>
                        <a:cs typeface="Times New Roman"/>
                      </a:endParaRPr>
                    </a:p>
                  </a:txBody>
                  <a:tcPr marL="68580" marR="68580" marT="0" marB="0"/>
                </a:tc>
                <a:tc>
                  <a:txBody>
                    <a:bodyPr/>
                    <a:lstStyle/>
                    <a:p>
                      <a:pPr algn="just">
                        <a:lnSpc>
                          <a:spcPct val="150000"/>
                        </a:lnSpc>
                        <a:spcAft>
                          <a:spcPts val="0"/>
                        </a:spcAft>
                      </a:pPr>
                      <a:endParaRPr lang="ru-RU" sz="1400" b="1" dirty="0">
                        <a:solidFill>
                          <a:schemeClr val="tx1"/>
                        </a:solidFill>
                        <a:latin typeface="Times New Roman"/>
                        <a:ea typeface="Calibri"/>
                        <a:cs typeface="Times New Roman"/>
                      </a:endParaRPr>
                    </a:p>
                  </a:txBody>
                  <a:tcPr marL="68580" marR="68580" marT="0" marB="0"/>
                </a:tc>
              </a:tr>
              <a:tr h="551104">
                <a:tc>
                  <a:txBody>
                    <a:bodyPr/>
                    <a:lstStyle/>
                    <a:p>
                      <a:pPr algn="just">
                        <a:lnSpc>
                          <a:spcPct val="150000"/>
                        </a:lnSpc>
                        <a:spcAft>
                          <a:spcPts val="0"/>
                        </a:spcAft>
                      </a:pPr>
                      <a:r>
                        <a:rPr lang="ru-RU" sz="1400" b="1" dirty="0">
                          <a:solidFill>
                            <a:schemeClr val="tx1"/>
                          </a:solidFill>
                          <a:latin typeface="Times New Roman"/>
                          <a:ea typeface="Calibri"/>
                          <a:cs typeface="Times New Roman"/>
                        </a:rPr>
                        <a:t>   </a:t>
                      </a:r>
                      <a:r>
                        <a:rPr lang="ru-RU" sz="1400" b="1" dirty="0" err="1">
                          <a:solidFill>
                            <a:schemeClr val="tx1"/>
                          </a:solidFill>
                          <a:latin typeface="Times New Roman"/>
                          <a:ea typeface="Calibri"/>
                          <a:cs typeface="Times New Roman"/>
                        </a:rPr>
                        <a:t>Неврохель</a:t>
                      </a:r>
                      <a:endParaRPr lang="ru-RU" sz="1400" b="1" dirty="0">
                        <a:solidFill>
                          <a:schemeClr val="tx1"/>
                        </a:solidFill>
                        <a:latin typeface="Times New Roman"/>
                        <a:ea typeface="Calibri"/>
                        <a:cs typeface="Times New Roman"/>
                      </a:endParaRP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2 таблетки</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за 40 – 50 минут</a:t>
                      </a:r>
                    </a:p>
                  </a:txBody>
                  <a:tcPr marL="68580" marR="68580" marT="0" marB="0"/>
                </a:tc>
              </a:tr>
              <a:tr h="551104">
                <a:tc>
                  <a:txBody>
                    <a:bodyPr/>
                    <a:lstStyle/>
                    <a:p>
                      <a:pPr algn="just">
                        <a:lnSpc>
                          <a:spcPct val="150000"/>
                        </a:lnSpc>
                        <a:spcAft>
                          <a:spcPts val="0"/>
                        </a:spcAft>
                      </a:pPr>
                      <a:r>
                        <a:rPr lang="ru-RU" sz="1400" b="1" dirty="0" err="1">
                          <a:solidFill>
                            <a:schemeClr val="tx1"/>
                          </a:solidFill>
                          <a:latin typeface="Times New Roman"/>
                          <a:ea typeface="Calibri"/>
                          <a:cs typeface="Times New Roman"/>
                        </a:rPr>
                        <a:t>Фитопрепараты</a:t>
                      </a:r>
                      <a:r>
                        <a:rPr lang="ru-RU" sz="1400" b="1" dirty="0">
                          <a:solidFill>
                            <a:schemeClr val="tx1"/>
                          </a:solidFill>
                          <a:latin typeface="Times New Roman"/>
                          <a:ea typeface="Calibri"/>
                          <a:cs typeface="Times New Roman"/>
                        </a:rPr>
                        <a:t>:</a:t>
                      </a:r>
                    </a:p>
                  </a:txBody>
                  <a:tcPr marL="68580" marR="68580" marT="0" marB="0"/>
                </a:tc>
                <a:tc>
                  <a:txBody>
                    <a:bodyPr/>
                    <a:lstStyle/>
                    <a:p>
                      <a:pPr algn="just">
                        <a:lnSpc>
                          <a:spcPct val="150000"/>
                        </a:lnSpc>
                        <a:spcAft>
                          <a:spcPts val="0"/>
                        </a:spcAft>
                      </a:pPr>
                      <a:endParaRPr lang="ru-RU" sz="1400" b="1" dirty="0">
                        <a:solidFill>
                          <a:schemeClr val="tx1"/>
                        </a:solidFill>
                        <a:latin typeface="Times New Roman"/>
                        <a:ea typeface="Calibri"/>
                        <a:cs typeface="Times New Roman"/>
                      </a:endParaRPr>
                    </a:p>
                  </a:txBody>
                  <a:tcPr marL="68580" marR="68580" marT="0" marB="0"/>
                </a:tc>
                <a:tc>
                  <a:txBody>
                    <a:bodyPr/>
                    <a:lstStyle/>
                    <a:p>
                      <a:pPr algn="just">
                        <a:lnSpc>
                          <a:spcPct val="150000"/>
                        </a:lnSpc>
                        <a:spcAft>
                          <a:spcPts val="0"/>
                        </a:spcAft>
                      </a:pPr>
                      <a:endParaRPr lang="ru-RU" sz="1400" b="1" dirty="0">
                        <a:solidFill>
                          <a:schemeClr val="tx1"/>
                        </a:solidFill>
                        <a:latin typeface="Times New Roman"/>
                        <a:ea typeface="Calibri"/>
                        <a:cs typeface="Times New Roman"/>
                      </a:endParaRPr>
                    </a:p>
                  </a:txBody>
                  <a:tcPr marL="68580" marR="68580" marT="0" marB="0"/>
                </a:tc>
              </a:tr>
              <a:tr h="551104">
                <a:tc>
                  <a:txBody>
                    <a:bodyPr/>
                    <a:lstStyle/>
                    <a:p>
                      <a:pPr algn="just">
                        <a:lnSpc>
                          <a:spcPct val="150000"/>
                        </a:lnSpc>
                        <a:spcAft>
                          <a:spcPts val="0"/>
                        </a:spcAft>
                      </a:pPr>
                      <a:r>
                        <a:rPr lang="ru-RU" sz="1400" b="1" dirty="0">
                          <a:solidFill>
                            <a:schemeClr val="tx1"/>
                          </a:solidFill>
                          <a:latin typeface="Times New Roman"/>
                          <a:ea typeface="Calibri"/>
                          <a:cs typeface="Times New Roman"/>
                        </a:rPr>
                        <a:t>Настойка валерьяны</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30 - 40 капель</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за  50 минут</a:t>
                      </a:r>
                    </a:p>
                  </a:txBody>
                  <a:tcPr marL="68580" marR="68580" marT="0" marB="0"/>
                </a:tc>
              </a:tr>
              <a:tr h="551104">
                <a:tc>
                  <a:txBody>
                    <a:bodyPr/>
                    <a:lstStyle/>
                    <a:p>
                      <a:pPr algn="just">
                        <a:lnSpc>
                          <a:spcPct val="150000"/>
                        </a:lnSpc>
                        <a:spcAft>
                          <a:spcPts val="0"/>
                        </a:spcAft>
                      </a:pPr>
                      <a:r>
                        <a:rPr lang="ru-RU" sz="1400" b="1" dirty="0">
                          <a:solidFill>
                            <a:schemeClr val="tx1"/>
                          </a:solidFill>
                          <a:latin typeface="Times New Roman"/>
                          <a:ea typeface="Calibri"/>
                          <a:cs typeface="Times New Roman"/>
                        </a:rPr>
                        <a:t>Настойка пустырника</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30 - 40 капель</a:t>
                      </a:r>
                    </a:p>
                  </a:txBody>
                  <a:tcPr marL="68580" marR="68580" marT="0" marB="0"/>
                </a:tc>
                <a:tc>
                  <a:txBody>
                    <a:bodyPr/>
                    <a:lstStyle/>
                    <a:p>
                      <a:pPr algn="just">
                        <a:lnSpc>
                          <a:spcPct val="150000"/>
                        </a:lnSpc>
                        <a:spcAft>
                          <a:spcPts val="0"/>
                        </a:spcAft>
                      </a:pPr>
                      <a:r>
                        <a:rPr lang="ru-RU" sz="1400" b="1" dirty="0">
                          <a:solidFill>
                            <a:schemeClr val="tx1"/>
                          </a:solidFill>
                          <a:latin typeface="Times New Roman"/>
                          <a:ea typeface="Calibri"/>
                          <a:cs typeface="Times New Roman"/>
                        </a:rPr>
                        <a:t>        за  50 минут</a:t>
                      </a:r>
                    </a:p>
                  </a:txBody>
                  <a:tcPr marL="68580" marR="68580" marT="0" marB="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обморок1.jpg"/>
          <p:cNvPicPr>
            <a:picLocks noChangeAspect="1"/>
          </p:cNvPicPr>
          <p:nvPr/>
        </p:nvPicPr>
        <p:blipFill>
          <a:blip r:embed="rId2" cstate="print"/>
          <a:stretch>
            <a:fillRect/>
          </a:stretch>
        </p:blipFill>
        <p:spPr>
          <a:xfrm>
            <a:off x="2843808" y="2917334"/>
            <a:ext cx="5940152" cy="3634129"/>
          </a:xfrm>
          <a:prstGeom prst="rect">
            <a:avLst/>
          </a:prstGeom>
          <a:ln>
            <a:noFill/>
          </a:ln>
          <a:effectLst>
            <a:softEdge rad="127000"/>
          </a:effectLst>
        </p:spPr>
      </p:pic>
      <p:sp>
        <p:nvSpPr>
          <p:cNvPr id="2" name="Заголовок 1"/>
          <p:cNvSpPr>
            <a:spLocks noGrp="1"/>
          </p:cNvSpPr>
          <p:nvPr>
            <p:ph type="title"/>
          </p:nvPr>
        </p:nvSpPr>
        <p:spPr>
          <a:xfrm>
            <a:off x="457200" y="274638"/>
            <a:ext cx="8229600" cy="562074"/>
          </a:xfrm>
        </p:spPr>
        <p:txBody>
          <a:bodyPr>
            <a:normAutofit/>
          </a:bodyPr>
          <a:lstStyle/>
          <a:p>
            <a:r>
              <a:rPr lang="ru-RU" sz="2400" b="1" u="sng" dirty="0">
                <a:solidFill>
                  <a:srgbClr val="C00000"/>
                </a:solidFill>
              </a:rPr>
              <a:t> Обморок</a:t>
            </a:r>
            <a:endParaRPr lang="ru-RU" sz="2400" dirty="0">
              <a:solidFill>
                <a:srgbClr val="C00000"/>
              </a:solidFill>
            </a:endParaRPr>
          </a:p>
        </p:txBody>
      </p:sp>
      <p:sp>
        <p:nvSpPr>
          <p:cNvPr id="3" name="Содержимое 2"/>
          <p:cNvSpPr>
            <a:spLocks noGrp="1"/>
          </p:cNvSpPr>
          <p:nvPr>
            <p:ph idx="1"/>
          </p:nvPr>
        </p:nvSpPr>
        <p:spPr>
          <a:xfrm>
            <a:off x="251520" y="836712"/>
            <a:ext cx="8712968" cy="5688632"/>
          </a:xfrm>
        </p:spPr>
        <p:txBody>
          <a:bodyPr>
            <a:normAutofit/>
          </a:bodyPr>
          <a:lstStyle/>
          <a:p>
            <a:pPr>
              <a:buNone/>
            </a:pPr>
            <a:r>
              <a:rPr lang="ru-RU" sz="2400" b="1" dirty="0"/>
              <a:t>Обморок (</a:t>
            </a:r>
            <a:r>
              <a:rPr lang="fr-FR" sz="2400" b="1" dirty="0"/>
              <a:t>syncope</a:t>
            </a:r>
            <a:r>
              <a:rPr lang="ru-RU" sz="2400" b="1" dirty="0"/>
              <a:t>)</a:t>
            </a:r>
            <a:r>
              <a:rPr lang="ru-RU" sz="2400" dirty="0"/>
              <a:t> - </a:t>
            </a:r>
            <a:r>
              <a:rPr lang="ru-RU" sz="2000" u="sng" dirty="0"/>
              <a:t>внезапное</a:t>
            </a:r>
            <a:r>
              <a:rPr lang="ru-RU" sz="2000" dirty="0"/>
              <a:t> возникающая </a:t>
            </a:r>
            <a:r>
              <a:rPr lang="ru-RU" sz="2000" dirty="0" smtClean="0"/>
              <a:t>кратковременная</a:t>
            </a:r>
          </a:p>
          <a:p>
            <a:pPr>
              <a:buNone/>
            </a:pPr>
            <a:r>
              <a:rPr lang="ru-RU" sz="2000" dirty="0" smtClean="0"/>
              <a:t>потеря </a:t>
            </a:r>
            <a:r>
              <a:rPr lang="ru-RU" sz="2000" dirty="0"/>
              <a:t>сознания с ослаблением деятельности сердечной и дыхательной системы. </a:t>
            </a:r>
            <a:r>
              <a:rPr lang="ru-RU" sz="2000" b="1" dirty="0"/>
              <a:t>Обморок (синкопе)</a:t>
            </a:r>
            <a:r>
              <a:rPr lang="ru-RU" sz="2000" dirty="0"/>
              <a:t> является </a:t>
            </a:r>
            <a:r>
              <a:rPr lang="ru-RU" sz="2000" b="1" dirty="0"/>
              <a:t>лёгкой формой острой сосудистой мозговой недостаточностью</a:t>
            </a:r>
            <a:r>
              <a:rPr lang="ru-RU" sz="2000" dirty="0"/>
              <a:t> и обусловлен гипоксией головного мозга. </a:t>
            </a:r>
            <a:endParaRPr lang="ru-RU" sz="2000" dirty="0" smtClean="0"/>
          </a:p>
          <a:p>
            <a:pPr>
              <a:buFont typeface="Wingdings" pitchFamily="2" charset="2"/>
              <a:buChar char="ü"/>
            </a:pPr>
            <a:r>
              <a:rPr lang="ru-RU" sz="2000" dirty="0" smtClean="0"/>
              <a:t> Является наиболее частым осложнением</a:t>
            </a:r>
          </a:p>
          <a:p>
            <a:pPr>
              <a:buFont typeface="Wingdings" pitchFamily="2" charset="2"/>
              <a:buChar char="ü"/>
            </a:pPr>
            <a:r>
              <a:rPr lang="ru-RU" sz="2000" dirty="0" smtClean="0"/>
              <a:t>Возникает на этапе введения анестетика или в ближайшие 3 -5 мин.</a:t>
            </a:r>
          </a:p>
          <a:p>
            <a:pPr>
              <a:buFont typeface="Wingdings" pitchFamily="2" charset="2"/>
              <a:buChar char="ü"/>
            </a:pPr>
            <a:r>
              <a:rPr lang="ru-RU" sz="2000" dirty="0"/>
              <a:t>М</a:t>
            </a:r>
            <a:r>
              <a:rPr lang="ru-RU" sz="2000" dirty="0" smtClean="0"/>
              <a:t>ожет </a:t>
            </a:r>
            <a:r>
              <a:rPr lang="ru-RU" sz="2000" dirty="0"/>
              <a:t>наступить от страха, испуга, сильных негативных эмоций, боли, длительного ожидания перед </a:t>
            </a:r>
            <a:r>
              <a:rPr lang="ru-RU" sz="2000" dirty="0" smtClean="0"/>
              <a:t>вмешательством</a:t>
            </a:r>
          </a:p>
          <a:p>
            <a:pPr>
              <a:buNone/>
            </a:pPr>
            <a:r>
              <a:rPr lang="ru-RU" sz="2000" b="1" u="sng" dirty="0"/>
              <a:t>Клиническая картина:</a:t>
            </a:r>
            <a:r>
              <a:rPr lang="ru-RU" sz="2000" dirty="0"/>
              <a:t> Степень выраженности обморочного</a:t>
            </a:r>
          </a:p>
          <a:p>
            <a:pPr>
              <a:buNone/>
            </a:pPr>
            <a:r>
              <a:rPr lang="ru-RU" sz="2000" dirty="0"/>
              <a:t>(синкопального) состояния может быть различной. Условно в клинической картине обморока выделяют </a:t>
            </a:r>
            <a:r>
              <a:rPr lang="ru-RU" sz="2000" b="1" dirty="0"/>
              <a:t>три стадии</a:t>
            </a:r>
            <a:r>
              <a:rPr lang="ru-RU" sz="2000" b="1" dirty="0" smtClean="0"/>
              <a:t>:</a:t>
            </a:r>
          </a:p>
          <a:p>
            <a:pPr lvl="0">
              <a:buNone/>
            </a:pPr>
            <a:r>
              <a:rPr lang="ru-RU" sz="2000" b="1" dirty="0" smtClean="0"/>
              <a:t> 1. </a:t>
            </a:r>
            <a:r>
              <a:rPr lang="ru-RU" sz="2000" b="1" dirty="0"/>
              <a:t>с</a:t>
            </a:r>
            <a:r>
              <a:rPr lang="ru-RU" sz="2000" b="1" dirty="0" smtClean="0"/>
              <a:t>тадия</a:t>
            </a:r>
            <a:r>
              <a:rPr lang="ru-RU" sz="2000" b="1" dirty="0"/>
              <a:t>: </a:t>
            </a:r>
            <a:r>
              <a:rPr lang="ru-RU" sz="2000" b="1" u="sng" dirty="0"/>
              <a:t>Предобморочное состояние</a:t>
            </a:r>
            <a:r>
              <a:rPr lang="ru-RU" sz="2000" b="1" i="1" dirty="0"/>
              <a:t> –</a:t>
            </a:r>
            <a:r>
              <a:rPr lang="ru-RU" sz="2000" b="1" dirty="0"/>
              <a:t> </a:t>
            </a:r>
            <a:endParaRPr lang="ru-RU" sz="2000" b="1" dirty="0" smtClean="0"/>
          </a:p>
          <a:p>
            <a:pPr lvl="0">
              <a:buNone/>
            </a:pPr>
            <a:r>
              <a:rPr lang="ru-RU" sz="2000" dirty="0" smtClean="0"/>
              <a:t>дискомфорт</a:t>
            </a:r>
            <a:r>
              <a:rPr lang="ru-RU" sz="2000" dirty="0"/>
              <a:t>, ощущение дурноты, головокружение, шум в ушах, </a:t>
            </a:r>
            <a:r>
              <a:rPr lang="ru-RU" sz="2000" dirty="0" smtClean="0"/>
              <a:t>нехватка</a:t>
            </a:r>
          </a:p>
          <a:p>
            <a:pPr lvl="0">
              <a:buNone/>
            </a:pPr>
            <a:r>
              <a:rPr lang="ru-RU" sz="2000" dirty="0" smtClean="0"/>
              <a:t>воздуха</a:t>
            </a:r>
            <a:r>
              <a:rPr lang="ru-RU" sz="2000" dirty="0"/>
              <a:t>, тошнота, зевота, усиление перистальтики кишечника. </a:t>
            </a:r>
            <a:endParaRPr lang="ru-RU" sz="2000" dirty="0" smtClean="0"/>
          </a:p>
          <a:p>
            <a:pPr lvl="0">
              <a:buNone/>
            </a:pPr>
            <a:r>
              <a:rPr lang="ru-RU" sz="2000" dirty="0" smtClean="0"/>
              <a:t>Продолжительность </a:t>
            </a:r>
            <a:r>
              <a:rPr lang="ru-RU" sz="2000" dirty="0"/>
              <a:t>от 5 сек. до 2 мин.</a:t>
            </a:r>
          </a:p>
          <a:p>
            <a:pPr>
              <a:buNone/>
            </a:pPr>
            <a:endParaRPr lang="ru-RU" sz="2000" dirty="0"/>
          </a:p>
          <a:p>
            <a:pPr>
              <a:buNone/>
            </a:pPr>
            <a:endParaRPr lang="ru-RU"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2448272"/>
          </a:xfrm>
        </p:spPr>
        <p:txBody>
          <a:bodyPr>
            <a:normAutofit fontScale="90000"/>
          </a:bodyPr>
          <a:lstStyle/>
          <a:p>
            <a:pPr lvl="0" algn="l"/>
            <a:r>
              <a:rPr lang="ru-RU" sz="2200" b="1" dirty="0" smtClean="0"/>
              <a:t> 2. </a:t>
            </a:r>
            <a:r>
              <a:rPr lang="ru-RU" sz="2200" b="1" dirty="0"/>
              <a:t>с</a:t>
            </a:r>
            <a:r>
              <a:rPr lang="ru-RU" sz="2200" b="1" dirty="0" smtClean="0"/>
              <a:t>тадия</a:t>
            </a:r>
            <a:r>
              <a:rPr lang="ru-RU" sz="2200" b="1" dirty="0"/>
              <a:t>: </a:t>
            </a:r>
            <a:r>
              <a:rPr lang="ru-RU" sz="2200" b="1" u="sng" dirty="0"/>
              <a:t>Собственно обморок </a:t>
            </a:r>
            <a:r>
              <a:rPr lang="ru-RU" sz="2200" dirty="0"/>
              <a:t>– потеря сознания, сопровождается бледностью кожных покровов, снижением мышечного тонуса. Дыхание поверхностное, брадипноэ. Пульс лабильный, чаще брадикардия до 40 – 50/мин. Артериальное давление (АД) нормальное или несколько снижено. Возможно присоединение к картине обморока судорожного синдрома. Продолжительность от 30 сек до 2 мин.</a:t>
            </a:r>
            <a:r>
              <a:rPr lang="ru-RU" sz="2400" dirty="0"/>
              <a:t/>
            </a:r>
            <a:br>
              <a:rPr lang="ru-RU" sz="2400" dirty="0"/>
            </a:br>
            <a:endParaRPr lang="ru-RU" sz="2400" dirty="0"/>
          </a:p>
        </p:txBody>
      </p:sp>
      <p:sp>
        <p:nvSpPr>
          <p:cNvPr id="3" name="Содержимое 2"/>
          <p:cNvSpPr>
            <a:spLocks noGrp="1"/>
          </p:cNvSpPr>
          <p:nvPr>
            <p:ph idx="1"/>
          </p:nvPr>
        </p:nvSpPr>
        <p:spPr>
          <a:xfrm>
            <a:off x="457200" y="2420888"/>
            <a:ext cx="8229600" cy="4032448"/>
          </a:xfrm>
        </p:spPr>
        <p:txBody>
          <a:bodyPr>
            <a:normAutofit fontScale="85000" lnSpcReduction="10000"/>
          </a:bodyPr>
          <a:lstStyle/>
          <a:p>
            <a:pPr>
              <a:buNone/>
            </a:pPr>
            <a:r>
              <a:rPr lang="ru-RU" sz="2200" b="1" dirty="0" smtClean="0"/>
              <a:t>3. </a:t>
            </a:r>
            <a:r>
              <a:rPr lang="ru-RU" sz="2200" b="1" dirty="0"/>
              <a:t>с</a:t>
            </a:r>
            <a:r>
              <a:rPr lang="ru-RU" sz="2200" b="1" dirty="0" smtClean="0"/>
              <a:t>тадия</a:t>
            </a:r>
            <a:r>
              <a:rPr lang="ru-RU" sz="2200" b="1" dirty="0"/>
              <a:t>:</a:t>
            </a:r>
            <a:r>
              <a:rPr lang="ru-RU" sz="2200" b="1" u="sng" dirty="0"/>
              <a:t> Послеобморочный период </a:t>
            </a:r>
            <a:r>
              <a:rPr lang="ru-RU" sz="2400" dirty="0" smtClean="0"/>
              <a:t>- восстанавливается сознание,</a:t>
            </a:r>
          </a:p>
          <a:p>
            <a:pPr>
              <a:buNone/>
            </a:pPr>
            <a:r>
              <a:rPr lang="ru-RU" sz="2400" dirty="0" smtClean="0"/>
              <a:t>сохраняется бледность кожного покрова, общая слабость,</a:t>
            </a:r>
          </a:p>
          <a:p>
            <a:pPr>
              <a:buNone/>
            </a:pPr>
            <a:r>
              <a:rPr lang="ru-RU" sz="2400" dirty="0" smtClean="0"/>
              <a:t>тошнота, неприятное ощущение в животе, дыхание учащенное,</a:t>
            </a:r>
          </a:p>
          <a:p>
            <a:pPr>
              <a:buNone/>
            </a:pPr>
            <a:r>
              <a:rPr lang="ru-RU" sz="2400" dirty="0" smtClean="0"/>
              <a:t>пульс частый, АД нормальное или несколько снижено с</a:t>
            </a:r>
          </a:p>
          <a:p>
            <a:pPr>
              <a:buNone/>
            </a:pPr>
            <a:r>
              <a:rPr lang="ru-RU" sz="2400" dirty="0" smtClean="0"/>
              <a:t>тенденцией к стабилизации. </a:t>
            </a:r>
          </a:p>
          <a:p>
            <a:pPr>
              <a:buNone/>
            </a:pPr>
            <a:r>
              <a:rPr lang="ru-RU" sz="2400" dirty="0" smtClean="0"/>
              <a:t>	В </a:t>
            </a:r>
            <a:r>
              <a:rPr lang="ru-RU" sz="2400" dirty="0"/>
              <a:t>зависимости от </a:t>
            </a:r>
            <a:r>
              <a:rPr lang="ru-RU" sz="2400" dirty="0" smtClean="0"/>
              <a:t>нарушения мозгового кровообращения выделяют</a:t>
            </a:r>
          </a:p>
          <a:p>
            <a:pPr>
              <a:buNone/>
            </a:pPr>
            <a:r>
              <a:rPr lang="ru-RU" sz="2400" dirty="0" smtClean="0">
                <a:solidFill>
                  <a:srgbClr val="C00000"/>
                </a:solidFill>
              </a:rPr>
              <a:t>следующие </a:t>
            </a:r>
            <a:r>
              <a:rPr lang="ru-RU" sz="2400" i="1" u="sng" dirty="0">
                <a:solidFill>
                  <a:srgbClr val="C00000"/>
                </a:solidFill>
              </a:rPr>
              <a:t>виды </a:t>
            </a:r>
            <a:r>
              <a:rPr lang="ru-RU" sz="2400" i="1" u="sng" dirty="0" smtClean="0">
                <a:solidFill>
                  <a:srgbClr val="C00000"/>
                </a:solidFill>
              </a:rPr>
              <a:t>обморока: мозговой</a:t>
            </a:r>
            <a:r>
              <a:rPr lang="ru-RU" sz="2400" i="1" u="sng" dirty="0">
                <a:solidFill>
                  <a:srgbClr val="C00000"/>
                </a:solidFill>
              </a:rPr>
              <a:t>, </a:t>
            </a:r>
            <a:r>
              <a:rPr lang="ru-RU" sz="2400" i="1" u="sng" dirty="0" smtClean="0">
                <a:solidFill>
                  <a:srgbClr val="C00000"/>
                </a:solidFill>
              </a:rPr>
              <a:t>сердечный, рефлекторный и</a:t>
            </a:r>
          </a:p>
          <a:p>
            <a:pPr>
              <a:buNone/>
            </a:pPr>
            <a:r>
              <a:rPr lang="ru-RU" sz="2400" i="1" u="sng" dirty="0" smtClean="0">
                <a:solidFill>
                  <a:srgbClr val="C00000"/>
                </a:solidFill>
              </a:rPr>
              <a:t>истерический</a:t>
            </a:r>
            <a:r>
              <a:rPr lang="ru-RU" sz="2400" i="1" u="sng" dirty="0"/>
              <a:t>.</a:t>
            </a:r>
            <a:r>
              <a:rPr lang="ru-RU" sz="2400" dirty="0"/>
              <a:t> </a:t>
            </a:r>
            <a:r>
              <a:rPr lang="ru-RU" sz="2200" dirty="0"/>
              <a:t>У </a:t>
            </a:r>
            <a:r>
              <a:rPr lang="ru-RU" sz="2200" dirty="0" smtClean="0"/>
              <a:t>лиц, подверженных обморочному </a:t>
            </a:r>
            <a:r>
              <a:rPr lang="ru-RU" sz="2200" dirty="0"/>
              <a:t>состоянию </a:t>
            </a:r>
            <a:r>
              <a:rPr lang="ru-RU" sz="2200" dirty="0" smtClean="0"/>
              <a:t>отмечается</a:t>
            </a:r>
          </a:p>
          <a:p>
            <a:pPr>
              <a:buNone/>
            </a:pPr>
            <a:r>
              <a:rPr lang="ru-RU" sz="2200" dirty="0" smtClean="0"/>
              <a:t>Астеническая конституция</a:t>
            </a:r>
            <a:r>
              <a:rPr lang="ru-RU" sz="2200" dirty="0"/>
              <a:t>, </a:t>
            </a:r>
            <a:r>
              <a:rPr lang="ru-RU" sz="2200" dirty="0" smtClean="0"/>
              <a:t>в частности </a:t>
            </a:r>
            <a:r>
              <a:rPr lang="ru-RU" sz="2200" dirty="0"/>
              <a:t>при наличии </a:t>
            </a:r>
            <a:r>
              <a:rPr lang="ru-RU" sz="2200" dirty="0" smtClean="0"/>
              <a:t>вегето-сосудистой</a:t>
            </a:r>
          </a:p>
          <a:p>
            <a:pPr>
              <a:buNone/>
            </a:pPr>
            <a:r>
              <a:rPr lang="ru-RU" sz="2200" dirty="0" smtClean="0"/>
              <a:t>дистонии, лабильность пульса</a:t>
            </a:r>
            <a:r>
              <a:rPr lang="ru-RU" sz="2200" dirty="0"/>
              <a:t>, пониженное АД, неустойчивая </a:t>
            </a:r>
            <a:r>
              <a:rPr lang="ru-RU" sz="2200" dirty="0" smtClean="0"/>
              <a:t>психика</a:t>
            </a:r>
          </a:p>
          <a:p>
            <a:pPr>
              <a:buNone/>
            </a:pPr>
            <a:r>
              <a:rPr lang="ru-RU" sz="2200" dirty="0" smtClean="0"/>
              <a:t>(истероидность</a:t>
            </a:r>
            <a:r>
              <a:rPr lang="ru-RU" sz="2200" dirty="0"/>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p:spPr>
        <p:txBody>
          <a:bodyPr>
            <a:normAutofit/>
          </a:bodyPr>
          <a:lstStyle/>
          <a:p>
            <a:pPr algn="l"/>
            <a:r>
              <a:rPr lang="ru-RU" sz="2400" dirty="0" smtClean="0">
                <a:solidFill>
                  <a:srgbClr val="C00000"/>
                </a:solidFill>
              </a:rPr>
              <a:t>		</a:t>
            </a:r>
            <a:r>
              <a:rPr lang="ru-RU" sz="2400" b="1" u="sng" dirty="0" smtClean="0">
                <a:solidFill>
                  <a:srgbClr val="C00000"/>
                </a:solidFill>
              </a:rPr>
              <a:t>Неотложной помощи при обмороке</a:t>
            </a:r>
            <a:endParaRPr lang="ru-RU" sz="2400" b="1" u="sng" dirty="0">
              <a:solidFill>
                <a:srgbClr val="C00000"/>
              </a:solidFill>
            </a:endParaRPr>
          </a:p>
        </p:txBody>
      </p:sp>
      <p:pic>
        <p:nvPicPr>
          <p:cNvPr id="6" name="Рисунок 5"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
        <p:nvSpPr>
          <p:cNvPr id="22531" name="Rectangle 3"/>
          <p:cNvSpPr>
            <a:spLocks noChangeArrowheads="1"/>
          </p:cNvSpPr>
          <p:nvPr/>
        </p:nvSpPr>
        <p:spPr bwMode="auto">
          <a:xfrm>
            <a:off x="251520" y="1138497"/>
            <a:ext cx="8712968"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400" b="1" dirty="0" smtClean="0">
                <a:latin typeface="Arial" pitchFamily="34" charset="0"/>
                <a:ea typeface="Calibri" pitchFamily="34" charset="0"/>
                <a:cs typeface="Times New Roman" pitchFamily="18" charset="0"/>
              </a:rPr>
              <a:t>1</a:t>
            </a:r>
            <a:r>
              <a:rPr lang="ru-RU" sz="1600" b="1" dirty="0" smtClean="0">
                <a:latin typeface="Arial" pitchFamily="34" charset="0"/>
                <a:ea typeface="Calibri" pitchFamily="34" charset="0"/>
                <a:cs typeface="Times New Roman" pitchFamily="18" charset="0"/>
              </a:rPr>
              <a:t>.</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Прекратить манипуляции и введение всех лекарственных препаратов (например: проведение местной анестезии).</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2. </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Убрать из полости рта все инструменты и материалы, которые пациент может аспирировать.</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3. Придать пациенту горизонтальное положение, с возвышенным ножным концом и обеспечить приток свежего воздуха, ослабить тугой воротничок, пояс (рис.1). Беременным придать положение на левом боку или подложенным под правую ягодицу валиком. боку или подложенным под правую ягодицу валиком.</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p:txBody>
      </p:sp>
      <p:pic>
        <p:nvPicPr>
          <p:cNvPr id="23" name="Рисунок 22"/>
          <p:cNvPicPr/>
          <p:nvPr/>
        </p:nvPicPr>
        <p:blipFill>
          <a:blip r:embed="rId3" cstate="print"/>
          <a:srcRect/>
          <a:stretch>
            <a:fillRect/>
          </a:stretch>
        </p:blipFill>
        <p:spPr bwMode="auto">
          <a:xfrm>
            <a:off x="611560" y="3861048"/>
            <a:ext cx="7848872" cy="2520280"/>
          </a:xfrm>
          <a:prstGeom prst="rect">
            <a:avLst/>
          </a:prstGeom>
          <a:noFill/>
          <a:ln w="9525">
            <a:noFill/>
            <a:miter lim="800000"/>
            <a:headEnd/>
            <a:tailEnd/>
          </a:ln>
          <a:effectLst>
            <a:outerShdw blurRad="63500" sx="102000" sy="102000" algn="ctr" rotWithShape="0">
              <a:schemeClr val="bg1">
                <a:alpha val="40000"/>
              </a:schemeClr>
            </a:outerShdw>
          </a:effectLst>
          <a:scene3d>
            <a:camera prst="orthographicFront">
              <a:rot lat="0" lon="299964" rev="0"/>
            </a:camera>
            <a:lightRig rig="threePt" dir="t"/>
          </a:scene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1835696" y="1412776"/>
            <a:ext cx="5544616" cy="2664296"/>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24577" name="Rectangle 1"/>
          <p:cNvSpPr>
            <a:spLocks noChangeArrowheads="1"/>
          </p:cNvSpPr>
          <p:nvPr/>
        </p:nvSpPr>
        <p:spPr bwMode="auto">
          <a:xfrm>
            <a:off x="179512" y="-235278"/>
            <a:ext cx="8712968" cy="19697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a:latin typeface="Arial"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4</a:t>
            </a:r>
            <a:r>
              <a:rPr kumimoji="0" lang="ru-RU"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Обеспечить приток свежего воздуха: снять галстук, расстегнуть ворот одежды, открыть окно. </a:t>
            </a:r>
            <a:endParaRPr kumimoji="0" lang="ru-RU"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5</a:t>
            </a:r>
            <a:r>
              <a:rPr kumimoji="0" lang="ru-RU" b="1" i="0" u="none" strike="noStrike" cap="none" normalizeH="0" baseline="0" dirty="0" smtClean="0">
                <a:ln>
                  <a:noFill/>
                </a:ln>
                <a:solidFill>
                  <a:schemeClr val="tx1"/>
                </a:solidFill>
                <a:effectLst/>
                <a:latin typeface="Arial" pitchFamily="34" charset="0"/>
                <a:ea typeface="Calibri" pitchFamily="34" charset="0"/>
                <a:cs typeface="Arial" pitchFamily="34" charset="0"/>
              </a:rPr>
              <a:t>. Стимулировать дыхательный и сосудистый центры вдыханием паров нашатырного спирта; </a:t>
            </a:r>
            <a:endParaRPr kumimoji="0" lang="ru-RU" b="1" i="0" u="none" strike="noStrike" cap="none" normalizeH="0" baseline="0" dirty="0" smtClean="0">
              <a:ln>
                <a:noFill/>
              </a:ln>
              <a:solidFill>
                <a:schemeClr val="tx1"/>
              </a:solidFill>
              <a:effectLst/>
              <a:latin typeface="Arial" pitchFamily="34" charset="0"/>
              <a:cs typeface="Arial" pitchFamily="34" charset="0"/>
            </a:endParaRPr>
          </a:p>
        </p:txBody>
      </p:sp>
      <p:sp>
        <p:nvSpPr>
          <p:cNvPr id="24578" name="Rectangle 2"/>
          <p:cNvSpPr>
            <a:spLocks noChangeArrowheads="1"/>
          </p:cNvSpPr>
          <p:nvPr/>
        </p:nvSpPr>
        <p:spPr bwMode="auto">
          <a:xfrm>
            <a:off x="251520" y="3337303"/>
            <a:ext cx="864096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lang="en-US" b="1" dirty="0">
              <a:latin typeface="Arial"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tabLst/>
            </a:pPr>
            <a:r>
              <a:rPr kumimoji="0" lang="ru-RU"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6.при затяжном течении ввести в/</a:t>
            </a:r>
            <a:r>
              <a:rPr kumimoji="0" lang="ru-RU"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в</a:t>
            </a:r>
            <a:r>
              <a:rPr kumimoji="0" lang="ru-RU"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или в/м (не </a:t>
            </a:r>
            <a:r>
              <a:rPr kumimoji="0" lang="ru-RU"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п</a:t>
            </a:r>
            <a:r>
              <a:rPr kumimoji="0" lang="ru-RU"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/к) 1 мл 10% раствора </a:t>
            </a:r>
            <a:r>
              <a:rPr kumimoji="0" lang="ru-RU"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кофеин-бензоата</a:t>
            </a:r>
            <a:r>
              <a:rPr kumimoji="0" lang="ru-RU"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натрия, а также необходим вызов бригады скорой помощи.</a:t>
            </a:r>
            <a:endParaRPr kumimoji="0" lang="ru-RU"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ru-RU" b="1" dirty="0" smtClean="0">
                <a:latin typeface="Times New Roman" pitchFamily="18" charset="0"/>
                <a:ea typeface="Calibri" pitchFamily="34" charset="0"/>
                <a:cs typeface="Times New Roman" pitchFamily="18" charset="0"/>
              </a:rPr>
              <a:t>7. </a:t>
            </a:r>
            <a:r>
              <a:rPr kumimoji="0" lang="ru-RU" b="1" i="0" u="none" strike="noStrike" cap="none" normalizeH="0" baseline="0" dirty="0" smtClean="0">
                <a:ln>
                  <a:noFill/>
                </a:ln>
                <a:solidFill>
                  <a:schemeClr val="tx1"/>
                </a:solidFill>
                <a:effectLst/>
                <a:latin typeface="Arial" pitchFamily="34" charset="0"/>
                <a:ea typeface="Calibri" pitchFamily="34" charset="0"/>
                <a:cs typeface="Arial" pitchFamily="34" charset="0"/>
              </a:rPr>
              <a:t>При отсутствии эффекта в/м вводят 1 мл 5% раствора эфедрина или 1 мл 1% раствора </a:t>
            </a:r>
            <a:r>
              <a:rPr kumimoji="0" lang="ru-RU"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мезатона</a:t>
            </a:r>
            <a:r>
              <a:rPr kumimoji="0" lang="ru-RU" b="1" i="0" u="none" strike="noStrike" cap="none" normalizeH="0" baseline="0" dirty="0" smtClean="0">
                <a:ln>
                  <a:noFill/>
                </a:ln>
                <a:solidFill>
                  <a:schemeClr val="tx1"/>
                </a:solidFill>
                <a:effectLst/>
                <a:latin typeface="Arial" pitchFamily="34" charset="0"/>
                <a:ea typeface="Calibri" pitchFamily="34" charset="0"/>
                <a:cs typeface="Arial" pitchFamily="34" charset="0"/>
              </a:rPr>
              <a:t>, а в случае брадикардии - 0,5 мл 0,1% раствора атропина сульфата </a:t>
            </a:r>
            <a:r>
              <a:rPr kumimoji="0" lang="ru-RU"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п</a:t>
            </a:r>
            <a:r>
              <a:rPr kumimoji="0" lang="ru-RU" b="1" i="0" u="none" strike="noStrike" cap="none" normalizeH="0" baseline="0" dirty="0" smtClean="0">
                <a:ln>
                  <a:noFill/>
                </a:ln>
                <a:solidFill>
                  <a:schemeClr val="tx1"/>
                </a:solidFill>
                <a:effectLst/>
                <a:latin typeface="Arial" pitchFamily="34" charset="0"/>
                <a:ea typeface="Calibri" pitchFamily="34" charset="0"/>
                <a:cs typeface="Arial" pitchFamily="34" charset="0"/>
              </a:rPr>
              <a:t>/к.</a:t>
            </a:r>
            <a:r>
              <a:rPr kumimoji="0" lang="ru-RU"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a:bodyPr>
          <a:lstStyle/>
          <a:p>
            <a:r>
              <a:rPr lang="ru-RU" sz="2400" b="1" dirty="0" smtClean="0">
                <a:solidFill>
                  <a:srgbClr val="C00000"/>
                </a:solidFill>
              </a:rPr>
              <a:t>Коллапс</a:t>
            </a:r>
            <a:endParaRPr lang="ru-RU" sz="2400" b="1" dirty="0">
              <a:solidFill>
                <a:srgbClr val="C00000"/>
              </a:solidFill>
            </a:endParaRPr>
          </a:p>
        </p:txBody>
      </p:sp>
      <p:sp>
        <p:nvSpPr>
          <p:cNvPr id="25601" name="Rectangle 1"/>
          <p:cNvSpPr>
            <a:spLocks noChangeArrowheads="1"/>
          </p:cNvSpPr>
          <p:nvPr/>
        </p:nvSpPr>
        <p:spPr bwMode="auto">
          <a:xfrm>
            <a:off x="395536" y="613467"/>
            <a:ext cx="8424936"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Arial" pitchFamily="34" charset="0"/>
                <a:ea typeface="Calibri" pitchFamily="34" charset="0"/>
                <a:cs typeface="Times New Roman" pitchFamily="18" charset="0"/>
              </a:rPr>
              <a:t>Коллапс</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ru-RU" sz="1600" b="1" i="0" u="none" strike="noStrike" cap="none" normalizeH="0" baseline="0" dirty="0" smtClean="0">
                <a:ln>
                  <a:noFill/>
                </a:ln>
                <a:solidFill>
                  <a:schemeClr val="tx1"/>
                </a:solidFill>
                <a:effectLst/>
                <a:latin typeface="Arial" pitchFamily="34" charset="0"/>
                <a:ea typeface="Newton-Regular"/>
                <a:cs typeface="Times New Roman" pitchFamily="18" charset="0"/>
              </a:rPr>
              <a:t>-</a:t>
            </a:r>
            <a:r>
              <a:rPr lang="ru-RU" sz="1600" dirty="0">
                <a:latin typeface="Arial" pitchFamily="34" charset="0"/>
                <a:ea typeface="Newton-Regular"/>
                <a:cs typeface="Times New Roman" pitchFamily="18" charset="0"/>
              </a:rPr>
              <a:t> </a:t>
            </a:r>
            <a:r>
              <a:rPr kumimoji="0" lang="ru-RU" b="0" i="0" u="none" strike="noStrike" cap="none" normalizeH="0" baseline="0" dirty="0" smtClean="0">
                <a:ln>
                  <a:noFill/>
                </a:ln>
                <a:solidFill>
                  <a:schemeClr val="tx1"/>
                </a:solidFill>
                <a:effectLst/>
                <a:latin typeface="Arial" pitchFamily="34" charset="0"/>
                <a:ea typeface="Newton-Regular"/>
                <a:cs typeface="Times New Roman" pitchFamily="18" charset="0"/>
              </a:rPr>
              <a:t>это </a:t>
            </a:r>
            <a:r>
              <a:rPr kumimoji="0" lang="ru-RU" b="1" i="0" u="sng" strike="noStrike" cap="none" normalizeH="0" baseline="0" dirty="0" smtClean="0">
                <a:ln>
                  <a:noFill/>
                </a:ln>
                <a:solidFill>
                  <a:schemeClr val="tx1"/>
                </a:solidFill>
                <a:effectLst/>
                <a:latin typeface="Arial" pitchFamily="34" charset="0"/>
                <a:ea typeface="Newton-Regular"/>
                <a:cs typeface="Times New Roman" pitchFamily="18" charset="0"/>
              </a:rPr>
              <a:t>остро развивающаяся сосудистая недостаточность</a:t>
            </a:r>
            <a:r>
              <a:rPr kumimoji="0" lang="ru-RU" b="0" i="0" u="none" strike="noStrike" cap="none" normalizeH="0" baseline="0" dirty="0" smtClean="0">
                <a:ln>
                  <a:noFill/>
                </a:ln>
                <a:solidFill>
                  <a:schemeClr val="tx1"/>
                </a:solidFill>
                <a:effectLst/>
                <a:latin typeface="Arial" pitchFamily="34" charset="0"/>
                <a:ea typeface="Newton-Regular"/>
                <a:cs typeface="Times New Roman" pitchFamily="18" charset="0"/>
              </a:rPr>
              <a:t>,</a:t>
            </a:r>
            <a:r>
              <a:rPr lang="ru-RU" dirty="0">
                <a:latin typeface="Arial" pitchFamily="34" charset="0"/>
                <a:cs typeface="Arial" pitchFamily="34" charset="0"/>
              </a:rPr>
              <a:t> </a:t>
            </a:r>
            <a:r>
              <a:rPr kumimoji="0" lang="ru-RU" b="0" i="0" u="none" strike="noStrike" cap="none" normalizeH="0" baseline="0" dirty="0" smtClean="0">
                <a:ln>
                  <a:noFill/>
                </a:ln>
                <a:solidFill>
                  <a:schemeClr val="tx1"/>
                </a:solidFill>
                <a:effectLst/>
                <a:latin typeface="Arial" pitchFamily="34" charset="0"/>
                <a:ea typeface="Newton-Regular"/>
                <a:cs typeface="Times New Roman" pitchFamily="18" charset="0"/>
              </a:rPr>
              <a:t>характеризуемая резким снижением сосудистого тонуса и относительным</a:t>
            </a:r>
            <a:r>
              <a:rPr lang="ru-RU" dirty="0">
                <a:latin typeface="Arial" pitchFamily="34" charset="0"/>
                <a:cs typeface="Arial" pitchFamily="34" charset="0"/>
              </a:rPr>
              <a:t> </a:t>
            </a:r>
            <a:r>
              <a:rPr kumimoji="0" lang="ru-RU" b="0" i="0" u="none" strike="noStrike" cap="none" normalizeH="0" baseline="0" dirty="0" smtClean="0">
                <a:ln>
                  <a:noFill/>
                </a:ln>
                <a:solidFill>
                  <a:schemeClr val="tx1"/>
                </a:solidFill>
                <a:effectLst/>
                <a:latin typeface="Arial" pitchFamily="34" charset="0"/>
                <a:ea typeface="Newton-Regular"/>
                <a:cs typeface="Times New Roman" pitchFamily="18" charset="0"/>
              </a:rPr>
              <a:t>уменьшением объема циркулирующей крови (ОЦК).</a:t>
            </a:r>
            <a:endParaRPr lang="ru-RU" dirty="0">
              <a:latin typeface="Arial" pitchFamily="34" charset="0"/>
              <a:cs typeface="Arial" pitchFamily="34" charset="0"/>
            </a:endParaRPr>
          </a:p>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latin typeface="Arial" pitchFamily="34" charset="0"/>
                <a:ea typeface="Newton-Regular"/>
                <a:cs typeface="Times New Roman" pitchFamily="18" charset="0"/>
              </a:rPr>
              <a:t>В Международной классификации болезней 10-го пересмотра (МКБ-10) данные состояния кодируют следующим образом</a:t>
            </a:r>
            <a:r>
              <a:rPr kumimoji="0" lang="ru-RU" sz="1600" b="0" i="0" u="none" strike="noStrike" cap="none" normalizeH="0" baseline="0" dirty="0" smtClean="0">
                <a:ln>
                  <a:noFill/>
                </a:ln>
                <a:solidFill>
                  <a:schemeClr val="tx1"/>
                </a:solidFill>
                <a:effectLst/>
                <a:latin typeface="Arial" pitchFamily="34" charset="0"/>
                <a:ea typeface="Newton-Regular"/>
                <a:cs typeface="Times New Roman" pitchFamily="18" charset="0"/>
              </a:rPr>
              <a:t>:</a:t>
            </a:r>
            <a:r>
              <a:rPr lang="ru-RU" sz="1600" dirty="0">
                <a:latin typeface="Arial" pitchFamily="34" charset="0"/>
                <a:cs typeface="Arial" pitchFamily="34" charset="0"/>
              </a:rPr>
              <a:t> </a:t>
            </a:r>
            <a:r>
              <a:rPr kumimoji="0" lang="ru-RU" sz="1600" b="1" i="0" u="none" strike="noStrike" cap="none" normalizeH="0" baseline="0" dirty="0" smtClean="0">
                <a:ln>
                  <a:noFill/>
                </a:ln>
                <a:solidFill>
                  <a:schemeClr val="tx1"/>
                </a:solidFill>
                <a:effectLst/>
                <a:latin typeface="Arial" pitchFamily="34" charset="0"/>
                <a:ea typeface="Newton-Regular"/>
                <a:cs typeface="Times New Roman" pitchFamily="18" charset="0"/>
              </a:rPr>
              <a:t>R55 Обморок (синкопе) и коллапс.</a:t>
            </a:r>
          </a:p>
          <a:p>
            <a:pPr marL="0" marR="0" lvl="0" indent="449263" algn="just" defTabSz="914400" rtl="0" eaLnBrk="1" fontAlgn="base" latinLnBrk="0" hangingPunct="1">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25602" name="Rectangle 2"/>
          <p:cNvSpPr>
            <a:spLocks noChangeArrowheads="1"/>
          </p:cNvSpPr>
          <p:nvPr/>
        </p:nvSpPr>
        <p:spPr bwMode="auto">
          <a:xfrm>
            <a:off x="251520" y="2115363"/>
            <a:ext cx="8568952" cy="43858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1" i="0" u="sng" strike="noStrike" cap="none" normalizeH="0" baseline="0" dirty="0" smtClean="0">
                <a:ln>
                  <a:noFill/>
                </a:ln>
                <a:solidFill>
                  <a:schemeClr val="tx1"/>
                </a:solidFill>
                <a:effectLst/>
                <a:latin typeface="Arial" pitchFamily="34" charset="0"/>
                <a:ea typeface="Calibri" pitchFamily="34" charset="0"/>
                <a:cs typeface="Times New Roman" pitchFamily="18" charset="0"/>
              </a:rPr>
              <a:t>Этиология:</a:t>
            </a: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Причинами является неблагоприятный фон у стоматологических больных:</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Аллергическая реакция ( на анестетик или другое лекарство);</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Передозировка антигипертензивных препаратов</a:t>
            </a:r>
            <a:r>
              <a:rPr kumimoji="0" lang="ru-RU" b="0" i="0" u="sng"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Острая недостаточность надпочечников;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lang="ru-RU" dirty="0">
                <a:latin typeface="Arial" pitchFamily="34" charset="0"/>
                <a:ea typeface="Calibri" pitchFamily="34" charset="0"/>
                <a:cs typeface="Times New Roman" pitchFamily="18" charset="0"/>
              </a:rPr>
              <a:t>Т</a:t>
            </a: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яжелое течение инфекционных заболеваний (грипп; пневмония);</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Обширный воспалительные процессы (флегмона челюстно-лицевого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участка;</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Существенное ослабление организма после перенесённых заболеваний;</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ru-RU"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Особенно при значительной болезненности вмешательств, большой потере крови, выраженной  вегето-сосудистой дистонии или других патологиях;</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Дизайн-без-названия-7-1-940x642.jpg"/>
          <p:cNvPicPr>
            <a:picLocks noChangeAspect="1"/>
          </p:cNvPicPr>
          <p:nvPr/>
        </p:nvPicPr>
        <p:blipFill>
          <a:blip r:embed="rId2" cstate="print"/>
          <a:stretch>
            <a:fillRect/>
          </a:stretch>
        </p:blipFill>
        <p:spPr>
          <a:xfrm>
            <a:off x="2771800" y="3140968"/>
            <a:ext cx="6048672" cy="3390096"/>
          </a:xfrm>
          <a:prstGeom prst="rect">
            <a:avLst/>
          </a:prstGeom>
          <a:ln>
            <a:noFill/>
          </a:ln>
          <a:effectLst>
            <a:softEdge rad="127000"/>
          </a:effectLst>
        </p:spPr>
      </p:pic>
      <p:sp>
        <p:nvSpPr>
          <p:cNvPr id="2" name="Заголовок 1"/>
          <p:cNvSpPr>
            <a:spLocks noGrp="1"/>
          </p:cNvSpPr>
          <p:nvPr>
            <p:ph type="title"/>
          </p:nvPr>
        </p:nvSpPr>
        <p:spPr>
          <a:xfrm>
            <a:off x="457200" y="274638"/>
            <a:ext cx="8229600" cy="490066"/>
          </a:xfrm>
        </p:spPr>
        <p:txBody>
          <a:bodyPr>
            <a:normAutofit/>
          </a:bodyPr>
          <a:lstStyle/>
          <a:p>
            <a:pPr algn="l"/>
            <a:r>
              <a:rPr lang="ru-RU" sz="2400" b="1" u="sng" dirty="0" smtClean="0"/>
              <a:t>Клиническая картина:</a:t>
            </a:r>
            <a:endParaRPr lang="ru-RU" sz="2400" b="1" u="sng" dirty="0"/>
          </a:p>
        </p:txBody>
      </p:sp>
      <p:sp>
        <p:nvSpPr>
          <p:cNvPr id="3" name="Содержимое 2"/>
          <p:cNvSpPr>
            <a:spLocks noGrp="1"/>
          </p:cNvSpPr>
          <p:nvPr>
            <p:ph idx="1"/>
          </p:nvPr>
        </p:nvSpPr>
        <p:spPr>
          <a:xfrm>
            <a:off x="457200" y="764704"/>
            <a:ext cx="8229600" cy="5361459"/>
          </a:xfrm>
        </p:spPr>
        <p:txBody>
          <a:bodyPr>
            <a:normAutofit/>
          </a:bodyPr>
          <a:lstStyle/>
          <a:p>
            <a:pPr lvl="0"/>
            <a:r>
              <a:rPr lang="ru-RU" sz="2000" dirty="0"/>
              <a:t>Кожные покровы бледные, цианотичные, покрыты холодным липким потом.</a:t>
            </a:r>
          </a:p>
          <a:p>
            <a:pPr lvl="0"/>
            <a:r>
              <a:rPr lang="ru-RU" sz="2000" dirty="0"/>
              <a:t> Кожные покровы холодные, если у больного была повышенная температура тела, то наблюдается её резкое снижение, что может быть первым признаком развития коллапса. </a:t>
            </a:r>
          </a:p>
          <a:p>
            <a:pPr lvl="0"/>
            <a:r>
              <a:rPr lang="ru-RU" sz="2000" dirty="0"/>
              <a:t>Значительное понижение кровяного давления (систолическое давление до 80 мм </a:t>
            </a:r>
            <a:r>
              <a:rPr lang="ru-RU" sz="2000" dirty="0" err="1"/>
              <a:t>рт</a:t>
            </a:r>
            <a:r>
              <a:rPr lang="ru-RU" sz="2000" dirty="0"/>
              <a:t>. ст.</a:t>
            </a:r>
          </a:p>
          <a:p>
            <a:pPr lvl="0"/>
            <a:r>
              <a:rPr lang="ru-RU" sz="2000" dirty="0"/>
              <a:t>Сознание сохранено, однако доминирует слабость, прострация, склонность к рвоте.</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2400" b="1" u="sng" dirty="0" smtClean="0">
                <a:solidFill>
                  <a:srgbClr val="FF0000"/>
                </a:solidFill>
              </a:rPr>
              <a:t>Неотложная помощь при коллапсе</a:t>
            </a:r>
            <a:endParaRPr lang="ru-RU" sz="2400" b="1" u="sng" dirty="0">
              <a:solidFill>
                <a:srgbClr val="FF0000"/>
              </a:solidFill>
            </a:endParaRPr>
          </a:p>
        </p:txBody>
      </p:sp>
      <p:pic>
        <p:nvPicPr>
          <p:cNvPr id="4" name="Содержимое 3" descr="745bef33ffd9.jpg"/>
          <p:cNvPicPr>
            <a:picLocks noGrp="1" noChangeAspect="1"/>
          </p:cNvPicPr>
          <p:nvPr>
            <p:ph idx="1"/>
          </p:nvPr>
        </p:nvPicPr>
        <p:blipFill>
          <a:blip r:embed="rId2" cstate="print"/>
          <a:stretch>
            <a:fillRect/>
          </a:stretch>
        </p:blipFill>
        <p:spPr>
          <a:xfrm>
            <a:off x="7596335" y="188640"/>
            <a:ext cx="1241111" cy="930833"/>
          </a:xfrm>
        </p:spPr>
      </p:pic>
      <p:sp>
        <p:nvSpPr>
          <p:cNvPr id="26625" name="Rectangle 1"/>
          <p:cNvSpPr>
            <a:spLocks noChangeArrowheads="1"/>
          </p:cNvSpPr>
          <p:nvPr/>
        </p:nvSpPr>
        <p:spPr bwMode="auto">
          <a:xfrm>
            <a:off x="323528" y="974905"/>
            <a:ext cx="856895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lang="ru-RU" sz="1600" b="1" dirty="0" smtClean="0">
                <a:latin typeface="Arial" pitchFamily="34" charset="0"/>
                <a:ea typeface="Calibri" pitchFamily="34" charset="0"/>
                <a:cs typeface="Times New Roman" pitchFamily="18" charset="0"/>
              </a:rPr>
              <a:t>1. </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Прекратить манипуляции и введение всех лекарственных препаратов (например: проведение местной анестезии).</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lang="ru-RU" sz="1600" b="1" dirty="0" smtClean="0">
                <a:latin typeface="Arial" pitchFamily="34" charset="0"/>
                <a:ea typeface="Calibri" pitchFamily="34" charset="0"/>
                <a:cs typeface="Times New Roman" pitchFamily="18" charset="0"/>
              </a:rPr>
              <a:t>2.  </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Убрать из полости рта все инструменты и материалы, которые пациент может аспирировать.</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3. Придать пациенту горизонтальное положение, с возвышенным ножным концом и обеспечить приток свежего воздуха, ослабить тугой воротничок, пояс. Беременным придать положение на левом боку или подложенным под правую ягодицу валиком.</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lang="ru-RU" sz="1600" b="1" dirty="0" smtClean="0">
                <a:latin typeface="Arial" pitchFamily="34" charset="0"/>
                <a:ea typeface="Calibri" pitchFamily="34" charset="0"/>
                <a:cs typeface="Times New Roman" pitchFamily="18" charset="0"/>
              </a:rPr>
              <a:t>4. </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Обеспечить приток свежего воздуха: снять галстук, расстегнуть ворот одежды, открыть окно. </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lang="ru-RU" sz="1600" b="1" dirty="0" smtClean="0">
                <a:latin typeface="Arial" pitchFamily="34" charset="0"/>
                <a:ea typeface="Calibri" pitchFamily="34" charset="0"/>
                <a:cs typeface="Times New Roman" pitchFamily="18" charset="0"/>
              </a:rPr>
              <a:t>5. С</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тимулировать дыхательный и сосудистый центры вдыханием паров нашатырного спирта;</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6. Внутривенная инфузия: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M</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езатон 1 мл. 1% раствора разведённый в 400 мл. 5% глюкозы или физиологического раствора  в/</a:t>
            </a:r>
            <a:r>
              <a:rPr kumimoji="0" lang="ru-RU" sz="16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в</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со скоростью 20 – 40 мл.;</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7.  Мониторинг АД, пульс и дыхание;</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8.  Оксигенотерапия;</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9. Вызов скорой помощи, при отсутствии эффекта от терапии, при появлении неврологической симптоматики;</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lang="ru-RU" sz="1600" b="1" dirty="0" smtClean="0">
                <a:latin typeface="Arial" pitchFamily="34" charset="0"/>
                <a:ea typeface="Calibri" pitchFamily="34" charset="0"/>
                <a:cs typeface="Times New Roman" pitchFamily="18" charset="0"/>
              </a:rPr>
              <a:t>10. </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В случае ухудшения состояния до прибытия специалистов  возможно введение: преднизолона  - 1-2 мг/кг массы тела больного в/</a:t>
            </a:r>
            <a:r>
              <a:rPr kumimoji="0" lang="ru-RU" sz="1600" b="1" i="0" u="none" strike="noStrike" cap="none" normalizeH="0" baseline="0" dirty="0" err="1" smtClean="0">
                <a:ln>
                  <a:noFill/>
                </a:ln>
                <a:solidFill>
                  <a:schemeClr val="tx1"/>
                </a:solidFill>
                <a:effectLst/>
                <a:latin typeface="Arial" pitchFamily="34" charset="0"/>
                <a:ea typeface="Calibri" pitchFamily="34" charset="0"/>
                <a:cs typeface="Times New Roman" pitchFamily="18" charset="0"/>
              </a:rPr>
              <a:t>в</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либо дексаметазон 4 – 10 мл.;</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lang="ru-RU" sz="1600" b="1" dirty="0" smtClean="0">
                <a:latin typeface="Arial" pitchFamily="34" charset="0"/>
                <a:ea typeface="Calibri" pitchFamily="34" charset="0"/>
                <a:cs typeface="Times New Roman" pitchFamily="18" charset="0"/>
              </a:rPr>
              <a:t>11.  </a:t>
            </a:r>
            <a:r>
              <a:rPr kumimoji="0" lang="ru-RU"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Госпитализация,</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2400" b="1" u="sng" dirty="0" smtClean="0">
                <a:solidFill>
                  <a:srgbClr val="C00000"/>
                </a:solidFill>
              </a:rPr>
              <a:t>Аллергическая реакция</a:t>
            </a:r>
            <a:endParaRPr lang="ru-RU" sz="2400" b="1" u="sng" dirty="0">
              <a:solidFill>
                <a:srgbClr val="C00000"/>
              </a:solidFill>
            </a:endParaRPr>
          </a:p>
        </p:txBody>
      </p:sp>
      <p:sp>
        <p:nvSpPr>
          <p:cNvPr id="3" name="Содержимое 2"/>
          <p:cNvSpPr>
            <a:spLocks noGrp="1"/>
          </p:cNvSpPr>
          <p:nvPr>
            <p:ph idx="1"/>
          </p:nvPr>
        </p:nvSpPr>
        <p:spPr>
          <a:xfrm>
            <a:off x="323528" y="980728"/>
            <a:ext cx="8568952" cy="5544616"/>
          </a:xfrm>
        </p:spPr>
        <p:txBody>
          <a:bodyPr>
            <a:normAutofit fontScale="62500" lnSpcReduction="20000"/>
          </a:bodyPr>
          <a:lstStyle/>
          <a:p>
            <a:pPr>
              <a:buNone/>
            </a:pPr>
            <a:r>
              <a:rPr lang="ru-RU" b="1" u="sng" dirty="0" smtClean="0"/>
              <a:t>Аллергия</a:t>
            </a:r>
            <a:r>
              <a:rPr lang="ru-RU" dirty="0" smtClean="0"/>
              <a:t>  </a:t>
            </a:r>
            <a:r>
              <a:rPr lang="ru-RU" b="1" u="sng" dirty="0" smtClean="0"/>
              <a:t>или аллергическая реакция</a:t>
            </a:r>
            <a:r>
              <a:rPr lang="ru-RU" dirty="0" smtClean="0"/>
              <a:t> - это состояние изменённой</a:t>
            </a:r>
          </a:p>
          <a:p>
            <a:pPr>
              <a:buNone/>
            </a:pPr>
            <a:r>
              <a:rPr lang="ru-RU" dirty="0" smtClean="0"/>
              <a:t>реакции организма в виде повышенной реакции к повторным</a:t>
            </a:r>
          </a:p>
          <a:p>
            <a:pPr>
              <a:buNone/>
            </a:pPr>
            <a:r>
              <a:rPr lang="ru-RU" dirty="0" smtClean="0"/>
              <a:t>воздействиям каких-либо веществ - </a:t>
            </a:r>
            <a:r>
              <a:rPr lang="ru-RU" i="1" dirty="0" smtClean="0"/>
              <a:t>аллергенов</a:t>
            </a:r>
            <a:r>
              <a:rPr lang="ru-RU" dirty="0" smtClean="0"/>
              <a:t>.</a:t>
            </a:r>
          </a:p>
          <a:p>
            <a:pPr>
              <a:buNone/>
            </a:pPr>
            <a:endParaRPr lang="ru-RU" sz="2000" dirty="0" smtClean="0"/>
          </a:p>
          <a:p>
            <a:pPr>
              <a:buNone/>
            </a:pPr>
            <a:r>
              <a:rPr lang="ru-RU" dirty="0" smtClean="0"/>
              <a:t>Различают три основные </a:t>
            </a:r>
            <a:r>
              <a:rPr lang="ru-RU" b="1" dirty="0" smtClean="0"/>
              <a:t>стадии аллергических реакций</a:t>
            </a:r>
            <a:r>
              <a:rPr lang="ru-RU" dirty="0" smtClean="0"/>
              <a:t>:</a:t>
            </a:r>
          </a:p>
          <a:p>
            <a:pPr lvl="0">
              <a:buNone/>
            </a:pPr>
            <a:r>
              <a:rPr lang="ru-RU" b="1" dirty="0" smtClean="0"/>
              <a:t>1. Иммунная или сенсибилизирующая стадия</a:t>
            </a:r>
            <a:r>
              <a:rPr lang="ru-RU" dirty="0" smtClean="0"/>
              <a:t> - в организме происходят неспецифические изменения деятельности нервной системы, рост антител, </a:t>
            </a:r>
            <a:r>
              <a:rPr lang="ru-RU" dirty="0" err="1" smtClean="0"/>
              <a:t>лимфоузлов</a:t>
            </a:r>
            <a:r>
              <a:rPr lang="ru-RU" dirty="0" smtClean="0"/>
              <a:t> и лимфоцитов.</a:t>
            </a:r>
          </a:p>
          <a:p>
            <a:pPr lvl="0">
              <a:buNone/>
            </a:pPr>
            <a:r>
              <a:rPr lang="ru-RU" b="1" dirty="0" smtClean="0"/>
              <a:t>2. </a:t>
            </a:r>
            <a:r>
              <a:rPr lang="ru-RU" b="1" dirty="0" err="1" smtClean="0"/>
              <a:t>Патохимическая</a:t>
            </a:r>
            <a:r>
              <a:rPr lang="ru-RU" b="1" dirty="0" smtClean="0"/>
              <a:t> стадия</a:t>
            </a:r>
            <a:r>
              <a:rPr lang="ru-RU" dirty="0" smtClean="0"/>
              <a:t> - в результате химических реакций в организме вырабатываются три группы веществ:</a:t>
            </a:r>
          </a:p>
          <a:p>
            <a:pPr lvl="0"/>
            <a:r>
              <a:rPr lang="ru-RU" u="sng" dirty="0" smtClean="0"/>
              <a:t>I группа</a:t>
            </a:r>
            <a:r>
              <a:rPr lang="ru-RU" dirty="0" smtClean="0"/>
              <a:t> веществ - </a:t>
            </a:r>
            <a:r>
              <a:rPr lang="ru-RU" b="1" i="1" dirty="0" err="1" smtClean="0"/>
              <a:t>анафилотоксин</a:t>
            </a:r>
            <a:r>
              <a:rPr lang="ru-RU" b="1" dirty="0" smtClean="0"/>
              <a:t>,</a:t>
            </a:r>
            <a:r>
              <a:rPr lang="ru-RU" dirty="0" smtClean="0"/>
              <a:t> который принимает участие в развитии анафилактического шока;</a:t>
            </a:r>
          </a:p>
          <a:p>
            <a:pPr lvl="0"/>
            <a:r>
              <a:rPr lang="ru-RU" u="sng" dirty="0" smtClean="0"/>
              <a:t>II группа</a:t>
            </a:r>
            <a:r>
              <a:rPr lang="ru-RU" dirty="0" smtClean="0"/>
              <a:t> веществ </a:t>
            </a:r>
            <a:r>
              <a:rPr lang="ru-RU" b="1" i="1" dirty="0" err="1" smtClean="0"/>
              <a:t>кинины</a:t>
            </a:r>
            <a:r>
              <a:rPr lang="ru-RU" b="1" i="1" dirty="0" smtClean="0"/>
              <a:t> </a:t>
            </a:r>
            <a:r>
              <a:rPr lang="ru-RU" dirty="0" smtClean="0"/>
              <a:t>- вызывает расширение сосудов;</a:t>
            </a:r>
          </a:p>
          <a:p>
            <a:pPr lvl="0"/>
            <a:r>
              <a:rPr lang="ru-RU" u="sng" dirty="0" smtClean="0"/>
              <a:t>III группа</a:t>
            </a:r>
            <a:r>
              <a:rPr lang="ru-RU" dirty="0" smtClean="0"/>
              <a:t> веществ </a:t>
            </a:r>
            <a:r>
              <a:rPr lang="ru-RU" b="1" i="1" dirty="0" err="1" smtClean="0"/>
              <a:t>лимфокины</a:t>
            </a:r>
            <a:r>
              <a:rPr lang="ru-RU" dirty="0" smtClean="0"/>
              <a:t> - происходит выход лимфоцитов из </a:t>
            </a:r>
            <a:r>
              <a:rPr lang="ru-RU" dirty="0" err="1" smtClean="0"/>
              <a:t>лимфоузлов</a:t>
            </a:r>
            <a:r>
              <a:rPr lang="ru-RU" dirty="0" smtClean="0"/>
              <a:t> и развивается местная реакция.</a:t>
            </a:r>
          </a:p>
          <a:p>
            <a:pPr lvl="0">
              <a:buNone/>
            </a:pPr>
            <a:r>
              <a:rPr lang="ru-RU" b="1" dirty="0" smtClean="0"/>
              <a:t>3. Патофизиологическая стадия:</a:t>
            </a:r>
            <a:endParaRPr lang="ru-RU" dirty="0" smtClean="0"/>
          </a:p>
          <a:p>
            <a:pPr lvl="1"/>
            <a:r>
              <a:rPr lang="ru-RU" dirty="0" smtClean="0"/>
              <a:t>увеличивается выработка слизи;</a:t>
            </a:r>
          </a:p>
          <a:p>
            <a:pPr lvl="1"/>
            <a:r>
              <a:rPr lang="ru-RU" dirty="0" smtClean="0"/>
              <a:t>появляется бронхоспазм;</a:t>
            </a:r>
          </a:p>
          <a:p>
            <a:pPr lvl="1"/>
            <a:r>
              <a:rPr lang="ru-RU" dirty="0" smtClean="0"/>
              <a:t>появляются дерматиты.</a:t>
            </a:r>
          </a:p>
          <a:p>
            <a:pPr>
              <a:buNone/>
            </a:pPr>
            <a:endParaRPr lang="ru-RU"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Krapivnitsa.jpg"/>
          <p:cNvPicPr>
            <a:picLocks noChangeAspect="1"/>
          </p:cNvPicPr>
          <p:nvPr/>
        </p:nvPicPr>
        <p:blipFill>
          <a:blip r:embed="rId2" cstate="print"/>
          <a:stretch>
            <a:fillRect/>
          </a:stretch>
        </p:blipFill>
        <p:spPr>
          <a:xfrm>
            <a:off x="4860032" y="2924944"/>
            <a:ext cx="4119898" cy="3739598"/>
          </a:xfrm>
          <a:prstGeom prst="rect">
            <a:avLst/>
          </a:prstGeom>
          <a:ln>
            <a:noFill/>
          </a:ln>
          <a:effectLst>
            <a:softEdge rad="317500"/>
          </a:effectLst>
        </p:spPr>
      </p:pic>
      <p:pic>
        <p:nvPicPr>
          <p:cNvPr id="4" name="Рисунок 3" descr="idiopaticheskaya_krapicvnica_kontaktnaya.jpg"/>
          <p:cNvPicPr>
            <a:picLocks noChangeAspect="1"/>
          </p:cNvPicPr>
          <p:nvPr/>
        </p:nvPicPr>
        <p:blipFill>
          <a:blip r:embed="rId3" cstate="print"/>
          <a:stretch>
            <a:fillRect/>
          </a:stretch>
        </p:blipFill>
        <p:spPr>
          <a:xfrm>
            <a:off x="179512" y="188640"/>
            <a:ext cx="4872413" cy="2972172"/>
          </a:xfrm>
          <a:prstGeom prst="rect">
            <a:avLst/>
          </a:prstGeom>
          <a:ln>
            <a:noFill/>
          </a:ln>
          <a:effectLst>
            <a:softEdge rad="317500"/>
          </a:effectLst>
        </p:spPr>
      </p:pic>
      <p:sp>
        <p:nvSpPr>
          <p:cNvPr id="2" name="Заголовок 1"/>
          <p:cNvSpPr>
            <a:spLocks noGrp="1"/>
          </p:cNvSpPr>
          <p:nvPr>
            <p:ph type="title"/>
          </p:nvPr>
        </p:nvSpPr>
        <p:spPr>
          <a:xfrm>
            <a:off x="457200" y="274638"/>
            <a:ext cx="8229600" cy="634082"/>
          </a:xfrm>
        </p:spPr>
        <p:txBody>
          <a:bodyPr>
            <a:normAutofit/>
          </a:bodyPr>
          <a:lstStyle/>
          <a:p>
            <a:r>
              <a:rPr lang="ru-RU" sz="2400" b="1" u="sng" dirty="0" smtClean="0">
                <a:solidFill>
                  <a:srgbClr val="C00000"/>
                </a:solidFill>
              </a:rPr>
              <a:t>Аллергическая реакция  - Крапивница</a:t>
            </a:r>
            <a:endParaRPr lang="ru-RU" sz="2400" b="1" u="sng" dirty="0">
              <a:solidFill>
                <a:srgbClr val="C00000"/>
              </a:solidFill>
            </a:endParaRPr>
          </a:p>
        </p:txBody>
      </p:sp>
      <p:sp>
        <p:nvSpPr>
          <p:cNvPr id="3" name="Содержимое 2"/>
          <p:cNvSpPr>
            <a:spLocks noGrp="1"/>
          </p:cNvSpPr>
          <p:nvPr>
            <p:ph idx="1"/>
          </p:nvPr>
        </p:nvSpPr>
        <p:spPr>
          <a:xfrm>
            <a:off x="251520" y="980728"/>
            <a:ext cx="8640960" cy="5544616"/>
          </a:xfrm>
        </p:spPr>
        <p:txBody>
          <a:bodyPr>
            <a:normAutofit/>
          </a:bodyPr>
          <a:lstStyle/>
          <a:p>
            <a:pPr>
              <a:buNone/>
            </a:pPr>
            <a:r>
              <a:rPr lang="ru-RU" sz="2000" dirty="0" smtClean="0"/>
              <a:t>	 Это аллергическая кожная реакция немедленного типа(</a:t>
            </a:r>
            <a:r>
              <a:rPr lang="fr-FR" sz="2000" dirty="0" smtClean="0"/>
              <a:t>I</a:t>
            </a:r>
            <a:r>
              <a:rPr lang="ru-RU" sz="2000" dirty="0" smtClean="0"/>
              <a:t> типа -</a:t>
            </a:r>
          </a:p>
          <a:p>
            <a:pPr>
              <a:buNone/>
            </a:pPr>
            <a:r>
              <a:rPr lang="ru-RU" sz="2000" dirty="0" smtClean="0"/>
              <a:t>анафилактического, по классификации </a:t>
            </a:r>
            <a:r>
              <a:rPr lang="ru-RU" sz="2000" dirty="0" err="1" smtClean="0"/>
              <a:t>Джеллу</a:t>
            </a:r>
            <a:r>
              <a:rPr lang="ru-RU" sz="2000" dirty="0" smtClean="0"/>
              <a:t> и </a:t>
            </a:r>
            <a:r>
              <a:rPr lang="ru-RU" sz="2000" dirty="0" err="1" smtClean="0"/>
              <a:t>Кумбсу</a:t>
            </a:r>
            <a:r>
              <a:rPr lang="ru-RU" sz="2000" dirty="0" smtClean="0"/>
              <a:t>), вызываемая</a:t>
            </a:r>
          </a:p>
          <a:p>
            <a:pPr>
              <a:buNone/>
            </a:pPr>
            <a:r>
              <a:rPr lang="ru-RU" sz="2000" dirty="0" smtClean="0"/>
              <a:t>разнообразными эндогенными (внутренними) и экзогенными (внешними)</a:t>
            </a:r>
          </a:p>
          <a:p>
            <a:pPr>
              <a:buNone/>
            </a:pPr>
            <a:r>
              <a:rPr lang="ru-RU" sz="2000" dirty="0" smtClean="0"/>
              <a:t>факторами.</a:t>
            </a:r>
          </a:p>
          <a:p>
            <a:pPr>
              <a:buNone/>
            </a:pPr>
            <a:endParaRPr lang="ru-RU" sz="2400" b="1" u="sng" dirty="0" smtClean="0"/>
          </a:p>
          <a:p>
            <a:pPr>
              <a:buNone/>
            </a:pPr>
            <a:r>
              <a:rPr lang="ru-RU" sz="2400" b="1" u="sng" dirty="0" smtClean="0"/>
              <a:t>Клиническая картина:</a:t>
            </a:r>
            <a:endParaRPr lang="ru-RU" sz="2400" dirty="0" smtClean="0"/>
          </a:p>
          <a:p>
            <a:pPr lvl="0"/>
            <a:r>
              <a:rPr lang="ru-RU" sz="2000" dirty="0" smtClean="0"/>
              <a:t>покраснение кожи; </a:t>
            </a:r>
          </a:p>
          <a:p>
            <a:pPr lvl="0"/>
            <a:r>
              <a:rPr lang="ru-RU" sz="2000" dirty="0" smtClean="0"/>
              <a:t>отёк, сильный зуд;</a:t>
            </a:r>
          </a:p>
          <a:p>
            <a:pPr lvl="0"/>
            <a:r>
              <a:rPr lang="ru-RU" sz="2000" dirty="0" smtClean="0"/>
              <a:t> возникновение сыпи в виде волдырей;</a:t>
            </a:r>
          </a:p>
          <a:p>
            <a:pPr lvl="0"/>
            <a:r>
              <a:rPr lang="ru-RU" sz="2000" dirty="0" smtClean="0"/>
              <a:t> общая слабость; </a:t>
            </a:r>
          </a:p>
          <a:p>
            <a:pPr lvl="0"/>
            <a:r>
              <a:rPr lang="ru-RU" sz="2000" dirty="0" smtClean="0"/>
              <a:t>головная боль; </a:t>
            </a:r>
          </a:p>
          <a:p>
            <a:pPr lvl="0"/>
            <a:r>
              <a:rPr lang="ru-RU" sz="2000" dirty="0" smtClean="0"/>
              <a:t>повышение температуры тела. </a:t>
            </a:r>
          </a:p>
          <a:p>
            <a:pPr lvl="0"/>
            <a:r>
              <a:rPr lang="ru-RU" sz="2000" dirty="0" smtClean="0"/>
              <a:t>Иногда отмечается также снижение </a:t>
            </a:r>
          </a:p>
          <a:p>
            <a:pPr lvl="0">
              <a:buNone/>
            </a:pPr>
            <a:r>
              <a:rPr lang="ru-RU" sz="2000" dirty="0" smtClean="0"/>
              <a:t>артериального давления (гипотензия). </a:t>
            </a:r>
          </a:p>
          <a:p>
            <a:pPr>
              <a:buNone/>
            </a:pPr>
            <a:endParaRPr lang="ru-RU"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ru-RU" sz="2400" b="1" u="sng" dirty="0" smtClean="0">
                <a:solidFill>
                  <a:srgbClr val="C00000"/>
                </a:solidFill>
              </a:rPr>
              <a:t>Неотложная помощь при Крапивнице  </a:t>
            </a:r>
            <a:endParaRPr lang="ru-RU" sz="2400" b="1" u="sng" dirty="0">
              <a:solidFill>
                <a:srgbClr val="C00000"/>
              </a:solidFill>
            </a:endParaRPr>
          </a:p>
        </p:txBody>
      </p:sp>
      <p:sp>
        <p:nvSpPr>
          <p:cNvPr id="3" name="Содержимое 2"/>
          <p:cNvSpPr>
            <a:spLocks noGrp="1"/>
          </p:cNvSpPr>
          <p:nvPr>
            <p:ph idx="1"/>
          </p:nvPr>
        </p:nvSpPr>
        <p:spPr>
          <a:xfrm>
            <a:off x="323528" y="1268760"/>
            <a:ext cx="8568952" cy="5184576"/>
          </a:xfrm>
        </p:spPr>
        <p:txBody>
          <a:bodyPr>
            <a:normAutofit lnSpcReduction="10000"/>
          </a:bodyPr>
          <a:lstStyle/>
          <a:p>
            <a:pPr lvl="0"/>
            <a:r>
              <a:rPr lang="ru-RU" sz="2400" dirty="0" smtClean="0"/>
              <a:t>Прекратить манипуляцию;</a:t>
            </a:r>
          </a:p>
          <a:p>
            <a:pPr lvl="0"/>
            <a:r>
              <a:rPr lang="ru-RU" sz="2400" dirty="0" smtClean="0"/>
              <a:t>Ввести 2 % раствор супрастина – 2мл.(в/м);</a:t>
            </a:r>
          </a:p>
          <a:p>
            <a:pPr lvl="0"/>
            <a:r>
              <a:rPr lang="ru-RU" sz="2400" dirty="0" smtClean="0"/>
              <a:t>Ввести 5 % раствор аскорбиновой кислоты – 5 мл. (в/м);</a:t>
            </a:r>
          </a:p>
          <a:p>
            <a:pPr>
              <a:buNone/>
            </a:pPr>
            <a:r>
              <a:rPr lang="ru-RU" sz="2400" i="1" u="sng" dirty="0" smtClean="0"/>
              <a:t>Аллергические проявления выявляются обычно спустя 10 - 15 мин. после введения анестезирующего вещества и проходит через 2-3 часа  или несколько дней.</a:t>
            </a:r>
          </a:p>
          <a:p>
            <a:pPr algn="ctr">
              <a:buNone/>
            </a:pPr>
            <a:r>
              <a:rPr lang="ru-RU" sz="2400" b="1" u="sng" dirty="0" smtClean="0">
                <a:solidFill>
                  <a:srgbClr val="C00000"/>
                </a:solidFill>
              </a:rPr>
              <a:t>Отёк Квинке </a:t>
            </a:r>
          </a:p>
          <a:p>
            <a:pPr>
              <a:buNone/>
            </a:pPr>
            <a:r>
              <a:rPr lang="ru-RU" sz="2400" b="1" dirty="0" smtClean="0"/>
              <a:t>Отёк Квинке </a:t>
            </a:r>
            <a:r>
              <a:rPr lang="ru-RU" sz="2400" dirty="0" smtClean="0"/>
              <a:t>(острый ангионевротический отёк, гигантская</a:t>
            </a:r>
          </a:p>
          <a:p>
            <a:pPr>
              <a:buNone/>
            </a:pPr>
            <a:r>
              <a:rPr lang="ru-RU" sz="2400" dirty="0" smtClean="0"/>
              <a:t>крапивница,</a:t>
            </a:r>
            <a:r>
              <a:rPr lang="ru-RU" sz="2400" b="1" dirty="0" smtClean="0"/>
              <a:t> </a:t>
            </a:r>
            <a:r>
              <a:rPr lang="ru-RU" sz="2400" dirty="0" smtClean="0"/>
              <a:t>трофоневротический отёк, </a:t>
            </a:r>
            <a:r>
              <a:rPr lang="ru-RU" sz="2400" dirty="0" err="1" smtClean="0"/>
              <a:t>ангиоотёк</a:t>
            </a:r>
            <a:r>
              <a:rPr lang="ru-RU" sz="2400" dirty="0" smtClean="0"/>
              <a:t>) – это</a:t>
            </a:r>
          </a:p>
          <a:p>
            <a:pPr>
              <a:buNone/>
            </a:pPr>
            <a:r>
              <a:rPr lang="ru-RU" sz="2400" b="1" u="sng" dirty="0" smtClean="0"/>
              <a:t>внезапно</a:t>
            </a:r>
            <a:r>
              <a:rPr lang="ru-RU" sz="2400" dirty="0" smtClean="0"/>
              <a:t> развивающийся органический или диффузный отёк</a:t>
            </a:r>
          </a:p>
          <a:p>
            <a:pPr>
              <a:buNone/>
            </a:pPr>
            <a:r>
              <a:rPr lang="ru-RU" sz="2400" dirty="0" smtClean="0"/>
              <a:t>подкожной жировой клетчатки и слизистых оболочек. Через</a:t>
            </a:r>
          </a:p>
          <a:p>
            <a:pPr>
              <a:buNone/>
            </a:pPr>
            <a:r>
              <a:rPr lang="ru-RU" sz="2400" dirty="0" smtClean="0"/>
              <a:t>несколько часов или 1 - 2 дня отек спадает. Возможно</a:t>
            </a:r>
          </a:p>
          <a:p>
            <a:pPr>
              <a:buNone/>
            </a:pPr>
            <a:r>
              <a:rPr lang="ru-RU" sz="2400" dirty="0" smtClean="0"/>
              <a:t>сочетание отека Квинке с обычной крапивницей.</a:t>
            </a:r>
            <a:endParaRPr lang="ru-RU" sz="2400" b="1" u="sng" dirty="0" smtClean="0">
              <a:solidFill>
                <a:srgbClr val="C00000"/>
              </a:solidFill>
            </a:endParaRPr>
          </a:p>
          <a:p>
            <a:pPr>
              <a:buNone/>
            </a:pPr>
            <a:endParaRPr lang="ru-RU" sz="24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img.crazys.info/files/pics/2014.05/swollen4.jpg"/>
          <p:cNvPicPr/>
          <p:nvPr/>
        </p:nvPicPr>
        <p:blipFill>
          <a:blip r:embed="rId2" cstate="print"/>
          <a:srcRect/>
          <a:stretch>
            <a:fillRect/>
          </a:stretch>
        </p:blipFill>
        <p:spPr bwMode="auto">
          <a:xfrm>
            <a:off x="3059832" y="1772816"/>
            <a:ext cx="3096343" cy="2808311"/>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5" name="Рисунок 4" descr="https://a-mediamed.ru/wp-content/uploads/otek-kvinke.jpg"/>
          <p:cNvPicPr/>
          <p:nvPr/>
        </p:nvPicPr>
        <p:blipFill>
          <a:blip r:embed="rId3" cstate="print"/>
          <a:srcRect/>
          <a:stretch>
            <a:fillRect/>
          </a:stretch>
        </p:blipFill>
        <p:spPr bwMode="auto">
          <a:xfrm>
            <a:off x="5940152" y="1412776"/>
            <a:ext cx="3024336" cy="2934514"/>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 name="Заголовок 1"/>
          <p:cNvSpPr>
            <a:spLocks noGrp="1"/>
          </p:cNvSpPr>
          <p:nvPr>
            <p:ph type="title"/>
          </p:nvPr>
        </p:nvSpPr>
        <p:spPr/>
        <p:txBody>
          <a:bodyPr>
            <a:normAutofit fontScale="90000"/>
          </a:bodyPr>
          <a:lstStyle/>
          <a:p>
            <a:pPr algn="l"/>
            <a:r>
              <a:rPr lang="ru-RU" sz="2400" dirty="0" smtClean="0"/>
              <a:t>При отеке, развивающемся в области гортани, возможны стеноз и асфиксия – </a:t>
            </a:r>
            <a:r>
              <a:rPr lang="ru-RU" sz="2400" b="1" dirty="0" smtClean="0"/>
              <a:t>это грозит удушьем и летальным исходом, если не оказать своевременной помощи!</a:t>
            </a:r>
            <a:r>
              <a:rPr lang="ru-RU" sz="2400" dirty="0" smtClean="0"/>
              <a:t/>
            </a:r>
            <a:br>
              <a:rPr lang="ru-RU" sz="2400" dirty="0" smtClean="0"/>
            </a:br>
            <a:endParaRPr lang="ru-RU" sz="2400" dirty="0"/>
          </a:p>
        </p:txBody>
      </p:sp>
      <p:sp>
        <p:nvSpPr>
          <p:cNvPr id="3" name="Содержимое 2"/>
          <p:cNvSpPr>
            <a:spLocks noGrp="1"/>
          </p:cNvSpPr>
          <p:nvPr>
            <p:ph idx="1"/>
          </p:nvPr>
        </p:nvSpPr>
        <p:spPr>
          <a:xfrm>
            <a:off x="251520" y="1196752"/>
            <a:ext cx="8568952" cy="5400600"/>
          </a:xfrm>
        </p:spPr>
        <p:txBody>
          <a:bodyPr>
            <a:normAutofit fontScale="32500" lnSpcReduction="20000"/>
          </a:bodyPr>
          <a:lstStyle/>
          <a:p>
            <a:r>
              <a:rPr lang="ru-RU" sz="6800" b="1" dirty="0" smtClean="0"/>
              <a:t>Локализуется преимущественно в области:</a:t>
            </a:r>
            <a:endParaRPr lang="ru-RU" sz="6800" dirty="0" smtClean="0"/>
          </a:p>
          <a:p>
            <a:pPr lvl="0"/>
            <a:r>
              <a:rPr lang="ru-RU" sz="6800" dirty="0" smtClean="0"/>
              <a:t>Глаз, носа, губ, щек.</a:t>
            </a:r>
          </a:p>
          <a:p>
            <a:pPr lvl="0"/>
            <a:r>
              <a:rPr lang="ru-RU" sz="6800" dirty="0" smtClean="0"/>
              <a:t>Полости рта. </a:t>
            </a:r>
          </a:p>
          <a:p>
            <a:pPr lvl="0"/>
            <a:r>
              <a:rPr lang="ru-RU" sz="6800" dirty="0" smtClean="0"/>
              <a:t>Гортани, бронхов.</a:t>
            </a:r>
          </a:p>
          <a:p>
            <a:pPr>
              <a:buNone/>
            </a:pPr>
            <a:endParaRPr lang="ru-RU" sz="2400" b="1" u="sng" dirty="0" smtClean="0"/>
          </a:p>
          <a:p>
            <a:pPr>
              <a:buNone/>
            </a:pPr>
            <a:endParaRPr lang="ru-RU" sz="2400" b="1" u="sng" dirty="0" smtClean="0"/>
          </a:p>
          <a:p>
            <a:pPr>
              <a:buNone/>
            </a:pPr>
            <a:endParaRPr lang="ru-RU" sz="6800" b="1" u="sng" dirty="0" smtClean="0"/>
          </a:p>
          <a:p>
            <a:pPr>
              <a:buNone/>
            </a:pPr>
            <a:r>
              <a:rPr lang="ru-RU" sz="6800" b="1" u="sng" dirty="0" smtClean="0"/>
              <a:t>Клиническая картина:</a:t>
            </a:r>
            <a:endParaRPr lang="ru-RU" sz="6800" dirty="0" smtClean="0"/>
          </a:p>
          <a:p>
            <a:pPr lvl="0"/>
            <a:r>
              <a:rPr lang="ru-RU" sz="6800" dirty="0" smtClean="0"/>
              <a:t>значительный отек губ;</a:t>
            </a:r>
          </a:p>
          <a:p>
            <a:pPr lvl="0"/>
            <a:r>
              <a:rPr lang="ru-RU" sz="6800" dirty="0" smtClean="0"/>
              <a:t> бледность кожных покровов;</a:t>
            </a:r>
          </a:p>
          <a:p>
            <a:pPr lvl="0"/>
            <a:r>
              <a:rPr lang="ru-RU" sz="6800" dirty="0" smtClean="0"/>
              <a:t> затруднение дыхания,</a:t>
            </a:r>
          </a:p>
          <a:p>
            <a:pPr lvl="0"/>
            <a:r>
              <a:rPr lang="ru-RU" sz="6800" dirty="0" smtClean="0"/>
              <a:t> которое постепенно нарастает;</a:t>
            </a:r>
          </a:p>
          <a:p>
            <a:pPr lvl="0"/>
            <a:r>
              <a:rPr lang="ru-RU" sz="6800" dirty="0" smtClean="0"/>
              <a:t> «лающий» кашель;  </a:t>
            </a:r>
          </a:p>
          <a:p>
            <a:pPr lvl="0"/>
            <a:r>
              <a:rPr lang="ru-RU" sz="6800" dirty="0" smtClean="0"/>
              <a:t> одышка;</a:t>
            </a:r>
          </a:p>
          <a:p>
            <a:pPr lvl="0"/>
            <a:r>
              <a:rPr lang="ru-RU" sz="6800" dirty="0" smtClean="0"/>
              <a:t> тошнота;  рвота; боль в животе; диарея (если затронут ЖКТ)</a:t>
            </a:r>
          </a:p>
          <a:p>
            <a:endParaRPr lang="ru-RU" sz="6800" dirty="0" smtClean="0"/>
          </a:p>
          <a:p>
            <a:pPr>
              <a:buNone/>
            </a:pPr>
            <a:r>
              <a:rPr lang="ru-RU" sz="2400" dirty="0" smtClean="0"/>
              <a:t/>
            </a:r>
            <a:br>
              <a:rPr lang="ru-RU" sz="2400" dirty="0" smtClean="0"/>
            </a:br>
            <a:endParaRPr lang="ru-RU"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a:bodyPr>
          <a:lstStyle/>
          <a:p>
            <a:r>
              <a:rPr lang="ru-RU" sz="2400" b="1" u="sng" dirty="0" smtClean="0">
                <a:solidFill>
                  <a:srgbClr val="C00000"/>
                </a:solidFill>
              </a:rPr>
              <a:t>Неотложная помощь – Отёк Квинке </a:t>
            </a:r>
            <a:endParaRPr lang="ru-RU" sz="2400" b="1" u="sng" dirty="0">
              <a:solidFill>
                <a:srgbClr val="C00000"/>
              </a:solidFill>
            </a:endParaRPr>
          </a:p>
        </p:txBody>
      </p:sp>
      <p:sp>
        <p:nvSpPr>
          <p:cNvPr id="3" name="Содержимое 2"/>
          <p:cNvSpPr>
            <a:spLocks noGrp="1"/>
          </p:cNvSpPr>
          <p:nvPr>
            <p:ph idx="1"/>
          </p:nvPr>
        </p:nvSpPr>
        <p:spPr>
          <a:xfrm>
            <a:off x="457200" y="1340768"/>
            <a:ext cx="8229600" cy="4968552"/>
          </a:xfrm>
        </p:spPr>
        <p:txBody>
          <a:bodyPr>
            <a:normAutofit/>
          </a:bodyPr>
          <a:lstStyle/>
          <a:p>
            <a:r>
              <a:rPr lang="ru-RU" sz="2400" b="1" u="sng" dirty="0" smtClean="0"/>
              <a:t>Неотложная помощь:</a:t>
            </a:r>
            <a:endParaRPr lang="ru-RU" sz="2400" dirty="0" smtClean="0"/>
          </a:p>
          <a:p>
            <a:pPr lvl="0"/>
            <a:r>
              <a:rPr lang="ru-RU" sz="2400" dirty="0" smtClean="0"/>
              <a:t>Прекратить манипуляции;</a:t>
            </a:r>
          </a:p>
          <a:p>
            <a:pPr lvl="0"/>
            <a:r>
              <a:rPr lang="ru-RU" sz="2400" dirty="0" smtClean="0"/>
              <a:t>Предать больному горизонтальное положение;</a:t>
            </a:r>
          </a:p>
          <a:p>
            <a:pPr lvl="0"/>
            <a:r>
              <a:rPr lang="ru-RU" sz="2400" dirty="0" smtClean="0"/>
              <a:t>2% раствор супрастина – 2 мл. (в/</a:t>
            </a:r>
            <a:r>
              <a:rPr lang="ru-RU" sz="2400" dirty="0" err="1" smtClean="0"/>
              <a:t>в</a:t>
            </a:r>
            <a:r>
              <a:rPr lang="ru-RU" sz="2400" dirty="0" smtClean="0"/>
              <a:t> медленно);</a:t>
            </a:r>
          </a:p>
          <a:p>
            <a:pPr lvl="0"/>
            <a:r>
              <a:rPr lang="ru-RU" sz="2400" dirty="0" err="1" smtClean="0"/>
              <a:t>Преднезолон</a:t>
            </a:r>
            <a:r>
              <a:rPr lang="ru-RU" sz="2400" dirty="0" smtClean="0"/>
              <a:t> 1-2 мг/кг массы тела (в/</a:t>
            </a:r>
            <a:r>
              <a:rPr lang="ru-RU" sz="2400" dirty="0" err="1" smtClean="0"/>
              <a:t>в</a:t>
            </a:r>
            <a:r>
              <a:rPr lang="ru-RU" sz="2400" dirty="0" smtClean="0"/>
              <a:t>);</a:t>
            </a:r>
          </a:p>
          <a:p>
            <a:pPr lvl="0"/>
            <a:r>
              <a:rPr lang="ru-RU" sz="2400" dirty="0" smtClean="0"/>
              <a:t>При значительном снижении ад – 1 % </a:t>
            </a:r>
            <a:r>
              <a:rPr lang="ru-RU" sz="2400" dirty="0" err="1" smtClean="0"/>
              <a:t>растовор</a:t>
            </a:r>
            <a:r>
              <a:rPr lang="ru-RU" sz="2400" dirty="0" smtClean="0"/>
              <a:t> </a:t>
            </a:r>
            <a:r>
              <a:rPr lang="ru-RU" sz="2400" dirty="0" err="1" smtClean="0"/>
              <a:t>мезатона</a:t>
            </a:r>
            <a:r>
              <a:rPr lang="ru-RU" sz="2400" dirty="0" smtClean="0"/>
              <a:t> – 1 мл. (в/м);</a:t>
            </a:r>
          </a:p>
          <a:p>
            <a:pPr lvl="0"/>
            <a:r>
              <a:rPr lang="ru-RU" sz="2400" dirty="0" smtClean="0"/>
              <a:t>При нарастающем цианозе с угрозой асфиксии проведение коникотомии или трехеотомии;</a:t>
            </a:r>
          </a:p>
          <a:p>
            <a:pPr lvl="0"/>
            <a:r>
              <a:rPr lang="ru-RU" sz="2400" dirty="0" smtClean="0"/>
              <a:t>Госпитализация;</a:t>
            </a:r>
          </a:p>
          <a:p>
            <a:pPr>
              <a:buNone/>
            </a:pPr>
            <a:endParaRPr lang="ru-RU" sz="24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0edc4d6-c95f-4988-998a-72601b4207f9.jpg"/>
          <p:cNvPicPr>
            <a:picLocks noChangeAspect="1"/>
          </p:cNvPicPr>
          <p:nvPr/>
        </p:nvPicPr>
        <p:blipFill>
          <a:blip r:embed="rId2" cstate="print"/>
          <a:stretch>
            <a:fillRect/>
          </a:stretch>
        </p:blipFill>
        <p:spPr>
          <a:xfrm>
            <a:off x="233839" y="548680"/>
            <a:ext cx="8787555" cy="5688632"/>
          </a:xfrm>
          <a:prstGeom prst="rect">
            <a:avLst/>
          </a:prstGeom>
          <a:ln>
            <a:noFill/>
          </a:ln>
          <a:effectLst>
            <a:softEdge rad="317500"/>
          </a:effectLst>
        </p:spPr>
      </p:pic>
      <p:sp>
        <p:nvSpPr>
          <p:cNvPr id="2" name="Заголовок 1"/>
          <p:cNvSpPr>
            <a:spLocks noGrp="1"/>
          </p:cNvSpPr>
          <p:nvPr>
            <p:ph type="title"/>
          </p:nvPr>
        </p:nvSpPr>
        <p:spPr>
          <a:xfrm>
            <a:off x="323528" y="274638"/>
            <a:ext cx="8496944" cy="1714202"/>
          </a:xfrm>
        </p:spPr>
        <p:txBody>
          <a:bodyPr>
            <a:normAutofit fontScale="90000"/>
          </a:bodyPr>
          <a:lstStyle/>
          <a:p>
            <a:pPr algn="l"/>
            <a:r>
              <a:rPr lang="ru-RU" sz="2700" b="1" dirty="0" smtClean="0">
                <a:solidFill>
                  <a:srgbClr val="FF0000"/>
                </a:solidFill>
              </a:rPr>
              <a:t>Риск развития симптомов повышается: </a:t>
            </a:r>
            <a:br>
              <a:rPr lang="ru-RU" sz="2700" b="1" dirty="0" smtClean="0">
                <a:solidFill>
                  <a:srgbClr val="FF0000"/>
                </a:solidFill>
              </a:rPr>
            </a:br>
            <a:r>
              <a:rPr lang="ru-RU" sz="2700" b="1" dirty="0" smtClean="0">
                <a:solidFill>
                  <a:srgbClr val="FF0000"/>
                </a:solidFill>
              </a:rPr>
              <a:t>     1.  </a:t>
            </a:r>
            <a:r>
              <a:rPr lang="ru-RU" sz="2700" dirty="0" smtClean="0"/>
              <a:t>При быстром введении лекарства. </a:t>
            </a:r>
            <a:br>
              <a:rPr lang="ru-RU" sz="2700" dirty="0" smtClean="0"/>
            </a:br>
            <a:r>
              <a:rPr lang="ru-RU" sz="2700" dirty="0" smtClean="0"/>
              <a:t>     </a:t>
            </a:r>
            <a:r>
              <a:rPr lang="ru-RU" sz="2700" b="1" dirty="0" smtClean="0">
                <a:solidFill>
                  <a:srgbClr val="FF0000"/>
                </a:solidFill>
              </a:rPr>
              <a:t>2.</a:t>
            </a:r>
            <a:r>
              <a:rPr lang="ru-RU" sz="2700" dirty="0" smtClean="0"/>
              <a:t>  При использовании анестетика на голодный желудок.</a:t>
            </a:r>
            <a:br>
              <a:rPr lang="ru-RU" sz="2700" dirty="0" smtClean="0"/>
            </a:br>
            <a:r>
              <a:rPr lang="ru-RU" sz="2700" dirty="0" smtClean="0"/>
              <a:t>     </a:t>
            </a:r>
            <a:r>
              <a:rPr lang="ru-RU" sz="2700" b="1" dirty="0" smtClean="0">
                <a:solidFill>
                  <a:srgbClr val="FF0000"/>
                </a:solidFill>
              </a:rPr>
              <a:t>3. </a:t>
            </a:r>
            <a:r>
              <a:rPr lang="ru-RU" sz="2700" dirty="0" smtClean="0"/>
              <a:t> В случае лечения человека, истощённого длительной 	болезнью</a:t>
            </a:r>
            <a:r>
              <a:rPr lang="ru-RU" sz="4000" dirty="0" smtClean="0"/>
              <a:t>.</a:t>
            </a:r>
            <a:endParaRPr lang="ru-RU" dirty="0"/>
          </a:p>
        </p:txBody>
      </p:sp>
      <p:sp>
        <p:nvSpPr>
          <p:cNvPr id="3" name="Содержимое 2"/>
          <p:cNvSpPr>
            <a:spLocks noGrp="1"/>
          </p:cNvSpPr>
          <p:nvPr>
            <p:ph idx="1"/>
          </p:nvPr>
        </p:nvSpPr>
        <p:spPr>
          <a:xfrm>
            <a:off x="457200" y="2132856"/>
            <a:ext cx="8229600" cy="3993307"/>
          </a:xfrm>
        </p:spPr>
        <p:txBody>
          <a:bodyPr>
            <a:normAutofit/>
          </a:bodyPr>
          <a:lstStyle/>
          <a:p>
            <a:pPr>
              <a:buNone/>
            </a:pPr>
            <a:endParaRPr lang="ru-RU" sz="1800" dirty="0" smtClean="0"/>
          </a:p>
          <a:p>
            <a:pPr>
              <a:buNone/>
            </a:pPr>
            <a:r>
              <a:rPr lang="ru-RU" sz="2400" dirty="0" smtClean="0"/>
              <a:t>У некоторых людей чувствительность обусловлена реакцией  </a:t>
            </a:r>
            <a:r>
              <a:rPr lang="ru-RU" sz="2400" u="sng" dirty="0" smtClean="0">
                <a:solidFill>
                  <a:srgbClr val="FF0000"/>
                </a:solidFill>
              </a:rPr>
              <a:t>не на сам анестетик, а на дополнительные компоненты</a:t>
            </a:r>
            <a:r>
              <a:rPr lang="ru-RU" sz="2400" dirty="0" smtClean="0">
                <a:solidFill>
                  <a:srgbClr val="FF0000"/>
                </a:solidFill>
              </a:rPr>
              <a:t>:</a:t>
            </a:r>
          </a:p>
          <a:p>
            <a:pPr>
              <a:buFont typeface="Wingdings" pitchFamily="2" charset="2"/>
              <a:buChar char="v"/>
            </a:pPr>
            <a:r>
              <a:rPr lang="ru-RU" sz="2400" dirty="0" smtClean="0"/>
              <a:t>Адреналин (</a:t>
            </a:r>
            <a:r>
              <a:rPr lang="ru-RU" sz="2400" dirty="0" err="1" smtClean="0"/>
              <a:t>Эпинефрин</a:t>
            </a:r>
            <a:r>
              <a:rPr lang="ru-RU" sz="2400" dirty="0" smtClean="0"/>
              <a:t>); </a:t>
            </a:r>
          </a:p>
          <a:p>
            <a:pPr>
              <a:buFont typeface="Wingdings" pitchFamily="2" charset="2"/>
              <a:buChar char="v"/>
            </a:pPr>
            <a:r>
              <a:rPr lang="ru-RU" sz="2400" dirty="0" smtClean="0"/>
              <a:t>консерванты;</a:t>
            </a:r>
          </a:p>
          <a:p>
            <a:pPr>
              <a:buFont typeface="Wingdings" pitchFamily="2" charset="2"/>
              <a:buChar char="v"/>
            </a:pPr>
            <a:r>
              <a:rPr lang="ru-RU" sz="2400" dirty="0" smtClean="0"/>
              <a:t> антиоксиданты; </a:t>
            </a:r>
          </a:p>
          <a:p>
            <a:pPr>
              <a:buFont typeface="Wingdings" pitchFamily="2" charset="2"/>
              <a:buChar char="v"/>
            </a:pPr>
            <a:r>
              <a:rPr lang="ru-RU" sz="2400" dirty="0" smtClean="0"/>
              <a:t>стабилизаторы (сульфит, ЭДТА); </a:t>
            </a:r>
          </a:p>
          <a:p>
            <a:pPr>
              <a:buFont typeface="Wingdings" pitchFamily="2" charset="2"/>
              <a:buChar char="v"/>
            </a:pPr>
            <a:r>
              <a:rPr lang="ru-RU" sz="2400" dirty="0" smtClean="0"/>
              <a:t>бактериостатические добавки (</a:t>
            </a:r>
            <a:r>
              <a:rPr lang="ru-RU" sz="2400" dirty="0" err="1" smtClean="0"/>
              <a:t>парабены</a:t>
            </a:r>
            <a:r>
              <a:rPr lang="ru-RU" sz="2400" dirty="0" smtClean="0"/>
              <a:t>); </a:t>
            </a:r>
          </a:p>
          <a:p>
            <a:pPr>
              <a:buFont typeface="Wingdings" pitchFamily="2" charset="2"/>
              <a:buChar char="v"/>
            </a:pPr>
            <a:r>
              <a:rPr lang="ru-RU" sz="2400" dirty="0" smtClean="0"/>
              <a:t>латекс в составе ампулы с лекарством.</a:t>
            </a:r>
            <a:endParaRPr lang="ru-RU"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2400" b="1" u="sng" dirty="0" smtClean="0">
                <a:solidFill>
                  <a:srgbClr val="C00000"/>
                </a:solidFill>
              </a:rPr>
              <a:t>Анафилактический шок</a:t>
            </a:r>
            <a:endParaRPr lang="ru-RU" sz="2400" u="sng" dirty="0">
              <a:solidFill>
                <a:srgbClr val="C00000"/>
              </a:solidFill>
            </a:endParaRPr>
          </a:p>
        </p:txBody>
      </p:sp>
      <p:sp>
        <p:nvSpPr>
          <p:cNvPr id="3" name="Содержимое 2"/>
          <p:cNvSpPr>
            <a:spLocks noGrp="1"/>
          </p:cNvSpPr>
          <p:nvPr>
            <p:ph idx="1"/>
          </p:nvPr>
        </p:nvSpPr>
        <p:spPr>
          <a:xfrm>
            <a:off x="323528" y="1052736"/>
            <a:ext cx="8496944" cy="5328592"/>
          </a:xfrm>
        </p:spPr>
        <p:txBody>
          <a:bodyPr>
            <a:normAutofit/>
          </a:bodyPr>
          <a:lstStyle/>
          <a:p>
            <a:pPr>
              <a:buNone/>
            </a:pPr>
            <a:r>
              <a:rPr lang="ru-RU" sz="2400" u="sng" dirty="0" smtClean="0"/>
              <a:t>Наиболее</a:t>
            </a:r>
            <a:r>
              <a:rPr lang="ru-RU" sz="2400" b="1" u="sng" dirty="0" smtClean="0"/>
              <a:t> </a:t>
            </a:r>
            <a:r>
              <a:rPr lang="ru-RU" sz="2400" u="sng" dirty="0" smtClean="0"/>
              <a:t>тяжелым осложнением на </a:t>
            </a:r>
            <a:r>
              <a:rPr lang="ru-RU" sz="2400" u="sng" dirty="0" err="1" smtClean="0"/>
              <a:t>проведени</a:t>
            </a:r>
            <a:endParaRPr lang="ru-RU" sz="2400" u="sng" dirty="0" smtClean="0"/>
          </a:p>
          <a:p>
            <a:pPr>
              <a:buNone/>
            </a:pPr>
            <a:r>
              <a:rPr lang="ru-RU" sz="2400" u="sng" dirty="0" smtClean="0"/>
              <a:t>инъекционной анестезии является - </a:t>
            </a:r>
            <a:r>
              <a:rPr lang="ru-RU" sz="2400" b="1" u="sng" dirty="0" smtClean="0"/>
              <a:t>анафилактический шок</a:t>
            </a:r>
          </a:p>
          <a:p>
            <a:pPr>
              <a:buNone/>
            </a:pPr>
            <a:r>
              <a:rPr lang="ru-RU" sz="2400" b="1" u="sng" dirty="0" smtClean="0"/>
              <a:t>(АШ)</a:t>
            </a:r>
            <a:r>
              <a:rPr lang="ru-RU" sz="2400" b="1" dirty="0" smtClean="0"/>
              <a:t> </a:t>
            </a:r>
            <a:r>
              <a:rPr lang="ru-RU" sz="2400" dirty="0" smtClean="0"/>
              <a:t>- это тяжелая аллергическая реакция (немедленного </a:t>
            </a:r>
            <a:r>
              <a:rPr lang="en-US" sz="2400" dirty="0" smtClean="0"/>
              <a:t>1</a:t>
            </a:r>
            <a:endParaRPr lang="ru-RU" sz="2400" dirty="0" smtClean="0"/>
          </a:p>
          <a:p>
            <a:pPr>
              <a:buNone/>
            </a:pPr>
            <a:r>
              <a:rPr lang="ru-RU" sz="2400" dirty="0" smtClean="0"/>
              <a:t>типа), протекающая по типу острой сердечно-сосудистой и</a:t>
            </a:r>
          </a:p>
          <a:p>
            <a:pPr>
              <a:buNone/>
            </a:pPr>
            <a:r>
              <a:rPr lang="ru-RU" sz="2400" dirty="0" smtClean="0"/>
              <a:t>надпочечниковой недостаточности. В основе лежит</a:t>
            </a:r>
          </a:p>
          <a:p>
            <a:pPr>
              <a:buNone/>
            </a:pPr>
            <a:r>
              <a:rPr lang="ru-RU" sz="2400" dirty="0" smtClean="0"/>
              <a:t>соединение </a:t>
            </a:r>
            <a:r>
              <a:rPr lang="ru-RU" sz="2400" b="1" u="sng" dirty="0" smtClean="0"/>
              <a:t>аллергического </a:t>
            </a:r>
            <a:r>
              <a:rPr lang="ru-RU" sz="2400" b="1" u="sng" dirty="0" err="1" smtClean="0"/>
              <a:t>анитела</a:t>
            </a:r>
            <a:r>
              <a:rPr lang="ru-RU" sz="2400" b="1" u="sng" dirty="0" smtClean="0"/>
              <a:t> с антигеном, в результате</a:t>
            </a:r>
          </a:p>
          <a:p>
            <a:pPr>
              <a:buNone/>
            </a:pPr>
            <a:r>
              <a:rPr lang="ru-RU" sz="2400" b="1" u="sng" dirty="0" smtClean="0"/>
              <a:t>чего высвобождаются биологические активные вещества</a:t>
            </a:r>
          </a:p>
          <a:p>
            <a:pPr>
              <a:buNone/>
            </a:pPr>
            <a:r>
              <a:rPr lang="ru-RU" sz="2400" b="1" u="sng" dirty="0" smtClean="0"/>
              <a:t>(гистамин, серотонин, брадикордин, ацетилхолин, гепарин и</a:t>
            </a:r>
          </a:p>
          <a:p>
            <a:pPr>
              <a:buNone/>
            </a:pPr>
            <a:r>
              <a:rPr lang="ru-RU" sz="2400" b="1" u="sng" dirty="0" smtClean="0"/>
              <a:t>др.)</a:t>
            </a:r>
            <a:r>
              <a:rPr lang="ru-RU" sz="2400" u="sng" dirty="0" smtClean="0"/>
              <a:t>, которые вызывают нарушения микроциркуляции,</a:t>
            </a:r>
          </a:p>
          <a:p>
            <a:pPr>
              <a:buNone/>
            </a:pPr>
            <a:r>
              <a:rPr lang="ru-RU" sz="2400" u="sng" dirty="0" smtClean="0"/>
              <a:t>повышение проницаемости сосудов, спазм гладкой</a:t>
            </a:r>
          </a:p>
          <a:p>
            <a:pPr>
              <a:buNone/>
            </a:pPr>
            <a:r>
              <a:rPr lang="ru-RU" sz="2400" u="sng" dirty="0" smtClean="0"/>
              <a:t>мускулатуры и обуславливает перемещение на периферию.</a:t>
            </a:r>
            <a:endParaRPr 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pPr algn="l"/>
            <a:r>
              <a:rPr lang="ru-RU" sz="2400" b="1" u="sng" dirty="0" smtClean="0"/>
              <a:t>Клиническая картина:</a:t>
            </a:r>
            <a:endParaRPr lang="ru-RU" sz="2400" b="1" u="sng" dirty="0"/>
          </a:p>
        </p:txBody>
      </p:sp>
      <p:pic>
        <p:nvPicPr>
          <p:cNvPr id="4" name="Содержимое 3" descr="1587811004_simptomy-anafilakticheskogo-shoka.jpg"/>
          <p:cNvPicPr>
            <a:picLocks noGrp="1" noChangeAspect="1"/>
          </p:cNvPicPr>
          <p:nvPr>
            <p:ph idx="1"/>
          </p:nvPr>
        </p:nvPicPr>
        <p:blipFill>
          <a:blip r:embed="rId2" cstate="print"/>
          <a:stretch>
            <a:fillRect/>
          </a:stretch>
        </p:blipFill>
        <p:spPr>
          <a:xfrm>
            <a:off x="395536" y="1052736"/>
            <a:ext cx="8496944" cy="5472607"/>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936104"/>
          </a:xfrm>
        </p:spPr>
        <p:txBody>
          <a:bodyPr>
            <a:normAutofit fontScale="90000"/>
          </a:bodyPr>
          <a:lstStyle/>
          <a:p>
            <a:pPr algn="l"/>
            <a:r>
              <a:rPr lang="ru-RU" sz="2400" u="sng" dirty="0" smtClean="0"/>
              <a:t>Обычно АШ развивается у больных, в анамнезе которых отмечались какое-либо аллергические реакции, в частности на пищевые продукты или лекарственные препараты.</a:t>
            </a:r>
            <a:endParaRPr lang="ru-RU" sz="2400" dirty="0"/>
          </a:p>
        </p:txBody>
      </p:sp>
      <p:pic>
        <p:nvPicPr>
          <p:cNvPr id="7" name="Содержимое 6" descr="priznaki-anafilakticheskogo-shoka.jpg"/>
          <p:cNvPicPr>
            <a:picLocks noGrp="1" noChangeAspect="1"/>
          </p:cNvPicPr>
          <p:nvPr>
            <p:ph idx="1"/>
          </p:nvPr>
        </p:nvPicPr>
        <p:blipFill>
          <a:blip r:embed="rId2" cstate="print"/>
          <a:stretch>
            <a:fillRect/>
          </a:stretch>
        </p:blipFill>
        <p:spPr>
          <a:xfrm>
            <a:off x="251521" y="1268760"/>
            <a:ext cx="4752528" cy="3605981"/>
          </a:xfrm>
          <a:prstGeom prst="rect">
            <a:avLst/>
          </a:prstGeom>
          <a:ln>
            <a:noFill/>
          </a:ln>
          <a:effectLst>
            <a:softEdge rad="112500"/>
          </a:effectLst>
        </p:spPr>
      </p:pic>
      <p:pic>
        <p:nvPicPr>
          <p:cNvPr id="8" name="Рисунок 7" descr="yoZH--yeOBz-1024x1024.jpg"/>
          <p:cNvPicPr>
            <a:picLocks noChangeAspect="1"/>
          </p:cNvPicPr>
          <p:nvPr/>
        </p:nvPicPr>
        <p:blipFill>
          <a:blip r:embed="rId3" cstate="print"/>
          <a:stretch>
            <a:fillRect/>
          </a:stretch>
        </p:blipFill>
        <p:spPr>
          <a:xfrm>
            <a:off x="4716016" y="2564904"/>
            <a:ext cx="4149080" cy="4149080"/>
          </a:xfrm>
          <a:prstGeom prst="rect">
            <a:avLst/>
          </a:prstGeom>
          <a:ln>
            <a:noFill/>
          </a:ln>
          <a:effectLst>
            <a:softEdge rad="63500"/>
          </a:effectLst>
        </p:spPr>
      </p:pic>
      <p:sp>
        <p:nvSpPr>
          <p:cNvPr id="9" name="Прямоугольник 8"/>
          <p:cNvSpPr/>
          <p:nvPr/>
        </p:nvSpPr>
        <p:spPr>
          <a:xfrm>
            <a:off x="323528" y="4797152"/>
            <a:ext cx="4464496" cy="1938992"/>
          </a:xfrm>
          <a:prstGeom prst="rect">
            <a:avLst/>
          </a:prstGeom>
        </p:spPr>
        <p:txBody>
          <a:bodyPr wrap="square">
            <a:spAutoFit/>
          </a:bodyPr>
          <a:lstStyle/>
          <a:p>
            <a:pPr>
              <a:buNone/>
            </a:pPr>
            <a:r>
              <a:rPr lang="ru-RU" sz="2000" b="1" dirty="0" smtClean="0"/>
              <a:t>Время развития шока колеблется от нескольких секунд до30 минут, </a:t>
            </a:r>
            <a:r>
              <a:rPr lang="ru-RU" sz="2000" b="1" u="sng" dirty="0" smtClean="0"/>
              <a:t>причём чем быстрее он развивается, тем неблагоприятнее прогноз!  </a:t>
            </a:r>
            <a:r>
              <a:rPr lang="ru-RU" sz="2000" dirty="0" smtClean="0"/>
              <a:t>Жалобы возникают непосредственно после применения лекарства.</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2400" b="1" u="sng" dirty="0" smtClean="0">
                <a:solidFill>
                  <a:srgbClr val="C00000"/>
                </a:solidFill>
              </a:rPr>
              <a:t>Неотложная помощь  при АШ  </a:t>
            </a:r>
            <a:endParaRPr lang="ru-RU" sz="2400" b="1" u="sng" dirty="0">
              <a:solidFill>
                <a:srgbClr val="C00000"/>
              </a:solidFill>
            </a:endParaRPr>
          </a:p>
        </p:txBody>
      </p:sp>
      <p:sp>
        <p:nvSpPr>
          <p:cNvPr id="3" name="Содержимое 2"/>
          <p:cNvSpPr>
            <a:spLocks noGrp="1"/>
          </p:cNvSpPr>
          <p:nvPr>
            <p:ph idx="1"/>
          </p:nvPr>
        </p:nvSpPr>
        <p:spPr>
          <a:xfrm>
            <a:off x="457200" y="1196752"/>
            <a:ext cx="8229600" cy="5472608"/>
          </a:xfrm>
        </p:spPr>
        <p:txBody>
          <a:bodyPr>
            <a:normAutofit/>
          </a:bodyPr>
          <a:lstStyle/>
          <a:p>
            <a:pPr>
              <a:buNone/>
            </a:pPr>
            <a:endParaRPr lang="ru-RU" sz="2400" dirty="0" smtClean="0"/>
          </a:p>
          <a:p>
            <a:pPr>
              <a:buNone/>
            </a:pPr>
            <a:endParaRPr lang="ru-RU" sz="24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
        <p:nvSpPr>
          <p:cNvPr id="29697" name="Rectangle 1"/>
          <p:cNvSpPr>
            <a:spLocks noChangeArrowheads="1"/>
          </p:cNvSpPr>
          <p:nvPr/>
        </p:nvSpPr>
        <p:spPr bwMode="auto">
          <a:xfrm>
            <a:off x="251520" y="1235155"/>
            <a:ext cx="8568952" cy="527836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ru-RU" sz="2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При первых признаков (беспокойство, появление холодного пота, чувства страха, пульсирующей головной боли, шум в ушах, кожный зуд, бледность кожи и слизистых и др.) </a:t>
            </a:r>
            <a:r>
              <a:rPr kumimoji="0" lang="ru-RU" sz="21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необходимо немедленно прекратить введение анестетика и </a:t>
            </a:r>
            <a:r>
              <a:rPr kumimoji="0" lang="ru-RU" sz="2100" b="1" i="0" u="sng" strike="noStrike" cap="none" normalizeH="0" baseline="0" dirty="0" smtClean="0">
                <a:ln>
                  <a:noFill/>
                </a:ln>
                <a:solidFill>
                  <a:srgbClr val="000000"/>
                </a:solidFill>
                <a:effectLst/>
                <a:latin typeface="Arial" pitchFamily="34" charset="0"/>
                <a:ea typeface="Times New Roman" pitchFamily="18" charset="0"/>
                <a:cs typeface="Arial" pitchFamily="34" charset="0"/>
              </a:rPr>
              <a:t>ввести в место инъекции 0.5 мл. 0,1% раствор адреналина и такую же дозу подкожно в любое место;</a:t>
            </a:r>
            <a:endParaRPr kumimoji="0" lang="ru-RU" sz="2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2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2. Венепункция - лучше 2 периферические вены; Ввести кордиамин в/м;[14]</a:t>
            </a:r>
            <a:endParaRPr kumimoji="0" lang="ru-RU" sz="2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2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3. Убрать из полости рта все инструменты и материалы, которые пациент может аспирировать, в т.ч. и протезы, если они есть.</a:t>
            </a:r>
            <a:endParaRPr kumimoji="0" lang="ru-RU" sz="2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ru-RU" sz="2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Придать пациенту горизонтальное положение, с возвышенным ножным концом и обеспечить приток свежего воздуха, ослабить тугой воротничок, пояс (рис.1). Беременным придать положение на левом боку или подложенным под правую ягодицу валиком.</a:t>
            </a:r>
          </a:p>
          <a:p>
            <a:pPr marL="0" marR="0" lvl="0" indent="0" algn="just" defTabSz="914400" rtl="0" eaLnBrk="0" fontAlgn="base" latinLnBrk="0" hangingPunct="0">
              <a:lnSpc>
                <a:spcPct val="100000"/>
              </a:lnSpc>
              <a:spcBef>
                <a:spcPct val="0"/>
              </a:spcBef>
              <a:spcAft>
                <a:spcPct val="0"/>
              </a:spcAft>
              <a:buClrTx/>
              <a:buSzTx/>
              <a:tabLst/>
            </a:pPr>
            <a:r>
              <a:rPr kumimoji="0" lang="ru-RU" sz="2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a:t>
            </a:r>
            <a:r>
              <a:rPr kumimoji="0" lang="ru-RU" sz="21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ru-RU" sz="2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Вызвать бригаду реанимации скорой помощи, т.к. </a:t>
            </a:r>
            <a:r>
              <a:rPr kumimoji="0" lang="ru-RU" sz="21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госпитализация является</a:t>
            </a:r>
            <a:r>
              <a:rPr kumimoji="0" lang="ru-RU" sz="21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1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обязательной</a:t>
            </a:r>
            <a:r>
              <a:rPr kumimoji="0" lang="ru-RU" sz="22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2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14202"/>
          </a:xfrm>
        </p:spPr>
        <p:txBody>
          <a:bodyPr>
            <a:normAutofit fontScale="90000"/>
          </a:bodyPr>
          <a:lstStyle/>
          <a:p>
            <a:pPr lvl="0" algn="l"/>
            <a:r>
              <a:rPr lang="ru-RU" sz="2300" dirty="0" smtClean="0">
                <a:latin typeface="Arial" pitchFamily="34" charset="0"/>
                <a:cs typeface="Arial" pitchFamily="34" charset="0"/>
              </a:rPr>
              <a:t>6. Больному дают кислород (оксигенотерапия);</a:t>
            </a:r>
            <a:br>
              <a:rPr lang="ru-RU" sz="2300" dirty="0" smtClean="0">
                <a:latin typeface="Arial" pitchFamily="34" charset="0"/>
                <a:cs typeface="Arial" pitchFamily="34" charset="0"/>
              </a:rPr>
            </a:br>
            <a:r>
              <a:rPr lang="ru-RU" sz="2300" dirty="0" smtClean="0">
                <a:latin typeface="Arial" pitchFamily="34" charset="0"/>
                <a:cs typeface="Arial" pitchFamily="34" charset="0"/>
              </a:rPr>
              <a:t>7. Постоянный мониторинг АД, пульс и дыхание;</a:t>
            </a:r>
            <a:br>
              <a:rPr lang="ru-RU" sz="2300" dirty="0" smtClean="0">
                <a:latin typeface="Arial" pitchFamily="34" charset="0"/>
                <a:cs typeface="Arial" pitchFamily="34" charset="0"/>
              </a:rPr>
            </a:br>
            <a:r>
              <a:rPr lang="ru-RU" sz="2300" dirty="0" smtClean="0">
                <a:latin typeface="Arial" pitchFamily="34" charset="0"/>
                <a:cs typeface="Arial" pitchFamily="34" charset="0"/>
              </a:rPr>
              <a:t>8. Если АД не повышается  через 10 – 15 мин. Повторно ввести 0,1 %  раствора адреналина 0,5 – 1мл</a:t>
            </a:r>
            <a:r>
              <a:rPr lang="ru-RU" sz="2400" dirty="0" smtClean="0">
                <a:latin typeface="Arial" pitchFamily="34" charset="0"/>
                <a:cs typeface="Arial" pitchFamily="34" charset="0"/>
              </a:rPr>
              <a:t>.</a:t>
            </a:r>
            <a:br>
              <a:rPr lang="ru-RU" sz="2400" dirty="0" smtClean="0">
                <a:latin typeface="Arial" pitchFamily="34" charset="0"/>
                <a:cs typeface="Arial" pitchFamily="34" charset="0"/>
              </a:rPr>
            </a:br>
            <a:endParaRPr lang="ru-RU" sz="2400" dirty="0">
              <a:latin typeface="Arial" pitchFamily="34" charset="0"/>
              <a:cs typeface="Arial" pitchFamily="34" charset="0"/>
            </a:endParaRPr>
          </a:p>
        </p:txBody>
      </p:sp>
      <p:sp>
        <p:nvSpPr>
          <p:cNvPr id="3" name="Содержимое 2"/>
          <p:cNvSpPr>
            <a:spLocks noGrp="1"/>
          </p:cNvSpPr>
          <p:nvPr>
            <p:ph idx="1"/>
          </p:nvPr>
        </p:nvSpPr>
        <p:spPr/>
        <p:txBody>
          <a:bodyPr>
            <a:normAutofit/>
          </a:bodyPr>
          <a:lstStyle/>
          <a:p>
            <a:pPr lvl="0">
              <a:buNone/>
            </a:pPr>
            <a:r>
              <a:rPr lang="ru-RU" sz="2400" dirty="0" smtClean="0">
                <a:latin typeface="Arial" pitchFamily="34" charset="0"/>
                <a:cs typeface="Arial" pitchFamily="34" charset="0"/>
              </a:rPr>
              <a:t>9</a:t>
            </a:r>
            <a:r>
              <a:rPr lang="ru-RU" sz="2100" dirty="0" smtClean="0">
                <a:latin typeface="Arial" pitchFamily="34" charset="0"/>
                <a:cs typeface="Arial" pitchFamily="34" charset="0"/>
              </a:rPr>
              <a:t>. Если имеется обструкция дыхательных путей, то вводим 10 мл 2,4 % раствора </a:t>
            </a:r>
            <a:r>
              <a:rPr lang="ru-RU" sz="2100" dirty="0" err="1" smtClean="0">
                <a:latin typeface="Arial" pitchFamily="34" charset="0"/>
                <a:cs typeface="Arial" pitchFamily="34" charset="0"/>
              </a:rPr>
              <a:t>эуфиллина</a:t>
            </a:r>
            <a:r>
              <a:rPr lang="ru-RU" sz="2100" dirty="0" smtClean="0">
                <a:latin typeface="Arial" pitchFamily="34" charset="0"/>
                <a:cs typeface="Arial" pitchFamily="34" charset="0"/>
              </a:rPr>
              <a:t> </a:t>
            </a:r>
            <a:r>
              <a:rPr lang="ru-RU" sz="2100" b="1" u="sng" dirty="0" smtClean="0">
                <a:latin typeface="Arial" pitchFamily="34" charset="0"/>
                <a:cs typeface="Arial" pitchFamily="34" charset="0"/>
              </a:rPr>
              <a:t>в/</a:t>
            </a:r>
            <a:r>
              <a:rPr lang="ru-RU" sz="2100" b="1" u="sng" dirty="0" err="1" smtClean="0">
                <a:latin typeface="Arial" pitchFamily="34" charset="0"/>
                <a:cs typeface="Arial" pitchFamily="34" charset="0"/>
              </a:rPr>
              <a:t>в</a:t>
            </a:r>
            <a:r>
              <a:rPr lang="ru-RU" sz="2100" dirty="0" smtClean="0">
                <a:latin typeface="Arial" pitchFamily="34" charset="0"/>
                <a:cs typeface="Arial" pitchFamily="34" charset="0"/>
              </a:rPr>
              <a:t> медленно, разведенный в 20 мл 40 % раствора глюкозы;</a:t>
            </a:r>
          </a:p>
          <a:p>
            <a:pPr lvl="0">
              <a:buNone/>
            </a:pPr>
            <a:r>
              <a:rPr lang="ru-RU" sz="2100" dirty="0" smtClean="0">
                <a:latin typeface="Arial" pitchFamily="34" charset="0"/>
                <a:cs typeface="Arial" pitchFamily="34" charset="0"/>
              </a:rPr>
              <a:t>10.  </a:t>
            </a:r>
            <a:r>
              <a:rPr lang="ru-RU" sz="2100" dirty="0" err="1" smtClean="0">
                <a:latin typeface="Arial" pitchFamily="34" charset="0"/>
                <a:cs typeface="Arial" pitchFamily="34" charset="0"/>
              </a:rPr>
              <a:t>Преднизолон</a:t>
            </a:r>
            <a:r>
              <a:rPr lang="ru-RU" sz="2100" dirty="0" smtClean="0">
                <a:latin typeface="Arial" pitchFamily="34" charset="0"/>
                <a:cs typeface="Arial" pitchFamily="34" charset="0"/>
              </a:rPr>
              <a:t> 3-5 мг/кг массы тела больного в/</a:t>
            </a:r>
            <a:r>
              <a:rPr lang="ru-RU" sz="2100" dirty="0" err="1" smtClean="0">
                <a:latin typeface="Arial" pitchFamily="34" charset="0"/>
                <a:cs typeface="Arial" pitchFamily="34" charset="0"/>
              </a:rPr>
              <a:t>в</a:t>
            </a:r>
            <a:r>
              <a:rPr lang="ru-RU" sz="2100" dirty="0" smtClean="0">
                <a:latin typeface="Arial" pitchFamily="34" charset="0"/>
                <a:cs typeface="Arial" pitchFamily="34" charset="0"/>
              </a:rPr>
              <a:t> или дексаметазон 20-24 мг в растворе;</a:t>
            </a:r>
          </a:p>
          <a:p>
            <a:pPr algn="ctr">
              <a:buNone/>
            </a:pPr>
            <a:r>
              <a:rPr lang="ru-RU" sz="2400" b="1" u="sng" dirty="0" smtClean="0">
                <a:solidFill>
                  <a:srgbClr val="C00000"/>
                </a:solidFill>
                <a:latin typeface="Arial" pitchFamily="34" charset="0"/>
                <a:cs typeface="Arial" pitchFamily="34" charset="0"/>
              </a:rPr>
              <a:t>Профилактика аллергических </a:t>
            </a:r>
            <a:r>
              <a:rPr lang="ru-RU" sz="2400" b="1" u="sng" dirty="0" smtClean="0">
                <a:solidFill>
                  <a:srgbClr val="C00000"/>
                </a:solidFill>
              </a:rPr>
              <a:t>реакций</a:t>
            </a:r>
          </a:p>
          <a:p>
            <a:pPr marL="457200" indent="-457200">
              <a:buAutoNum type="arabicPeriod"/>
            </a:pPr>
            <a:r>
              <a:rPr lang="ru-RU" sz="2200" dirty="0" smtClean="0">
                <a:latin typeface="Arial" pitchFamily="34" charset="0"/>
                <a:cs typeface="Arial" pitchFamily="34" charset="0"/>
              </a:rPr>
              <a:t>Тщательный сбор анамнеза</a:t>
            </a:r>
          </a:p>
          <a:p>
            <a:pPr marL="457200" indent="-457200">
              <a:buAutoNum type="arabicPeriod"/>
            </a:pPr>
            <a:r>
              <a:rPr lang="ru-RU" sz="2200" dirty="0" smtClean="0">
                <a:latin typeface="Arial" pitchFamily="34" charset="0"/>
                <a:cs typeface="Arial" pitchFamily="34" charset="0"/>
              </a:rPr>
              <a:t>При выявлении пищевой, лекарственной аллергии, лечение проводить после консультации со специалистом</a:t>
            </a:r>
          </a:p>
          <a:p>
            <a:pPr marL="457200" indent="-457200">
              <a:buAutoNum type="arabicPeriod"/>
            </a:pPr>
            <a:r>
              <a:rPr lang="ru-RU" sz="2200" dirty="0" smtClean="0">
                <a:latin typeface="Arial" pitchFamily="34" charset="0"/>
                <a:cs typeface="Arial" pitchFamily="34" charset="0"/>
              </a:rPr>
              <a:t>Обязательно проводить аспирационную пробу </a:t>
            </a:r>
            <a:endParaRPr lang="ru-RU" sz="2200" b="1" dirty="0">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2400" b="1" u="sng" dirty="0" smtClean="0">
                <a:solidFill>
                  <a:srgbClr val="C00000"/>
                </a:solidFill>
              </a:rPr>
              <a:t>Токсические реакции на раствор анестетика (Токсикоз)</a:t>
            </a:r>
            <a:endParaRPr lang="ru-RU" sz="2400" u="sng" dirty="0">
              <a:solidFill>
                <a:srgbClr val="C00000"/>
              </a:solidFill>
            </a:endParaRPr>
          </a:p>
        </p:txBody>
      </p:sp>
      <p:sp>
        <p:nvSpPr>
          <p:cNvPr id="3" name="Содержимое 2"/>
          <p:cNvSpPr>
            <a:spLocks noGrp="1"/>
          </p:cNvSpPr>
          <p:nvPr>
            <p:ph idx="1"/>
          </p:nvPr>
        </p:nvSpPr>
        <p:spPr>
          <a:xfrm>
            <a:off x="457200" y="1196752"/>
            <a:ext cx="8229600" cy="5328592"/>
          </a:xfrm>
        </p:spPr>
        <p:txBody>
          <a:bodyPr>
            <a:normAutofit/>
          </a:bodyPr>
          <a:lstStyle/>
          <a:p>
            <a:pPr>
              <a:buNone/>
            </a:pPr>
            <a:r>
              <a:rPr lang="ru-RU" sz="2400" dirty="0" smtClean="0"/>
              <a:t>Это осложнение является следствием</a:t>
            </a:r>
            <a:r>
              <a:rPr lang="ru-RU" sz="2400" b="1" u="sng" dirty="0" smtClean="0"/>
              <a:t> </a:t>
            </a:r>
            <a:r>
              <a:rPr lang="ru-RU" sz="2200" i="1" u="sng" dirty="0" smtClean="0"/>
              <a:t>передозировки препарата или его введение непосредственно в ток крови, в результате чего в течение короткого промежутка времени в  крови создаётся высокая концентрация анестезирующего вещества.</a:t>
            </a:r>
          </a:p>
          <a:p>
            <a:pPr>
              <a:buNone/>
            </a:pPr>
            <a:r>
              <a:rPr lang="ru-RU" sz="2400" b="1" i="1" u="sng" dirty="0" smtClean="0">
                <a:solidFill>
                  <a:srgbClr val="C00000"/>
                </a:solidFill>
              </a:rPr>
              <a:t>Для отравления новокаином характерно:</a:t>
            </a:r>
            <a:r>
              <a:rPr lang="ru-RU" sz="2400" dirty="0" smtClean="0">
                <a:solidFill>
                  <a:srgbClr val="C00000"/>
                </a:solidFill>
              </a:rPr>
              <a:t> </a:t>
            </a:r>
            <a:r>
              <a:rPr lang="ru-RU" sz="2400" dirty="0" smtClean="0"/>
              <a:t>общая слабость, тошнота, учащение пульса, одышка, нарастающее возбуждение, </a:t>
            </a:r>
            <a:r>
              <a:rPr lang="ru-RU" sz="2400" u="sng" dirty="0" smtClean="0">
                <a:solidFill>
                  <a:srgbClr val="C00000"/>
                </a:solidFill>
              </a:rPr>
              <a:t>а в тяжёлых случаях  - развитие судорожного состояния, сменяющееся депрессией сердечной деятельности и угнетением дыхания вплоть до  их остановки!</a:t>
            </a:r>
            <a:endParaRPr lang="ru-RU" sz="2400" dirty="0" smtClean="0">
              <a:solidFill>
                <a:srgbClr val="C00000"/>
              </a:solidFill>
            </a:endParaRPr>
          </a:p>
          <a:p>
            <a:pPr>
              <a:buNone/>
            </a:pPr>
            <a:r>
              <a:rPr lang="ru-RU" sz="2400" b="1" i="1" u="sng" dirty="0" smtClean="0">
                <a:solidFill>
                  <a:srgbClr val="C00000"/>
                </a:solidFill>
              </a:rPr>
              <a:t>При</a:t>
            </a:r>
            <a:r>
              <a:rPr lang="ru-RU" sz="2400" b="1" u="sng" dirty="0" smtClean="0">
                <a:solidFill>
                  <a:srgbClr val="C00000"/>
                </a:solidFill>
              </a:rPr>
              <a:t> </a:t>
            </a:r>
            <a:r>
              <a:rPr lang="ru-RU" sz="2400" b="1" i="1" u="sng" dirty="0" smtClean="0">
                <a:solidFill>
                  <a:srgbClr val="C00000"/>
                </a:solidFill>
              </a:rPr>
              <a:t>отравлении тримекаином</a:t>
            </a:r>
            <a:r>
              <a:rPr lang="ru-RU" sz="2400" b="1" u="sng" dirty="0" smtClean="0">
                <a:solidFill>
                  <a:srgbClr val="C00000"/>
                </a:solidFill>
              </a:rPr>
              <a:t> </a:t>
            </a:r>
            <a:r>
              <a:rPr lang="ru-RU" sz="2400" u="sng" dirty="0" smtClean="0"/>
              <a:t>наблюдается снижение АД вплоть до развития </a:t>
            </a:r>
            <a:r>
              <a:rPr lang="ru-RU" sz="2400" b="1" u="sng" dirty="0" smtClean="0">
                <a:solidFill>
                  <a:srgbClr val="C00000"/>
                </a:solidFill>
              </a:rPr>
              <a:t>коллапса</a:t>
            </a:r>
            <a:r>
              <a:rPr lang="ru-RU" sz="2400" b="1" u="sng" dirty="0" smtClean="0"/>
              <a:t>, прекращения сердцебиения и остановки дыхания.</a:t>
            </a:r>
            <a:r>
              <a:rPr lang="ru-RU" sz="2400" b="1" i="1" u="sng" dirty="0" smtClean="0"/>
              <a:t> </a:t>
            </a:r>
            <a:endParaRPr lang="ru-RU"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
        <p:nvSpPr>
          <p:cNvPr id="2" name="Заголовок 1"/>
          <p:cNvSpPr>
            <a:spLocks noGrp="1"/>
          </p:cNvSpPr>
          <p:nvPr>
            <p:ph type="title"/>
          </p:nvPr>
        </p:nvSpPr>
        <p:spPr>
          <a:xfrm>
            <a:off x="457200" y="274638"/>
            <a:ext cx="8229600" cy="562074"/>
          </a:xfrm>
        </p:spPr>
        <p:txBody>
          <a:bodyPr>
            <a:normAutofit/>
          </a:bodyPr>
          <a:lstStyle/>
          <a:p>
            <a:r>
              <a:rPr lang="ru-RU" sz="2400" u="sng" dirty="0" smtClean="0">
                <a:solidFill>
                  <a:srgbClr val="C00000"/>
                </a:solidFill>
              </a:rPr>
              <a:t>Профилактика :</a:t>
            </a:r>
            <a:endParaRPr lang="ru-RU" sz="2400" u="sng" dirty="0">
              <a:solidFill>
                <a:srgbClr val="C00000"/>
              </a:solidFill>
            </a:endParaRPr>
          </a:p>
        </p:txBody>
      </p:sp>
      <p:sp>
        <p:nvSpPr>
          <p:cNvPr id="3" name="Содержимое 2"/>
          <p:cNvSpPr>
            <a:spLocks noGrp="1"/>
          </p:cNvSpPr>
          <p:nvPr>
            <p:ph idx="1"/>
          </p:nvPr>
        </p:nvSpPr>
        <p:spPr>
          <a:xfrm>
            <a:off x="457200" y="980728"/>
            <a:ext cx="8229600" cy="5544616"/>
          </a:xfrm>
        </p:spPr>
        <p:txBody>
          <a:bodyPr>
            <a:normAutofit fontScale="92500" lnSpcReduction="20000"/>
          </a:bodyPr>
          <a:lstStyle/>
          <a:p>
            <a:pPr>
              <a:buNone/>
            </a:pPr>
            <a:r>
              <a:rPr lang="ru-RU" sz="2400" dirty="0" smtClean="0"/>
              <a:t>1</a:t>
            </a:r>
            <a:r>
              <a:rPr lang="ru-RU" sz="2600" dirty="0" smtClean="0"/>
              <a:t>. Соблюдение норм дозировки обезболивающих  средств</a:t>
            </a:r>
          </a:p>
          <a:p>
            <a:pPr>
              <a:buNone/>
            </a:pPr>
            <a:r>
              <a:rPr lang="ru-RU" sz="2600" dirty="0" smtClean="0"/>
              <a:t>2. Соблюдение правил выполнения инъекционной анестезии</a:t>
            </a:r>
          </a:p>
          <a:p>
            <a:pPr>
              <a:buNone/>
            </a:pPr>
            <a:r>
              <a:rPr lang="ru-RU" sz="2600" dirty="0" smtClean="0"/>
              <a:t>3. Подбирать обезболивающий раствор в зависимости от</a:t>
            </a:r>
          </a:p>
          <a:p>
            <a:pPr>
              <a:buNone/>
            </a:pPr>
            <a:r>
              <a:rPr lang="ru-RU" sz="2600" dirty="0" smtClean="0"/>
              <a:t>соматического состояния пациента</a:t>
            </a:r>
          </a:p>
          <a:p>
            <a:pPr>
              <a:buNone/>
            </a:pPr>
            <a:r>
              <a:rPr lang="ru-RU" sz="2600" dirty="0" smtClean="0"/>
              <a:t>4. Проверять каждого пациента на отсутствие у него</a:t>
            </a:r>
          </a:p>
          <a:p>
            <a:pPr>
              <a:buNone/>
            </a:pPr>
            <a:r>
              <a:rPr lang="ru-RU" sz="2600" dirty="0" smtClean="0"/>
              <a:t>повышенной чувствительности (идиосинкразии) к раствору</a:t>
            </a:r>
          </a:p>
          <a:p>
            <a:pPr>
              <a:buNone/>
            </a:pPr>
            <a:r>
              <a:rPr lang="ru-RU" sz="2600" dirty="0" smtClean="0"/>
              <a:t>анестетика </a:t>
            </a:r>
          </a:p>
          <a:p>
            <a:pPr>
              <a:buNone/>
            </a:pPr>
            <a:r>
              <a:rPr lang="ru-RU" sz="2600" dirty="0" smtClean="0"/>
              <a:t>5. Обязательно проводить аспирационную пробу для</a:t>
            </a:r>
          </a:p>
          <a:p>
            <a:pPr>
              <a:buNone/>
            </a:pPr>
            <a:r>
              <a:rPr lang="ru-RU" sz="2600" dirty="0" smtClean="0"/>
              <a:t>предупреждения введения раствора анестетика в сосуд</a:t>
            </a:r>
          </a:p>
          <a:p>
            <a:pPr marL="457200" indent="-457200">
              <a:buAutoNum type="arabicPeriod" startAt="6"/>
            </a:pPr>
            <a:r>
              <a:rPr lang="ru-RU" sz="2600" dirty="0" smtClean="0"/>
              <a:t>Пациентам «группы риска» с тяжелой соматической</a:t>
            </a:r>
          </a:p>
          <a:p>
            <a:pPr marL="457200" indent="-457200">
              <a:buNone/>
            </a:pPr>
            <a:r>
              <a:rPr lang="ru-RU" sz="2600" dirty="0" smtClean="0"/>
              <a:t>патологией - проводят инъекционное обезболивание после</a:t>
            </a:r>
          </a:p>
          <a:p>
            <a:pPr marL="457200" indent="-457200">
              <a:buNone/>
            </a:pPr>
            <a:r>
              <a:rPr lang="ru-RU" sz="2600" dirty="0" smtClean="0"/>
              <a:t>консультации лечащего врача, в кабинете с необходимым</a:t>
            </a:r>
          </a:p>
          <a:p>
            <a:pPr marL="457200" indent="-457200">
              <a:buNone/>
            </a:pPr>
            <a:r>
              <a:rPr lang="ru-RU" sz="2600" dirty="0" smtClean="0"/>
              <a:t>реанимационным оборудованием и с анестезиологом-реаниматологом.</a:t>
            </a:r>
            <a:endParaRPr lang="ru-RU" sz="2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400" b="1" u="sng" dirty="0" smtClean="0">
                <a:solidFill>
                  <a:srgbClr val="C00000"/>
                </a:solidFill>
              </a:rPr>
              <a:t>Гипертонический криз </a:t>
            </a:r>
            <a:endParaRPr lang="ru-RU" sz="2400" b="1" u="sng" dirty="0">
              <a:solidFill>
                <a:srgbClr val="C00000"/>
              </a:solidFill>
            </a:endParaRPr>
          </a:p>
        </p:txBody>
      </p:sp>
      <p:sp>
        <p:nvSpPr>
          <p:cNvPr id="3" name="Содержимое 2"/>
          <p:cNvSpPr>
            <a:spLocks noGrp="1"/>
          </p:cNvSpPr>
          <p:nvPr>
            <p:ph idx="1"/>
          </p:nvPr>
        </p:nvSpPr>
        <p:spPr>
          <a:xfrm>
            <a:off x="251520" y="836712"/>
            <a:ext cx="8568952" cy="5688632"/>
          </a:xfrm>
        </p:spPr>
        <p:txBody>
          <a:bodyPr>
            <a:normAutofit fontScale="92500" lnSpcReduction="20000"/>
          </a:bodyPr>
          <a:lstStyle/>
          <a:p>
            <a:pPr>
              <a:buNone/>
            </a:pPr>
            <a:r>
              <a:rPr lang="ru-RU" sz="2200" dirty="0" smtClean="0"/>
              <a:t>Это значительное повышение АД на короткий срок с нервно</a:t>
            </a:r>
          </a:p>
          <a:p>
            <a:pPr>
              <a:buNone/>
            </a:pPr>
            <a:r>
              <a:rPr lang="ru-RU" sz="2200" dirty="0" smtClean="0"/>
              <a:t>сосудистыми и гуморальными нарушениями. Возникновению ГК</a:t>
            </a:r>
          </a:p>
          <a:p>
            <a:pPr>
              <a:buNone/>
            </a:pPr>
            <a:r>
              <a:rPr lang="ru-RU" sz="2200" dirty="0" smtClean="0"/>
              <a:t>способствуют острое нервно-психическое перенапряжение, чрезмерное</a:t>
            </a:r>
          </a:p>
          <a:p>
            <a:pPr>
              <a:buNone/>
            </a:pPr>
            <a:r>
              <a:rPr lang="ru-RU" sz="2200" dirty="0" smtClean="0"/>
              <a:t>употребление алкоголя, резкие изменения погоды, отмена</a:t>
            </a:r>
          </a:p>
          <a:p>
            <a:pPr>
              <a:buNone/>
            </a:pPr>
            <a:r>
              <a:rPr lang="ru-RU" sz="2200" dirty="0" smtClean="0"/>
              <a:t>гипотензивных препаратов</a:t>
            </a:r>
            <a:r>
              <a:rPr lang="ru-RU" sz="2400" dirty="0" smtClean="0"/>
              <a:t>.</a:t>
            </a:r>
          </a:p>
          <a:p>
            <a:pPr>
              <a:buNone/>
            </a:pPr>
            <a:r>
              <a:rPr lang="ru-RU" sz="2400" b="1" u="sng" dirty="0" smtClean="0"/>
              <a:t>Гипертонический криз I типа:</a:t>
            </a:r>
            <a:r>
              <a:rPr lang="ru-RU" sz="2400" dirty="0" smtClean="0"/>
              <a:t> более характерен для ранних стадий болезни. Клинически он проявляется дрожью, сердцебиением, головной болью. Начинается криз внезапно. Повышение АД обычно незначительно. </a:t>
            </a:r>
          </a:p>
          <a:p>
            <a:pPr>
              <a:buNone/>
            </a:pPr>
            <a:r>
              <a:rPr lang="ru-RU" sz="2400" b="1" u="sng" dirty="0" smtClean="0"/>
              <a:t>Гипертонический криз II типа:</a:t>
            </a:r>
            <a:r>
              <a:rPr lang="ru-RU" sz="2400" dirty="0" smtClean="0"/>
              <a:t> встречается преимущественно в поздних стадиях ГБ (гипертоническая энцефалопатия). Криз проявляется сильной головной болью, тошнотой, рвотой, нарушениями зрения («летающие мушки, темные пятна перед глазами, иногда непродолжительная слепота). По время криза может развиться нарушение мозгового кровообращения динамического характера или инсульт; нередко отмечается стенокардия, инфаркт миокарда, сердечная астма и отек легких. Развивается постепенно. Диастолическое давление выше 120 мм </a:t>
            </a:r>
            <a:r>
              <a:rPr lang="ru-RU" sz="2400" dirty="0" err="1" smtClean="0"/>
              <a:t>рт</a:t>
            </a:r>
            <a:r>
              <a:rPr lang="ru-RU" sz="2400" dirty="0" smtClean="0"/>
              <a:t>. ст.</a:t>
            </a:r>
          </a:p>
          <a:p>
            <a:pPr>
              <a:buNone/>
            </a:pPr>
            <a:endParaRPr lang="ru-RU"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gipertonicheskiy_kriz_6.jpg"/>
          <p:cNvPicPr>
            <a:picLocks noChangeAspect="1"/>
          </p:cNvPicPr>
          <p:nvPr/>
        </p:nvPicPr>
        <p:blipFill>
          <a:blip r:embed="rId2" cstate="print"/>
          <a:stretch>
            <a:fillRect/>
          </a:stretch>
        </p:blipFill>
        <p:spPr>
          <a:xfrm>
            <a:off x="3347864" y="5089249"/>
            <a:ext cx="3168352" cy="1768751"/>
          </a:xfrm>
          <a:prstGeom prst="rect">
            <a:avLst/>
          </a:prstGeom>
          <a:ln>
            <a:noFill/>
          </a:ln>
          <a:effectLst>
            <a:softEdge rad="112500"/>
          </a:effectLst>
        </p:spPr>
      </p:pic>
      <p:sp>
        <p:nvSpPr>
          <p:cNvPr id="2" name="Заголовок 1"/>
          <p:cNvSpPr>
            <a:spLocks noGrp="1"/>
          </p:cNvSpPr>
          <p:nvPr>
            <p:ph type="title"/>
          </p:nvPr>
        </p:nvSpPr>
        <p:spPr>
          <a:xfrm>
            <a:off x="457200" y="274638"/>
            <a:ext cx="8229600" cy="706090"/>
          </a:xfrm>
        </p:spPr>
        <p:txBody>
          <a:bodyPr>
            <a:normAutofit/>
          </a:bodyPr>
          <a:lstStyle/>
          <a:p>
            <a:r>
              <a:rPr lang="ru-RU" sz="2400" b="1" u="sng" dirty="0" smtClean="0">
                <a:solidFill>
                  <a:srgbClr val="C00000"/>
                </a:solidFill>
              </a:rPr>
              <a:t>Неотложная помощь при ГК</a:t>
            </a:r>
            <a:endParaRPr lang="ru-RU" sz="2400" b="1" u="sng" dirty="0">
              <a:solidFill>
                <a:srgbClr val="C00000"/>
              </a:solidFill>
            </a:endParaRPr>
          </a:p>
        </p:txBody>
      </p:sp>
      <p:sp>
        <p:nvSpPr>
          <p:cNvPr id="3" name="Содержимое 2"/>
          <p:cNvSpPr>
            <a:spLocks noGrp="1"/>
          </p:cNvSpPr>
          <p:nvPr>
            <p:ph idx="1"/>
          </p:nvPr>
        </p:nvSpPr>
        <p:spPr>
          <a:xfrm>
            <a:off x="251520" y="1052736"/>
            <a:ext cx="8640960" cy="5472608"/>
          </a:xfrm>
        </p:spPr>
        <p:txBody>
          <a:bodyPr>
            <a:normAutofit fontScale="92500"/>
          </a:bodyPr>
          <a:lstStyle/>
          <a:p>
            <a:pPr>
              <a:buNone/>
            </a:pPr>
            <a:r>
              <a:rPr lang="ru-RU" sz="2200" b="1" u="sng" dirty="0" smtClean="0">
                <a:latin typeface="Arial" pitchFamily="34" charset="0"/>
                <a:cs typeface="Arial" pitchFamily="34" charset="0"/>
              </a:rPr>
              <a:t>1. При I типе ГК:</a:t>
            </a:r>
            <a:endParaRPr lang="ru-RU" sz="2200" dirty="0" smtClean="0">
              <a:latin typeface="Arial" pitchFamily="34" charset="0"/>
              <a:cs typeface="Arial" pitchFamily="34" charset="0"/>
            </a:endParaRPr>
          </a:p>
          <a:p>
            <a:pPr lvl="0">
              <a:buNone/>
            </a:pPr>
            <a:r>
              <a:rPr lang="ru-RU" sz="2200" dirty="0" smtClean="0">
                <a:latin typeface="Arial" pitchFamily="34" charset="0"/>
                <a:cs typeface="Arial" pitchFamily="34" charset="0"/>
              </a:rPr>
              <a:t>1. </a:t>
            </a:r>
            <a:r>
              <a:rPr lang="ru-RU" sz="2200" dirty="0" err="1" smtClean="0">
                <a:latin typeface="Arial" pitchFamily="34" charset="0"/>
                <a:cs typeface="Arial" pitchFamily="34" charset="0"/>
              </a:rPr>
              <a:t>β-блокаторы </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пропранолол</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Анаприлин</a:t>
            </a:r>
            <a:r>
              <a:rPr lang="ru-RU" sz="2200" dirty="0" smtClean="0">
                <a:latin typeface="Arial" pitchFamily="34" charset="0"/>
                <a:cs typeface="Arial" pitchFamily="34" charset="0"/>
              </a:rPr>
              <a:t>, </a:t>
            </a:r>
            <a:r>
              <a:rPr lang="ru-RU" sz="2200" dirty="0" err="1" smtClean="0">
                <a:latin typeface="Arial" pitchFamily="34" charset="0"/>
                <a:cs typeface="Arial" pitchFamily="34" charset="0"/>
              </a:rPr>
              <a:t>Обзидан</a:t>
            </a:r>
            <a:r>
              <a:rPr lang="ru-RU" sz="2200" dirty="0" smtClean="0">
                <a:latin typeface="Arial" pitchFamily="34" charset="0"/>
                <a:cs typeface="Arial" pitchFamily="34" charset="0"/>
              </a:rPr>
              <a:t>) 1- 2 таблетки</a:t>
            </a:r>
          </a:p>
          <a:p>
            <a:pPr>
              <a:buNone/>
            </a:pPr>
            <a:r>
              <a:rPr lang="ru-RU" sz="2200" dirty="0" smtClean="0">
                <a:latin typeface="Arial" pitchFamily="34" charset="0"/>
                <a:cs typeface="Arial" pitchFamily="34" charset="0"/>
              </a:rPr>
              <a:t>по 40 мг или 1 мл 0,25%-ного раствора в/</a:t>
            </a:r>
            <a:r>
              <a:rPr lang="ru-RU" sz="2200" dirty="0" err="1" smtClean="0">
                <a:latin typeface="Arial" pitchFamily="34" charset="0"/>
                <a:cs typeface="Arial" pitchFamily="34" charset="0"/>
              </a:rPr>
              <a:t>в</a:t>
            </a:r>
            <a:r>
              <a:rPr lang="ru-RU" sz="2200" dirty="0" smtClean="0">
                <a:latin typeface="Arial" pitchFamily="34" charset="0"/>
                <a:cs typeface="Arial" pitchFamily="34" charset="0"/>
              </a:rPr>
              <a:t>;</a:t>
            </a:r>
          </a:p>
          <a:p>
            <a:pPr lvl="0">
              <a:buNone/>
            </a:pPr>
            <a:r>
              <a:rPr lang="ru-RU" sz="2200" dirty="0" smtClean="0">
                <a:latin typeface="Arial" pitchFamily="34" charset="0"/>
                <a:cs typeface="Arial" pitchFamily="34" charset="0"/>
              </a:rPr>
              <a:t>2. Ингибиторы </a:t>
            </a:r>
            <a:r>
              <a:rPr lang="ru-RU" sz="2200" dirty="0" err="1" smtClean="0">
                <a:latin typeface="Arial" pitchFamily="34" charset="0"/>
                <a:cs typeface="Arial" pitchFamily="34" charset="0"/>
              </a:rPr>
              <a:t>ангиотензинпревращающего</a:t>
            </a:r>
            <a:r>
              <a:rPr lang="ru-RU" sz="2200" dirty="0" smtClean="0">
                <a:latin typeface="Arial" pitchFamily="34" charset="0"/>
                <a:cs typeface="Arial" pitchFamily="34" charset="0"/>
              </a:rPr>
              <a:t> фермента (АПФ) –</a:t>
            </a:r>
          </a:p>
          <a:p>
            <a:pPr lvl="0">
              <a:buNone/>
            </a:pPr>
            <a:r>
              <a:rPr lang="ru-RU" sz="2200" dirty="0" err="1" smtClean="0">
                <a:latin typeface="Arial" pitchFamily="34" charset="0"/>
                <a:cs typeface="Arial" pitchFamily="34" charset="0"/>
              </a:rPr>
              <a:t>клонидин</a:t>
            </a:r>
            <a:r>
              <a:rPr lang="ru-RU" sz="2200" dirty="0" smtClean="0">
                <a:latin typeface="Arial" pitchFamily="34" charset="0"/>
                <a:cs typeface="Arial" pitchFamily="34" charset="0"/>
              </a:rPr>
              <a:t> (0,01%-ный раствор) 1 мл в 10–20 мл изотонического</a:t>
            </a:r>
          </a:p>
          <a:p>
            <a:pPr lvl="0">
              <a:buNone/>
            </a:pPr>
            <a:r>
              <a:rPr lang="ru-RU" sz="2200" dirty="0" smtClean="0">
                <a:latin typeface="Arial" pitchFamily="34" charset="0"/>
                <a:cs typeface="Arial" pitchFamily="34" charset="0"/>
              </a:rPr>
              <a:t>раствора натрия хлорида в/</a:t>
            </a:r>
            <a:r>
              <a:rPr lang="ru-RU" sz="2200" dirty="0" err="1" smtClean="0">
                <a:latin typeface="Arial" pitchFamily="34" charset="0"/>
                <a:cs typeface="Arial" pitchFamily="34" charset="0"/>
              </a:rPr>
              <a:t>в</a:t>
            </a:r>
            <a:r>
              <a:rPr lang="ru-RU" sz="2200" dirty="0" smtClean="0">
                <a:latin typeface="Arial" pitchFamily="34" charset="0"/>
                <a:cs typeface="Arial" pitchFamily="34" charset="0"/>
              </a:rPr>
              <a:t> медленно (в течение 3–5 минут), чтобы</a:t>
            </a:r>
          </a:p>
          <a:p>
            <a:pPr lvl="0">
              <a:buNone/>
            </a:pPr>
            <a:r>
              <a:rPr lang="ru-RU" sz="2200" dirty="0" smtClean="0">
                <a:latin typeface="Arial" pitchFamily="34" charset="0"/>
                <a:cs typeface="Arial" pitchFamily="34" charset="0"/>
              </a:rPr>
              <a:t>избежать возникновения гипертензивной фазы и осложнений.</a:t>
            </a:r>
          </a:p>
          <a:p>
            <a:pPr lvl="0">
              <a:buNone/>
            </a:pPr>
            <a:r>
              <a:rPr lang="ru-RU" sz="2200" dirty="0" smtClean="0">
                <a:latin typeface="Arial" pitchFamily="34" charset="0"/>
                <a:cs typeface="Arial" pitchFamily="34" charset="0"/>
              </a:rPr>
              <a:t>Гипотензивный эффект при введении в вену проявляется через 3–5</a:t>
            </a:r>
          </a:p>
          <a:p>
            <a:pPr lvl="0">
              <a:buNone/>
            </a:pPr>
            <a:r>
              <a:rPr lang="ru-RU" sz="2200" dirty="0" smtClean="0">
                <a:latin typeface="Arial" pitchFamily="34" charset="0"/>
                <a:cs typeface="Arial" pitchFamily="34" charset="0"/>
              </a:rPr>
              <a:t>минут, достигает максимума через 15–20 минут и сохраняется 4–8</a:t>
            </a:r>
          </a:p>
          <a:p>
            <a:pPr lvl="0">
              <a:buNone/>
            </a:pPr>
            <a:r>
              <a:rPr lang="ru-RU" sz="2200" dirty="0" smtClean="0">
                <a:latin typeface="Arial" pitchFamily="34" charset="0"/>
                <a:cs typeface="Arial" pitchFamily="34" charset="0"/>
              </a:rPr>
              <a:t>часов;</a:t>
            </a:r>
          </a:p>
          <a:p>
            <a:pPr lvl="0">
              <a:buNone/>
            </a:pPr>
            <a:r>
              <a:rPr lang="ru-RU" sz="2200" dirty="0" smtClean="0">
                <a:latin typeface="Arial" pitchFamily="34" charset="0"/>
                <a:cs typeface="Arial" pitchFamily="34" charset="0"/>
              </a:rPr>
              <a:t>3. </a:t>
            </a:r>
            <a:r>
              <a:rPr lang="ru-RU" sz="2200" b="1" dirty="0" smtClean="0">
                <a:latin typeface="Arial" pitchFamily="34" charset="0"/>
                <a:cs typeface="Arial" pitchFamily="34" charset="0"/>
              </a:rPr>
              <a:t>При эмоциональной лабильности </a:t>
            </a:r>
            <a:r>
              <a:rPr lang="ru-RU" sz="2200" dirty="0" smtClean="0">
                <a:latin typeface="Arial" pitchFamily="34" charset="0"/>
                <a:cs typeface="Arial" pitchFamily="34" charset="0"/>
              </a:rPr>
              <a:t>— </a:t>
            </a:r>
            <a:r>
              <a:rPr lang="ru-RU" sz="2200" b="1" dirty="0" smtClean="0">
                <a:latin typeface="Arial" pitchFamily="34" charset="0"/>
                <a:cs typeface="Arial" pitchFamily="34" charset="0"/>
              </a:rPr>
              <a:t>диазепам</a:t>
            </a:r>
            <a:r>
              <a:rPr lang="ru-RU" sz="2200" dirty="0" smtClean="0">
                <a:latin typeface="Arial" pitchFamily="34" charset="0"/>
                <a:cs typeface="Arial" pitchFamily="34" charset="0"/>
              </a:rPr>
              <a:t> </a:t>
            </a:r>
            <a:r>
              <a:rPr lang="ru-RU" sz="2200" b="1" dirty="0" smtClean="0">
                <a:latin typeface="Arial" pitchFamily="34" charset="0"/>
                <a:cs typeface="Arial" pitchFamily="34" charset="0"/>
              </a:rPr>
              <a:t>(0,25%-ный раствор) 1–2 мл в/</a:t>
            </a:r>
            <a:r>
              <a:rPr lang="ru-RU" sz="2200" b="1" dirty="0" err="1" smtClean="0">
                <a:latin typeface="Arial" pitchFamily="34" charset="0"/>
                <a:cs typeface="Arial" pitchFamily="34" charset="0"/>
              </a:rPr>
              <a:t>в</a:t>
            </a:r>
            <a:r>
              <a:rPr lang="ru-RU" sz="2200" b="1" dirty="0" smtClean="0">
                <a:latin typeface="Arial" pitchFamily="34" charset="0"/>
                <a:cs typeface="Arial" pitchFamily="34" charset="0"/>
              </a:rPr>
              <a:t>.</a:t>
            </a:r>
          </a:p>
          <a:p>
            <a:pPr>
              <a:buNone/>
            </a:pPr>
            <a:endParaRPr lang="ru-RU" sz="2400" dirty="0"/>
          </a:p>
        </p:txBody>
      </p:sp>
      <p:pic>
        <p:nvPicPr>
          <p:cNvPr id="4" name="Рисунок 3" descr="745bef33ffd9.jpg"/>
          <p:cNvPicPr>
            <a:picLocks noChangeAspect="1"/>
          </p:cNvPicPr>
          <p:nvPr/>
        </p:nvPicPr>
        <p:blipFill>
          <a:blip r:embed="rId3"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sosudinfo.ru/wp-content/uploads/2016/08/5464848486468.jpg"/>
          <p:cNvPicPr/>
          <p:nvPr/>
        </p:nvPicPr>
        <p:blipFill>
          <a:blip r:embed="rId2" cstate="print"/>
          <a:srcRect/>
          <a:stretch>
            <a:fillRect/>
          </a:stretch>
        </p:blipFill>
        <p:spPr bwMode="auto">
          <a:xfrm>
            <a:off x="4211960" y="3068960"/>
            <a:ext cx="4707967" cy="3578337"/>
          </a:xfrm>
          <a:prstGeom prst="rect">
            <a:avLst/>
          </a:prstGeom>
          <a:noFill/>
          <a:ln w="9525">
            <a:noFill/>
            <a:miter lim="800000"/>
            <a:headEnd/>
            <a:tailEnd/>
          </a:ln>
          <a:effectLst>
            <a:outerShdw blurRad="50800" dist="38100" dir="10800000" algn="r" rotWithShape="0">
              <a:prstClr val="black">
                <a:alpha val="40000"/>
              </a:prstClr>
            </a:outerShdw>
          </a:effectLst>
          <a:scene3d>
            <a:camera prst="orthographicFront"/>
            <a:lightRig rig="threePt" dir="t"/>
          </a:scene3d>
          <a:sp3d>
            <a:bevelB/>
          </a:sp3d>
        </p:spPr>
      </p:pic>
      <p:sp>
        <p:nvSpPr>
          <p:cNvPr id="2" name="Заголовок 1"/>
          <p:cNvSpPr>
            <a:spLocks noGrp="1"/>
          </p:cNvSpPr>
          <p:nvPr>
            <p:ph type="title"/>
          </p:nvPr>
        </p:nvSpPr>
        <p:spPr>
          <a:xfrm>
            <a:off x="457200" y="274638"/>
            <a:ext cx="8229600" cy="2290266"/>
          </a:xfrm>
        </p:spPr>
        <p:txBody>
          <a:bodyPr>
            <a:normAutofit fontScale="90000"/>
          </a:bodyPr>
          <a:lstStyle/>
          <a:p>
            <a:pPr algn="l"/>
            <a:r>
              <a:rPr lang="ru-RU" sz="2400" b="1" u="sng" dirty="0" smtClean="0">
                <a:latin typeface="Arial" pitchFamily="34" charset="0"/>
                <a:cs typeface="Arial" pitchFamily="34" charset="0"/>
              </a:rPr>
              <a:t>2. При II типе ГК:</a:t>
            </a:r>
            <a:r>
              <a:rPr lang="ru-RU" sz="2400" dirty="0" smtClean="0">
                <a:latin typeface="Arial" pitchFamily="34" charset="0"/>
                <a:cs typeface="Arial" pitchFamily="34" charset="0"/>
              </a:rPr>
              <a:t/>
            </a:r>
            <a:br>
              <a:rPr lang="ru-RU" sz="2400" dirty="0" smtClean="0">
                <a:latin typeface="Arial" pitchFamily="34" charset="0"/>
                <a:cs typeface="Arial" pitchFamily="34" charset="0"/>
              </a:rPr>
            </a:br>
            <a:r>
              <a:rPr lang="ru-RU" sz="2400" dirty="0" smtClean="0">
                <a:latin typeface="Arial" pitchFamily="34" charset="0"/>
                <a:cs typeface="Arial" pitchFamily="34" charset="0"/>
              </a:rPr>
              <a:t>1. Вызвать бригаду скорой медицинской помощи;</a:t>
            </a:r>
            <a:br>
              <a:rPr lang="ru-RU" sz="2400" dirty="0" smtClean="0">
                <a:latin typeface="Arial" pitchFamily="34" charset="0"/>
                <a:cs typeface="Arial" pitchFamily="34" charset="0"/>
              </a:rPr>
            </a:br>
            <a:r>
              <a:rPr lang="ru-RU" sz="2400" dirty="0" smtClean="0">
                <a:latin typeface="Arial" pitchFamily="34" charset="0"/>
                <a:cs typeface="Arial" pitchFamily="34" charset="0"/>
              </a:rPr>
              <a:t>2. Ингибиторы АПФ — </a:t>
            </a:r>
            <a:r>
              <a:rPr lang="ru-RU" sz="2400" dirty="0" err="1" smtClean="0">
                <a:latin typeface="Arial" pitchFamily="34" charset="0"/>
                <a:cs typeface="Arial" pitchFamily="34" charset="0"/>
              </a:rPr>
              <a:t>Каптоприл</a:t>
            </a:r>
            <a:r>
              <a:rPr lang="ru-RU" sz="2400" dirty="0" smtClean="0">
                <a:latin typeface="Arial" pitchFamily="34" charset="0"/>
                <a:cs typeface="Arial" pitchFamily="34" charset="0"/>
              </a:rPr>
              <a:t> 25–50 мг под язык;</a:t>
            </a:r>
            <a:br>
              <a:rPr lang="ru-RU" sz="2400" dirty="0" smtClean="0">
                <a:latin typeface="Arial" pitchFamily="34" charset="0"/>
                <a:cs typeface="Arial" pitchFamily="34" charset="0"/>
              </a:rPr>
            </a:br>
            <a:r>
              <a:rPr lang="ru-RU" sz="2400" dirty="0" smtClean="0">
                <a:latin typeface="Arial" pitchFamily="34" charset="0"/>
                <a:cs typeface="Arial" pitchFamily="34" charset="0"/>
              </a:rPr>
              <a:t>3. При наличии признаков застоя — мочегонные в/</a:t>
            </a:r>
            <a:r>
              <a:rPr lang="ru-RU" sz="2400" dirty="0" err="1" smtClean="0">
                <a:latin typeface="Arial" pitchFamily="34" charset="0"/>
                <a:cs typeface="Arial" pitchFamily="34" charset="0"/>
              </a:rPr>
              <a:t>в</a:t>
            </a:r>
            <a:r>
              <a:rPr lang="ru-RU" sz="2400" dirty="0" smtClean="0">
                <a:latin typeface="Arial" pitchFamily="34" charset="0"/>
                <a:cs typeface="Arial" pitchFamily="34" charset="0"/>
              </a:rPr>
              <a:t> (2 мл </a:t>
            </a:r>
            <a:r>
              <a:rPr lang="ru-RU" sz="2400" dirty="0" err="1" smtClean="0">
                <a:latin typeface="Arial" pitchFamily="34" charset="0"/>
                <a:cs typeface="Arial" pitchFamily="34" charset="0"/>
              </a:rPr>
              <a:t>фуросемида</a:t>
            </a:r>
            <a:r>
              <a:rPr lang="ru-RU" sz="2400" dirty="0" smtClean="0">
                <a:latin typeface="Arial" pitchFamily="34" charset="0"/>
                <a:cs typeface="Arial" pitchFamily="34" charset="0"/>
              </a:rPr>
              <a:t>).</a:t>
            </a:r>
            <a:br>
              <a:rPr lang="ru-RU" sz="2400" dirty="0" smtClean="0">
                <a:latin typeface="Arial" pitchFamily="34" charset="0"/>
                <a:cs typeface="Arial" pitchFamily="34" charset="0"/>
              </a:rPr>
            </a:br>
            <a:r>
              <a:rPr lang="ru-RU" sz="2400" b="1" dirty="0" smtClean="0">
                <a:latin typeface="Arial" pitchFamily="34" charset="0"/>
                <a:cs typeface="Arial" pitchFamily="34" charset="0"/>
              </a:rPr>
              <a:t> </a:t>
            </a:r>
            <a:r>
              <a:rPr lang="ru-RU" sz="2400" dirty="0" smtClean="0"/>
              <a:t/>
            </a:r>
            <a:br>
              <a:rPr lang="ru-RU" sz="2400" dirty="0" smtClean="0"/>
            </a:br>
            <a:endParaRPr lang="ru-RU" sz="2400" dirty="0"/>
          </a:p>
        </p:txBody>
      </p:sp>
      <p:sp>
        <p:nvSpPr>
          <p:cNvPr id="3" name="Содержимое 2"/>
          <p:cNvSpPr>
            <a:spLocks noGrp="1"/>
          </p:cNvSpPr>
          <p:nvPr>
            <p:ph idx="1"/>
          </p:nvPr>
        </p:nvSpPr>
        <p:spPr>
          <a:xfrm>
            <a:off x="457200" y="1988840"/>
            <a:ext cx="8229600" cy="4137323"/>
          </a:xfrm>
        </p:spPr>
        <p:txBody>
          <a:bodyPr>
            <a:normAutofit/>
          </a:bodyPr>
          <a:lstStyle/>
          <a:p>
            <a:pPr algn="ctr">
              <a:buNone/>
            </a:pPr>
            <a:r>
              <a:rPr lang="ru-RU" sz="2200" b="1" u="sng" dirty="0" smtClean="0">
                <a:solidFill>
                  <a:srgbClr val="C00000"/>
                </a:solidFill>
              </a:rPr>
              <a:t>Ишемия миокарда</a:t>
            </a:r>
          </a:p>
          <a:p>
            <a:pPr>
              <a:buNone/>
            </a:pPr>
            <a:r>
              <a:rPr lang="ru-RU" sz="2200" b="1" dirty="0" smtClean="0">
                <a:cs typeface="Arial" pitchFamily="34" charset="0"/>
              </a:rPr>
              <a:t>Э</a:t>
            </a:r>
            <a:r>
              <a:rPr lang="ru-RU" sz="2200" b="1" dirty="0" smtClean="0">
                <a:cs typeface="Arial" pitchFamily="34" charset="0"/>
              </a:rPr>
              <a:t>то </a:t>
            </a:r>
            <a:r>
              <a:rPr lang="ru-RU" sz="2200" b="1" dirty="0" smtClean="0">
                <a:cs typeface="Arial" pitchFamily="34" charset="0"/>
              </a:rPr>
              <a:t>патологическое состояние, заключающееся в нехватке</a:t>
            </a:r>
          </a:p>
          <a:p>
            <a:pPr>
              <a:buNone/>
            </a:pPr>
            <a:r>
              <a:rPr lang="ru-RU" sz="2200" b="1" dirty="0" smtClean="0">
                <a:cs typeface="Arial" pitchFamily="34" charset="0"/>
              </a:rPr>
              <a:t>кислорода сердцу, что проявляется стенокардией,</a:t>
            </a:r>
          </a:p>
          <a:p>
            <a:pPr>
              <a:buNone/>
            </a:pPr>
            <a:r>
              <a:rPr lang="ru-RU" sz="2200" b="1" dirty="0" smtClean="0">
                <a:cs typeface="Arial" pitchFamily="34" charset="0"/>
              </a:rPr>
              <a:t>инфарктом, разнообразными изменениями ритма</a:t>
            </a:r>
          </a:p>
          <a:p>
            <a:pPr>
              <a:buNone/>
            </a:pPr>
            <a:r>
              <a:rPr lang="ru-RU" sz="2200" b="1" dirty="0" smtClean="0">
                <a:cs typeface="Arial" pitchFamily="34" charset="0"/>
              </a:rPr>
              <a:t>сокращений. В основе ишемии лежит атеросклероз,</a:t>
            </a:r>
          </a:p>
          <a:p>
            <a:pPr>
              <a:buNone/>
            </a:pPr>
            <a:r>
              <a:rPr lang="ru-RU" sz="2200" b="1" dirty="0" smtClean="0">
                <a:cs typeface="Arial" pitchFamily="34" charset="0"/>
              </a:rPr>
              <a:t>тромбообразование или спазм сердечных артерий</a:t>
            </a:r>
            <a:r>
              <a:rPr lang="ru-RU" sz="2200" dirty="0" smtClean="0">
                <a:cs typeface="Arial" pitchFamily="34" charset="0"/>
              </a:rPr>
              <a:t>.</a:t>
            </a:r>
          </a:p>
          <a:p>
            <a:pPr>
              <a:buNone/>
            </a:pPr>
            <a:r>
              <a:rPr lang="ru-RU" sz="2200" b="1" u="sng" dirty="0" smtClean="0">
                <a:solidFill>
                  <a:srgbClr val="C00000"/>
                </a:solidFill>
                <a:cs typeface="Arial" pitchFamily="34" charset="0"/>
              </a:rPr>
              <a:t>Основной клинический признак:</a:t>
            </a:r>
          </a:p>
          <a:p>
            <a:pPr>
              <a:buNone/>
            </a:pPr>
            <a:r>
              <a:rPr lang="ru-RU" sz="2200" b="1" u="sng" dirty="0" smtClean="0">
                <a:solidFill>
                  <a:srgbClr val="C00000"/>
                </a:solidFill>
                <a:cs typeface="Arial" pitchFamily="34" charset="0"/>
              </a:rPr>
              <a:t>Давящая, сжимающая боль за</a:t>
            </a:r>
          </a:p>
          <a:p>
            <a:pPr>
              <a:buNone/>
            </a:pPr>
            <a:r>
              <a:rPr lang="ru-RU" sz="2200" b="1" u="sng" dirty="0" smtClean="0">
                <a:solidFill>
                  <a:srgbClr val="C00000"/>
                </a:solidFill>
                <a:cs typeface="Arial" pitchFamily="34" charset="0"/>
              </a:rPr>
              <a:t>грудиной  или в области сердца</a:t>
            </a:r>
            <a:endParaRPr lang="ru-RU" sz="2200" b="1" u="sng" dirty="0">
              <a:solidFill>
                <a:srgbClr val="C00000"/>
              </a:solidFill>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b="1" u="sng" dirty="0" smtClean="0">
                <a:solidFill>
                  <a:srgbClr val="C00000"/>
                </a:solidFill>
              </a:rPr>
              <a:t>Неотложная помощь</a:t>
            </a:r>
            <a:br>
              <a:rPr lang="ru-RU" sz="2400" b="1" u="sng" dirty="0" smtClean="0">
                <a:solidFill>
                  <a:srgbClr val="C00000"/>
                </a:solidFill>
              </a:rPr>
            </a:br>
            <a:r>
              <a:rPr lang="ru-RU" sz="2400" b="1" u="sng" dirty="0" smtClean="0">
                <a:solidFill>
                  <a:srgbClr val="C00000"/>
                </a:solidFill>
              </a:rPr>
              <a:t> </a:t>
            </a:r>
            <a:endParaRPr lang="ru-RU" sz="2400" b="1" u="sng" dirty="0">
              <a:solidFill>
                <a:srgbClr val="C00000"/>
              </a:solidFill>
            </a:endParaRPr>
          </a:p>
        </p:txBody>
      </p:sp>
      <p:sp>
        <p:nvSpPr>
          <p:cNvPr id="3" name="Содержимое 2"/>
          <p:cNvSpPr>
            <a:spLocks noGrp="1"/>
          </p:cNvSpPr>
          <p:nvPr>
            <p:ph idx="1"/>
          </p:nvPr>
        </p:nvSpPr>
        <p:spPr>
          <a:xfrm>
            <a:off x="457200" y="1268760"/>
            <a:ext cx="8229600" cy="4857403"/>
          </a:xfrm>
        </p:spPr>
        <p:txBody>
          <a:bodyPr>
            <a:normAutofit/>
          </a:bodyPr>
          <a:lstStyle/>
          <a:p>
            <a:r>
              <a:rPr lang="ru-RU" sz="2400" b="1" u="sng" dirty="0" smtClean="0"/>
              <a:t>Неотложная помощь:</a:t>
            </a:r>
            <a:endParaRPr lang="ru-RU" sz="2400" dirty="0" smtClean="0"/>
          </a:p>
          <a:p>
            <a:r>
              <a:rPr lang="ru-RU" sz="2400" dirty="0" smtClean="0"/>
              <a:t>1.Больному необходимо создать полный физический и психический покой.</a:t>
            </a:r>
          </a:p>
          <a:p>
            <a:r>
              <a:rPr lang="ru-RU" sz="2400" dirty="0" smtClean="0"/>
              <a:t>2. Прекращаем вмешательство, не кладем, помощь оказываем сидя или полусидя!</a:t>
            </a:r>
          </a:p>
          <a:p>
            <a:r>
              <a:rPr lang="ru-RU" sz="2400" dirty="0" smtClean="0"/>
              <a:t>3. Нитроглицерин под язык по 0.5 мг через каждые 5-10 мин до 3 мг </a:t>
            </a:r>
            <a:r>
              <a:rPr lang="ru-RU" sz="2400" u="sng" dirty="0" smtClean="0"/>
              <a:t>(при достижении эффекта, остаток оставшейся таблетки, не успевший рассосаться, рекомендуется выплюнуть)</a:t>
            </a:r>
            <a:r>
              <a:rPr lang="ru-RU" sz="2400" dirty="0" smtClean="0"/>
              <a:t>; </a:t>
            </a:r>
          </a:p>
          <a:p>
            <a:r>
              <a:rPr lang="ru-RU" sz="2400" dirty="0" smtClean="0"/>
              <a:t>4. Если приступ не купируется, баралгин 5-10 мл на глюкозе или анальгин 50% 2 мл внутривенно струйно; </a:t>
            </a:r>
          </a:p>
          <a:p>
            <a:r>
              <a:rPr lang="ru-RU" sz="2400" dirty="0" smtClean="0"/>
              <a:t>5.  Вызов скорой помощи и госпитализация.</a:t>
            </a:r>
          </a:p>
          <a:p>
            <a:pPr>
              <a:buNone/>
            </a:pPr>
            <a:endParaRPr lang="ru-RU" sz="24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99.2-Aritmiya-serdtsa.jpg"/>
          <p:cNvPicPr>
            <a:picLocks noChangeAspect="1"/>
          </p:cNvPicPr>
          <p:nvPr/>
        </p:nvPicPr>
        <p:blipFill>
          <a:blip r:embed="rId2" cstate="print"/>
          <a:stretch>
            <a:fillRect/>
          </a:stretch>
        </p:blipFill>
        <p:spPr>
          <a:xfrm>
            <a:off x="3275856" y="2276872"/>
            <a:ext cx="5654402" cy="4349469"/>
          </a:xfrm>
          <a:prstGeom prst="rect">
            <a:avLst/>
          </a:prstGeom>
          <a:ln>
            <a:noFill/>
          </a:ln>
          <a:effectLst>
            <a:softEdge rad="112500"/>
          </a:effectLst>
        </p:spPr>
      </p:pic>
      <p:sp>
        <p:nvSpPr>
          <p:cNvPr id="2" name="Заголовок 1"/>
          <p:cNvSpPr>
            <a:spLocks noGrp="1"/>
          </p:cNvSpPr>
          <p:nvPr>
            <p:ph type="title"/>
          </p:nvPr>
        </p:nvSpPr>
        <p:spPr>
          <a:xfrm>
            <a:off x="457200" y="274638"/>
            <a:ext cx="8229600" cy="778098"/>
          </a:xfrm>
        </p:spPr>
        <p:txBody>
          <a:bodyPr>
            <a:normAutofit/>
          </a:bodyPr>
          <a:lstStyle/>
          <a:p>
            <a:r>
              <a:rPr lang="ru-RU" sz="2400" b="1" u="sng" dirty="0" smtClean="0">
                <a:solidFill>
                  <a:srgbClr val="C00000"/>
                </a:solidFill>
              </a:rPr>
              <a:t>Аритмия</a:t>
            </a:r>
            <a:endParaRPr lang="ru-RU" sz="2400" b="1" u="sng" dirty="0">
              <a:solidFill>
                <a:srgbClr val="C00000"/>
              </a:solidFill>
            </a:endParaRPr>
          </a:p>
        </p:txBody>
      </p:sp>
      <p:sp>
        <p:nvSpPr>
          <p:cNvPr id="3" name="Содержимое 2"/>
          <p:cNvSpPr>
            <a:spLocks noGrp="1"/>
          </p:cNvSpPr>
          <p:nvPr>
            <p:ph idx="1"/>
          </p:nvPr>
        </p:nvSpPr>
        <p:spPr>
          <a:xfrm>
            <a:off x="457200" y="1124744"/>
            <a:ext cx="8229600" cy="5001419"/>
          </a:xfrm>
        </p:spPr>
        <p:txBody>
          <a:bodyPr>
            <a:normAutofit/>
          </a:bodyPr>
          <a:lstStyle/>
          <a:p>
            <a:pPr>
              <a:buNone/>
            </a:pPr>
            <a:r>
              <a:rPr lang="ru-RU" sz="2400" dirty="0" smtClean="0"/>
              <a:t> </a:t>
            </a:r>
            <a:r>
              <a:rPr lang="ru-RU" sz="2200" b="1" dirty="0" smtClean="0"/>
              <a:t>Это сбой в работе сердца, характеризующийся нарушением частоты его сокращений, т.е. расстройство функций автоматизма, возбудимости и проводимости миокарда. </a:t>
            </a:r>
          </a:p>
          <a:p>
            <a:r>
              <a:rPr lang="ru-RU" sz="2200" b="1" dirty="0" smtClean="0"/>
              <a:t>Клиническая картина при возникновении приступа аритмии:</a:t>
            </a:r>
          </a:p>
          <a:p>
            <a:pPr lvl="0"/>
            <a:r>
              <a:rPr lang="ru-RU" sz="2200" b="1" dirty="0" err="1" smtClean="0"/>
              <a:t>Серцебиение</a:t>
            </a:r>
            <a:r>
              <a:rPr lang="ru-RU" sz="2200" b="1" dirty="0" smtClean="0"/>
              <a:t> (тахикардия или брадикардия);</a:t>
            </a:r>
          </a:p>
          <a:p>
            <a:pPr lvl="0"/>
            <a:r>
              <a:rPr lang="ru-RU" sz="2200" b="1" dirty="0" smtClean="0"/>
              <a:t>Ощущение «перебоев в сердце»;</a:t>
            </a:r>
          </a:p>
          <a:p>
            <a:pPr lvl="0"/>
            <a:r>
              <a:rPr lang="ru-RU" sz="2200" b="1" dirty="0" smtClean="0"/>
              <a:t>Ощущение стеснения в груди;</a:t>
            </a:r>
          </a:p>
          <a:p>
            <a:pPr lvl="0"/>
            <a:r>
              <a:rPr lang="ru-RU" sz="2200" b="1" dirty="0" smtClean="0"/>
              <a:t>Головокружение, слабость;</a:t>
            </a:r>
          </a:p>
          <a:p>
            <a:pPr lvl="0"/>
            <a:r>
              <a:rPr lang="ru-RU" sz="2200" b="1" dirty="0" smtClean="0"/>
              <a:t>Двигательное беспокойство;</a:t>
            </a:r>
          </a:p>
          <a:p>
            <a:pPr lvl="0"/>
            <a:r>
              <a:rPr lang="ru-RU" sz="2200" b="1" dirty="0" smtClean="0"/>
              <a:t>Кратковременная потеря памяти;</a:t>
            </a:r>
          </a:p>
          <a:p>
            <a:pPr>
              <a:buNone/>
            </a:pPr>
            <a:endParaRPr lang="ru-RU" sz="2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778098"/>
          </a:xfrm>
        </p:spPr>
        <p:txBody>
          <a:bodyPr>
            <a:normAutofit/>
          </a:bodyPr>
          <a:lstStyle/>
          <a:p>
            <a:r>
              <a:rPr lang="ru-RU" sz="2400" b="1" u="sng" dirty="0" smtClean="0">
                <a:solidFill>
                  <a:srgbClr val="C00000"/>
                </a:solidFill>
              </a:rPr>
              <a:t>Неотложная помощь  при Аритмии</a:t>
            </a:r>
            <a:endParaRPr lang="ru-RU" sz="2400" b="1" u="sng" dirty="0">
              <a:solidFill>
                <a:srgbClr val="C00000"/>
              </a:solidFill>
            </a:endParaRPr>
          </a:p>
        </p:txBody>
      </p:sp>
      <p:sp>
        <p:nvSpPr>
          <p:cNvPr id="3" name="Содержимое 2"/>
          <p:cNvSpPr>
            <a:spLocks noGrp="1"/>
          </p:cNvSpPr>
          <p:nvPr>
            <p:ph idx="1"/>
          </p:nvPr>
        </p:nvSpPr>
        <p:spPr>
          <a:xfrm>
            <a:off x="323528" y="980728"/>
            <a:ext cx="8568952" cy="5544616"/>
          </a:xfrm>
        </p:spPr>
        <p:txBody>
          <a:bodyPr>
            <a:normAutofit lnSpcReduction="10000"/>
          </a:bodyPr>
          <a:lstStyle/>
          <a:p>
            <a:pPr lvl="0">
              <a:buNone/>
            </a:pPr>
            <a:r>
              <a:rPr lang="ru-RU" sz="2200" dirty="0" smtClean="0"/>
              <a:t>1</a:t>
            </a:r>
            <a:r>
              <a:rPr lang="ru-RU" sz="2200" b="1" dirty="0" smtClean="0"/>
              <a:t>. Прекратить манипуляции, очистить полость рта;</a:t>
            </a:r>
          </a:p>
          <a:p>
            <a:pPr lvl="0">
              <a:buNone/>
            </a:pPr>
            <a:r>
              <a:rPr lang="ru-RU" sz="2200" b="1" dirty="0" smtClean="0"/>
              <a:t>2. Предать больному горизонтальное положение, обеспечив максимальный покой;</a:t>
            </a:r>
          </a:p>
          <a:p>
            <a:pPr lvl="0">
              <a:buNone/>
            </a:pPr>
            <a:r>
              <a:rPr lang="ru-RU" sz="2200" b="1" dirty="0" smtClean="0"/>
              <a:t>3. Вызвать бригаду «скорой помощи»</a:t>
            </a:r>
          </a:p>
          <a:p>
            <a:pPr lvl="0">
              <a:buNone/>
            </a:pPr>
            <a:r>
              <a:rPr lang="ru-RU" sz="2200" b="1" dirty="0" smtClean="0"/>
              <a:t>4. Если пациент имеет при себе препараты, которые он уже использует при аритмии;</a:t>
            </a:r>
          </a:p>
          <a:p>
            <a:pPr lvl="0">
              <a:buNone/>
            </a:pPr>
            <a:r>
              <a:rPr lang="ru-RU" sz="2200" b="1" dirty="0" smtClean="0"/>
              <a:t>5. </a:t>
            </a:r>
            <a:r>
              <a:rPr lang="ru-RU" sz="2200" b="1" dirty="0" err="1" smtClean="0"/>
              <a:t>Новокаинамид</a:t>
            </a:r>
            <a:r>
              <a:rPr lang="ru-RU" sz="2200" b="1" dirty="0" smtClean="0"/>
              <a:t> 10% раствор 5 мл в/м;</a:t>
            </a:r>
          </a:p>
          <a:p>
            <a:pPr lvl="0">
              <a:buNone/>
            </a:pPr>
            <a:r>
              <a:rPr lang="ru-RU" sz="2200" b="1" dirty="0" smtClean="0"/>
              <a:t>6. Измерить АД, при снижении ниже 100 </a:t>
            </a:r>
            <a:r>
              <a:rPr lang="ru-RU" sz="2200" b="1" dirty="0" err="1" smtClean="0"/>
              <a:t>мм.рт.ст</a:t>
            </a:r>
            <a:r>
              <a:rPr lang="ru-RU" sz="2200" b="1" dirty="0" smtClean="0"/>
              <a:t>. –</a:t>
            </a:r>
            <a:r>
              <a:rPr lang="ru-RU" sz="2200" b="1" dirty="0" err="1" smtClean="0"/>
              <a:t>мезатон</a:t>
            </a:r>
            <a:r>
              <a:rPr lang="ru-RU" sz="2200" b="1" dirty="0" smtClean="0"/>
              <a:t> 1% 1 мл в/м;</a:t>
            </a:r>
          </a:p>
          <a:p>
            <a:pPr lvl="0">
              <a:buNone/>
            </a:pPr>
            <a:r>
              <a:rPr lang="ru-RU" sz="2200" b="1" dirty="0" smtClean="0"/>
              <a:t>7. </a:t>
            </a:r>
            <a:r>
              <a:rPr lang="ru-RU" sz="2200" b="1" dirty="0" err="1" smtClean="0"/>
              <a:t>Изоптин</a:t>
            </a:r>
            <a:r>
              <a:rPr lang="ru-RU" sz="2200" b="1" dirty="0" smtClean="0"/>
              <a:t> (</a:t>
            </a:r>
            <a:r>
              <a:rPr lang="ru-RU" sz="2200" b="1" dirty="0" err="1" smtClean="0"/>
              <a:t>верапамин</a:t>
            </a:r>
            <a:r>
              <a:rPr lang="ru-RU" sz="2200" b="1" dirty="0" smtClean="0"/>
              <a:t>) 0,245% 2-4 мл. в/</a:t>
            </a:r>
            <a:r>
              <a:rPr lang="ru-RU" sz="2200" b="1" dirty="0" err="1" smtClean="0"/>
              <a:t>в</a:t>
            </a:r>
            <a:r>
              <a:rPr lang="ru-RU" sz="2200" b="1" dirty="0" smtClean="0"/>
              <a:t> струйно;</a:t>
            </a:r>
          </a:p>
          <a:p>
            <a:pPr lvl="0">
              <a:buNone/>
            </a:pPr>
            <a:r>
              <a:rPr lang="ru-RU" sz="2200" b="1" dirty="0" smtClean="0"/>
              <a:t>8. Госпитализация;</a:t>
            </a:r>
          </a:p>
          <a:p>
            <a:pPr>
              <a:buNone/>
            </a:pPr>
            <a:r>
              <a:rPr lang="ru-RU" sz="1900" b="1" u="sng" dirty="0" smtClean="0"/>
              <a:t>Профилактика:</a:t>
            </a:r>
            <a:endParaRPr lang="ru-RU" sz="1900" b="1" dirty="0" smtClean="0"/>
          </a:p>
          <a:p>
            <a:pPr lvl="0"/>
            <a:r>
              <a:rPr lang="ru-RU" sz="1900" dirty="0" smtClean="0"/>
              <a:t>Тщательный сбор аллергоанамнеза;</a:t>
            </a:r>
          </a:p>
          <a:p>
            <a:pPr lvl="0"/>
            <a:r>
              <a:rPr lang="ru-RU" sz="1900" dirty="0" smtClean="0"/>
              <a:t>Проводить премедикацию, после консультации с соответствующим специалистом;</a:t>
            </a:r>
          </a:p>
          <a:p>
            <a:r>
              <a:rPr lang="ru-RU" sz="1900" dirty="0" smtClean="0"/>
              <a:t>Следить за состоянием пациента во время проведения манипуляций</a:t>
            </a:r>
            <a:endParaRPr lang="ru-RU" sz="19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2400" b="1" u="sng" dirty="0" smtClean="0">
                <a:solidFill>
                  <a:srgbClr val="C00000"/>
                </a:solidFill>
              </a:rPr>
              <a:t>Астматический статус (приступ бронхиальной астмы)</a:t>
            </a:r>
            <a:endParaRPr lang="ru-RU" sz="2400" b="1" u="sng" dirty="0">
              <a:solidFill>
                <a:srgbClr val="C00000"/>
              </a:solidFill>
            </a:endParaRPr>
          </a:p>
        </p:txBody>
      </p:sp>
      <p:sp>
        <p:nvSpPr>
          <p:cNvPr id="3" name="Содержимое 2"/>
          <p:cNvSpPr>
            <a:spLocks noGrp="1"/>
          </p:cNvSpPr>
          <p:nvPr>
            <p:ph idx="1"/>
          </p:nvPr>
        </p:nvSpPr>
        <p:spPr>
          <a:xfrm>
            <a:off x="457200" y="1124744"/>
            <a:ext cx="8229600" cy="5001419"/>
          </a:xfrm>
        </p:spPr>
        <p:txBody>
          <a:bodyPr>
            <a:normAutofit/>
          </a:bodyPr>
          <a:lstStyle/>
          <a:p>
            <a:pPr>
              <a:buNone/>
            </a:pPr>
            <a:r>
              <a:rPr lang="ru-RU" sz="2200" b="1" dirty="0" smtClean="0"/>
              <a:t>Это длительно не купирующийся приступ удушья с развившейся</a:t>
            </a:r>
          </a:p>
          <a:p>
            <a:pPr>
              <a:buNone/>
            </a:pPr>
            <a:r>
              <a:rPr lang="ru-RU" sz="2200" b="1" dirty="0" smtClean="0"/>
              <a:t>относительной блокадой β2-рецепторов с формированием</a:t>
            </a:r>
          </a:p>
          <a:p>
            <a:pPr>
              <a:buNone/>
            </a:pPr>
            <a:r>
              <a:rPr lang="ru-RU" sz="2200" b="1" dirty="0" smtClean="0"/>
              <a:t>тотальной бронхиальной обструкции, развитием легочной</a:t>
            </a:r>
          </a:p>
          <a:p>
            <a:pPr>
              <a:buNone/>
            </a:pPr>
            <a:r>
              <a:rPr lang="ru-RU" sz="2200" b="1" dirty="0" smtClean="0"/>
              <a:t>гипертензии и острой дыхательной недостаточности</a:t>
            </a:r>
            <a:r>
              <a:rPr lang="ru-RU" sz="2200" dirty="0" smtClean="0"/>
              <a:t>.</a:t>
            </a:r>
          </a:p>
          <a:p>
            <a:pPr>
              <a:buNone/>
            </a:pPr>
            <a:endParaRPr lang="ru-RU" sz="2200" dirty="0"/>
          </a:p>
        </p:txBody>
      </p:sp>
      <p:pic>
        <p:nvPicPr>
          <p:cNvPr id="4" name="Рисунок 3" descr="https://i1.wp.com/bronhialnaya-astma.com/wp-content/uploads/2018/09/pristup-bronhialnoj-astmy-990x783.jpg"/>
          <p:cNvPicPr/>
          <p:nvPr/>
        </p:nvPicPr>
        <p:blipFill>
          <a:blip r:embed="rId2" cstate="print"/>
          <a:srcRect/>
          <a:stretch>
            <a:fillRect/>
          </a:stretch>
        </p:blipFill>
        <p:spPr bwMode="auto">
          <a:xfrm>
            <a:off x="539552" y="2780928"/>
            <a:ext cx="7848872" cy="3888432"/>
          </a:xfrm>
          <a:prstGeom prst="rect">
            <a:avLst/>
          </a:prstGeom>
          <a:noFill/>
          <a:ln w="9525">
            <a:noFill/>
            <a:miter lim="800000"/>
            <a:headEnd/>
            <a:tailEnd/>
          </a:ln>
          <a:effectLst>
            <a:outerShdw blurRad="63500" sx="102000" sy="102000" algn="ctr" rotWithShape="0">
              <a:prstClr val="black">
                <a:alpha val="40000"/>
              </a:prst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b="1" u="sng" dirty="0" smtClean="0">
                <a:solidFill>
                  <a:srgbClr val="C00000"/>
                </a:solidFill>
              </a:rPr>
              <a:t>Неотложная помощь  при АС </a:t>
            </a:r>
            <a:endParaRPr lang="ru-RU" sz="2400" b="1" u="sng" dirty="0">
              <a:solidFill>
                <a:srgbClr val="C00000"/>
              </a:solidFill>
            </a:endParaRPr>
          </a:p>
        </p:txBody>
      </p:sp>
      <p:sp>
        <p:nvSpPr>
          <p:cNvPr id="3" name="Содержимое 2"/>
          <p:cNvSpPr>
            <a:spLocks noGrp="1"/>
          </p:cNvSpPr>
          <p:nvPr>
            <p:ph idx="1"/>
          </p:nvPr>
        </p:nvSpPr>
        <p:spPr>
          <a:xfrm>
            <a:off x="457200" y="1124744"/>
            <a:ext cx="8229600" cy="5256584"/>
          </a:xfrm>
        </p:spPr>
        <p:txBody>
          <a:bodyPr>
            <a:normAutofit lnSpcReduction="10000"/>
          </a:bodyPr>
          <a:lstStyle/>
          <a:p>
            <a:pPr lvl="0">
              <a:buNone/>
            </a:pPr>
            <a:r>
              <a:rPr lang="ru-RU" sz="2400" dirty="0" smtClean="0"/>
              <a:t>1. Вызвать бригаду  «скорой помощи»;</a:t>
            </a:r>
          </a:p>
          <a:p>
            <a:pPr lvl="0">
              <a:buNone/>
            </a:pPr>
            <a:r>
              <a:rPr lang="ru-RU" sz="2400" dirty="0" smtClean="0"/>
              <a:t>2. Оксигенотерапия (увлажненный О2 через носовой катетер);</a:t>
            </a:r>
          </a:p>
          <a:p>
            <a:pPr lvl="0">
              <a:buNone/>
            </a:pPr>
            <a:r>
              <a:rPr lang="ru-RU" sz="2400" dirty="0" smtClean="0"/>
              <a:t>3. </a:t>
            </a:r>
            <a:r>
              <a:rPr lang="ru-RU" sz="2400" dirty="0" err="1" smtClean="0"/>
              <a:t>Дексазон</a:t>
            </a:r>
            <a:r>
              <a:rPr lang="ru-RU" sz="2400" dirty="0" smtClean="0"/>
              <a:t> 4 мг (в/</a:t>
            </a:r>
            <a:r>
              <a:rPr lang="ru-RU" sz="2400" dirty="0" err="1" smtClean="0"/>
              <a:t>в</a:t>
            </a:r>
            <a:r>
              <a:rPr lang="ru-RU" sz="2400" dirty="0" smtClean="0"/>
              <a:t>) или </a:t>
            </a:r>
            <a:r>
              <a:rPr lang="ru-RU" sz="2400" dirty="0" err="1" smtClean="0"/>
              <a:t>преднизолон</a:t>
            </a:r>
            <a:r>
              <a:rPr lang="ru-RU" sz="2400" dirty="0" smtClean="0"/>
              <a:t> 2-3 мг/кг массы тела (</a:t>
            </a:r>
            <a:r>
              <a:rPr lang="ru-RU" sz="2400" dirty="0" err="1" smtClean="0"/>
              <a:t>в\в</a:t>
            </a:r>
            <a:r>
              <a:rPr lang="ru-RU" sz="2400" dirty="0" smtClean="0"/>
              <a:t>);</a:t>
            </a:r>
          </a:p>
          <a:p>
            <a:pPr lvl="0">
              <a:buNone/>
            </a:pPr>
            <a:r>
              <a:rPr lang="ru-RU" sz="2400" dirty="0" smtClean="0"/>
              <a:t>4. </a:t>
            </a:r>
            <a:r>
              <a:rPr lang="ru-RU" sz="2400" dirty="0" err="1" smtClean="0"/>
              <a:t>Эуфиллин</a:t>
            </a:r>
            <a:r>
              <a:rPr lang="ru-RU" sz="2400" dirty="0" smtClean="0"/>
              <a:t> 2,4% - 15 мл, разведенного в 200 мл изотонического раствора;</a:t>
            </a:r>
          </a:p>
          <a:p>
            <a:pPr lvl="0">
              <a:buNone/>
            </a:pPr>
            <a:r>
              <a:rPr lang="ru-RU" sz="2400" dirty="0" smtClean="0"/>
              <a:t>5. Хлорида натрия или 5% раствора глюкозы (</a:t>
            </a:r>
            <a:r>
              <a:rPr lang="ru-RU" sz="2400" dirty="0" err="1" smtClean="0"/>
              <a:t>в\в</a:t>
            </a:r>
            <a:r>
              <a:rPr lang="ru-RU" sz="2400" dirty="0" smtClean="0"/>
              <a:t> капельно);</a:t>
            </a:r>
          </a:p>
          <a:p>
            <a:pPr lvl="0">
              <a:buNone/>
            </a:pPr>
            <a:r>
              <a:rPr lang="ru-RU" sz="2400" dirty="0" smtClean="0"/>
              <a:t>6. 100-150мг гидрокортизона или 90-120 мг преднизолона в 200 мл изотонического раствора хлорида натрия (в/</a:t>
            </a:r>
            <a:r>
              <a:rPr lang="ru-RU" sz="2400" dirty="0" err="1" smtClean="0"/>
              <a:t>в</a:t>
            </a:r>
            <a:r>
              <a:rPr lang="ru-RU" sz="2400" dirty="0" smtClean="0"/>
              <a:t> капельно);</a:t>
            </a:r>
          </a:p>
          <a:p>
            <a:pPr lvl="0">
              <a:buNone/>
            </a:pPr>
            <a:r>
              <a:rPr lang="ru-RU" sz="2400" dirty="0" smtClean="0"/>
              <a:t>7. </a:t>
            </a:r>
            <a:r>
              <a:rPr lang="ru-RU" sz="2400" dirty="0" err="1" smtClean="0"/>
              <a:t>Строфантин</a:t>
            </a:r>
            <a:r>
              <a:rPr lang="ru-RU" sz="2400" dirty="0" smtClean="0"/>
              <a:t> 0,05% - 0,5 мл в разведении (</a:t>
            </a:r>
            <a:r>
              <a:rPr lang="ru-RU" sz="2400" dirty="0" err="1" smtClean="0"/>
              <a:t>в\в</a:t>
            </a:r>
            <a:r>
              <a:rPr lang="ru-RU" sz="2400" dirty="0" smtClean="0"/>
              <a:t> медленно);</a:t>
            </a:r>
          </a:p>
          <a:p>
            <a:pPr lvl="0">
              <a:buNone/>
            </a:pPr>
            <a:r>
              <a:rPr lang="ru-RU" sz="2400" dirty="0" smtClean="0"/>
              <a:t>8.Госпитализация;</a:t>
            </a:r>
          </a:p>
          <a:p>
            <a:pPr>
              <a:buNone/>
            </a:pPr>
            <a:endParaRPr lang="ru-RU" sz="24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b="1" u="sng" dirty="0" smtClean="0">
                <a:solidFill>
                  <a:srgbClr val="C00000"/>
                </a:solidFill>
              </a:rPr>
              <a:t>Судорожные состояния</a:t>
            </a:r>
            <a:endParaRPr lang="ru-RU" sz="2400" b="1" u="sng" dirty="0">
              <a:solidFill>
                <a:srgbClr val="C00000"/>
              </a:solidFill>
            </a:endParaRPr>
          </a:p>
        </p:txBody>
      </p:sp>
      <p:sp>
        <p:nvSpPr>
          <p:cNvPr id="3" name="Содержимое 2"/>
          <p:cNvSpPr>
            <a:spLocks noGrp="1"/>
          </p:cNvSpPr>
          <p:nvPr>
            <p:ph idx="1"/>
          </p:nvPr>
        </p:nvSpPr>
        <p:spPr>
          <a:xfrm>
            <a:off x="323528" y="1196752"/>
            <a:ext cx="8496944" cy="5328592"/>
          </a:xfrm>
        </p:spPr>
        <p:txBody>
          <a:bodyPr>
            <a:normAutofit/>
          </a:bodyPr>
          <a:lstStyle/>
          <a:p>
            <a:pPr>
              <a:buNone/>
            </a:pPr>
            <a:r>
              <a:rPr lang="ru-RU" sz="2400" b="1" dirty="0" smtClean="0"/>
              <a:t>Судороги </a:t>
            </a:r>
            <a:r>
              <a:rPr lang="ru-RU" sz="2200" dirty="0" smtClean="0"/>
              <a:t>- </a:t>
            </a:r>
            <a:r>
              <a:rPr lang="ru-RU" sz="2200" dirty="0" smtClean="0">
                <a:latin typeface="Arial" pitchFamily="34" charset="0"/>
                <a:cs typeface="Arial" pitchFamily="34" charset="0"/>
              </a:rPr>
              <a:t>это внезапные приступы клонических или</a:t>
            </a:r>
          </a:p>
          <a:p>
            <a:pPr>
              <a:buNone/>
            </a:pPr>
            <a:r>
              <a:rPr lang="ru-RU" sz="2200" dirty="0" smtClean="0">
                <a:latin typeface="Arial" pitchFamily="34" charset="0"/>
                <a:cs typeface="Arial" pitchFamily="34" charset="0"/>
              </a:rPr>
              <a:t>клоникотонических непроизвольных сокращений мышц </a:t>
            </a:r>
            <a:r>
              <a:rPr lang="ru-RU" sz="2200" dirty="0" smtClean="0">
                <a:latin typeface="Arial" pitchFamily="34" charset="0"/>
                <a:cs typeface="Arial" pitchFamily="34" charset="0"/>
              </a:rPr>
              <a:t>с</a:t>
            </a:r>
          </a:p>
          <a:p>
            <a:pPr>
              <a:buNone/>
            </a:pPr>
            <a:r>
              <a:rPr lang="ru-RU" sz="2200" dirty="0" smtClean="0">
                <a:latin typeface="Arial" pitchFamily="34" charset="0"/>
                <a:cs typeface="Arial" pitchFamily="34" charset="0"/>
              </a:rPr>
              <a:t>Потерей</a:t>
            </a:r>
            <a:r>
              <a:rPr lang="ru-RU" sz="2200" dirty="0" smtClean="0">
                <a:latin typeface="Arial" pitchFamily="34" charset="0"/>
                <a:cs typeface="Arial" pitchFamily="34" charset="0"/>
              </a:rPr>
              <a:t> </a:t>
            </a:r>
            <a:r>
              <a:rPr lang="ru-RU" sz="2200" dirty="0" smtClean="0">
                <a:latin typeface="Arial" pitchFamily="34" charset="0"/>
                <a:cs typeface="Arial" pitchFamily="34" charset="0"/>
              </a:rPr>
              <a:t>или </a:t>
            </a:r>
            <a:r>
              <a:rPr lang="ru-RU" sz="2200" dirty="0" smtClean="0">
                <a:latin typeface="Arial" pitchFamily="34" charset="0"/>
                <a:cs typeface="Arial" pitchFamily="34" charset="0"/>
              </a:rPr>
              <a:t>без потери сознания. Судороги </a:t>
            </a:r>
            <a:r>
              <a:rPr lang="ru-RU" sz="2200" dirty="0" smtClean="0">
                <a:latin typeface="Arial" pitchFamily="34" charset="0"/>
                <a:cs typeface="Arial" pitchFamily="34" charset="0"/>
              </a:rPr>
              <a:t>возникают</a:t>
            </a:r>
          </a:p>
          <a:p>
            <a:pPr>
              <a:buNone/>
            </a:pPr>
            <a:r>
              <a:rPr lang="ru-RU" sz="2200" dirty="0" smtClean="0">
                <a:latin typeface="Arial" pitchFamily="34" charset="0"/>
                <a:cs typeface="Arial" pitchFamily="34" charset="0"/>
              </a:rPr>
              <a:t>Вследствие</a:t>
            </a:r>
            <a:r>
              <a:rPr lang="ru-RU" sz="2200" dirty="0" smtClean="0">
                <a:latin typeface="Arial" pitchFamily="34" charset="0"/>
                <a:cs typeface="Arial" pitchFamily="34" charset="0"/>
              </a:rPr>
              <a:t> </a:t>
            </a:r>
            <a:r>
              <a:rPr lang="ru-RU" sz="2200" dirty="0" smtClean="0">
                <a:latin typeface="Arial" pitchFamily="34" charset="0"/>
                <a:cs typeface="Arial" pitchFamily="34" charset="0"/>
              </a:rPr>
              <a:t>органического </a:t>
            </a:r>
            <a:r>
              <a:rPr lang="ru-RU" sz="2200" dirty="0" smtClean="0">
                <a:latin typeface="Arial" pitchFamily="34" charset="0"/>
                <a:cs typeface="Arial" pitchFamily="34" charset="0"/>
              </a:rPr>
              <a:t>или функционального </a:t>
            </a:r>
            <a:r>
              <a:rPr lang="ru-RU" sz="2200" dirty="0" smtClean="0">
                <a:latin typeface="Arial" pitchFamily="34" charset="0"/>
                <a:cs typeface="Arial" pitchFamily="34" charset="0"/>
              </a:rPr>
              <a:t>поражения</a:t>
            </a:r>
          </a:p>
          <a:p>
            <a:pPr>
              <a:buNone/>
            </a:pPr>
            <a:r>
              <a:rPr lang="ru-RU" sz="2200" dirty="0" smtClean="0">
                <a:latin typeface="Arial" pitchFamily="34" charset="0"/>
                <a:cs typeface="Arial" pitchFamily="34" charset="0"/>
              </a:rPr>
              <a:t>нервной </a:t>
            </a:r>
            <a:r>
              <a:rPr lang="ru-RU" sz="2200" dirty="0" smtClean="0">
                <a:latin typeface="Arial" pitchFamily="34" charset="0"/>
                <a:cs typeface="Arial" pitchFamily="34" charset="0"/>
              </a:rPr>
              <a:t>системы.</a:t>
            </a:r>
          </a:p>
          <a:p>
            <a:pPr>
              <a:buNone/>
            </a:pPr>
            <a:endParaRPr lang="ru-RU" sz="2400" dirty="0"/>
          </a:p>
        </p:txBody>
      </p:sp>
      <p:pic>
        <p:nvPicPr>
          <p:cNvPr id="4" name="Рисунок 3" descr="https://pro-md.ru/wp-content/uploads/2016/12/kakimi-byvayut-sudorogi.jpg"/>
          <p:cNvPicPr/>
          <p:nvPr/>
        </p:nvPicPr>
        <p:blipFill>
          <a:blip r:embed="rId2" cstate="print"/>
          <a:srcRect/>
          <a:stretch>
            <a:fillRect/>
          </a:stretch>
        </p:blipFill>
        <p:spPr bwMode="auto">
          <a:xfrm>
            <a:off x="755576" y="3212976"/>
            <a:ext cx="7704856" cy="3384376"/>
          </a:xfrm>
          <a:prstGeom prst="rect">
            <a:avLst/>
          </a:prstGeom>
          <a:noFill/>
          <a:ln w="9525">
            <a:noFill/>
            <a:miter lim="800000"/>
            <a:headEnd/>
            <a:tailEnd/>
          </a:ln>
          <a:effectLst>
            <a:outerShdw blurRad="63500" sx="102000" sy="102000" algn="ctr" rotWithShape="0">
              <a:prstClr val="black">
                <a:alpha val="40000"/>
              </a:prst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b="1" u="sng" dirty="0" smtClean="0">
                <a:solidFill>
                  <a:srgbClr val="C00000"/>
                </a:solidFill>
              </a:rPr>
              <a:t>Неотложная помощь  </a:t>
            </a:r>
            <a:endParaRPr lang="ru-RU" sz="2400" b="1" u="sng" dirty="0">
              <a:solidFill>
                <a:srgbClr val="C00000"/>
              </a:solidFill>
            </a:endParaRPr>
          </a:p>
        </p:txBody>
      </p:sp>
      <p:sp>
        <p:nvSpPr>
          <p:cNvPr id="3" name="Содержимое 2"/>
          <p:cNvSpPr>
            <a:spLocks noGrp="1"/>
          </p:cNvSpPr>
          <p:nvPr>
            <p:ph idx="1"/>
          </p:nvPr>
        </p:nvSpPr>
        <p:spPr>
          <a:xfrm>
            <a:off x="323528" y="1196752"/>
            <a:ext cx="8496944" cy="5256584"/>
          </a:xfrm>
        </p:spPr>
        <p:txBody>
          <a:bodyPr>
            <a:normAutofit fontScale="92500" lnSpcReduction="10000"/>
          </a:bodyPr>
          <a:lstStyle/>
          <a:p>
            <a:pPr>
              <a:buNone/>
            </a:pPr>
            <a:r>
              <a:rPr lang="ru-RU" sz="2000" dirty="0" smtClean="0"/>
              <a:t>1</a:t>
            </a:r>
            <a:r>
              <a:rPr lang="ru-RU" sz="2200" dirty="0" smtClean="0"/>
              <a:t>. </a:t>
            </a:r>
            <a:r>
              <a:rPr lang="ru-RU" sz="2200" dirty="0" smtClean="0">
                <a:latin typeface="Arial" pitchFamily="34" charset="0"/>
                <a:cs typeface="Arial" pitchFamily="34" charset="0"/>
              </a:rPr>
              <a:t>Привести кресло в положение лежа. </a:t>
            </a:r>
          </a:p>
          <a:p>
            <a:pPr>
              <a:buNone/>
            </a:pPr>
            <a:r>
              <a:rPr lang="ru-RU" sz="2200" dirty="0" smtClean="0">
                <a:latin typeface="Arial" pitchFamily="34" charset="0"/>
                <a:cs typeface="Arial" pitchFamily="34" charset="0"/>
              </a:rPr>
              <a:t>2. Под лопатки подложить валик, освободить от стесняющей одежды, голову повернуть набок, обеспечить проходимость дыхательных путей;</a:t>
            </a:r>
          </a:p>
          <a:p>
            <a:pPr>
              <a:buNone/>
            </a:pPr>
            <a:r>
              <a:rPr lang="ru-RU" sz="2200" dirty="0" smtClean="0">
                <a:latin typeface="Arial" pitchFamily="34" charset="0"/>
                <a:cs typeface="Arial" pitchFamily="34" charset="0"/>
              </a:rPr>
              <a:t>3. Выдвинуть нижнюю челюсть, ввести шпатель между зубами, обернутый полотенцем, зафиксировать язык.</a:t>
            </a:r>
          </a:p>
          <a:p>
            <a:pPr>
              <a:buNone/>
            </a:pPr>
            <a:r>
              <a:rPr lang="ru-RU" sz="2200" dirty="0" smtClean="0">
                <a:latin typeface="Arial" pitchFamily="34" charset="0"/>
                <a:cs typeface="Arial" pitchFamily="34" charset="0"/>
              </a:rPr>
              <a:t>4. Ввести </a:t>
            </a:r>
            <a:r>
              <a:rPr lang="ru-RU" sz="2200" dirty="0" err="1" smtClean="0">
                <a:latin typeface="Arial" pitchFamily="34" charset="0"/>
                <a:cs typeface="Arial" pitchFamily="34" charset="0"/>
              </a:rPr>
              <a:t>реланиум</a:t>
            </a:r>
            <a:r>
              <a:rPr lang="ru-RU" sz="2200" dirty="0" smtClean="0">
                <a:latin typeface="Arial" pitchFamily="34" charset="0"/>
                <a:cs typeface="Arial" pitchFamily="34" charset="0"/>
              </a:rPr>
              <a:t> 0,5% раствор 2 мл в/</a:t>
            </a:r>
            <a:r>
              <a:rPr lang="ru-RU" sz="2200" dirty="0" err="1" smtClean="0">
                <a:latin typeface="Arial" pitchFamily="34" charset="0"/>
                <a:cs typeface="Arial" pitchFamily="34" charset="0"/>
              </a:rPr>
              <a:t>в</a:t>
            </a:r>
            <a:r>
              <a:rPr lang="ru-RU" sz="2200" dirty="0" smtClean="0">
                <a:latin typeface="Arial" pitchFamily="34" charset="0"/>
                <a:cs typeface="Arial" pitchFamily="34" charset="0"/>
              </a:rPr>
              <a:t> струйно; магния сульфат 25% раствор 10 мл в/м; </a:t>
            </a:r>
            <a:r>
              <a:rPr lang="ru-RU" sz="2200" dirty="0" err="1" smtClean="0">
                <a:latin typeface="Arial" pitchFamily="34" charset="0"/>
                <a:cs typeface="Arial" pitchFamily="34" charset="0"/>
              </a:rPr>
              <a:t>дроперидол</a:t>
            </a:r>
            <a:r>
              <a:rPr lang="ru-RU" sz="2200" dirty="0" smtClean="0">
                <a:latin typeface="Arial" pitchFamily="34" charset="0"/>
                <a:cs typeface="Arial" pitchFamily="34" charset="0"/>
              </a:rPr>
              <a:t> 0,25% 2 мл; </a:t>
            </a:r>
            <a:r>
              <a:rPr lang="ru-RU" sz="2200" dirty="0" err="1" smtClean="0">
                <a:latin typeface="Arial" pitchFamily="34" charset="0"/>
                <a:cs typeface="Arial" pitchFamily="34" charset="0"/>
              </a:rPr>
              <a:t>преднизолон</a:t>
            </a:r>
            <a:r>
              <a:rPr lang="ru-RU" sz="2200" dirty="0" smtClean="0">
                <a:latin typeface="Arial" pitchFamily="34" charset="0"/>
                <a:cs typeface="Arial" pitchFamily="34" charset="0"/>
              </a:rPr>
              <a:t> 30-60 мг в/</a:t>
            </a:r>
            <a:r>
              <a:rPr lang="ru-RU" sz="2200" dirty="0" err="1" smtClean="0">
                <a:latin typeface="Arial" pitchFamily="34" charset="0"/>
                <a:cs typeface="Arial" pitchFamily="34" charset="0"/>
              </a:rPr>
              <a:t>в</a:t>
            </a:r>
            <a:r>
              <a:rPr lang="ru-RU" sz="2200" dirty="0" smtClean="0">
                <a:latin typeface="Arial" pitchFamily="34" charset="0"/>
                <a:cs typeface="Arial" pitchFamily="34" charset="0"/>
              </a:rPr>
              <a:t> или в/м. </a:t>
            </a:r>
          </a:p>
          <a:p>
            <a:pPr>
              <a:buNone/>
            </a:pPr>
            <a:r>
              <a:rPr lang="ru-RU" sz="2200" dirty="0" smtClean="0">
                <a:latin typeface="Arial" pitchFamily="34" charset="0"/>
                <a:cs typeface="Arial" pitchFamily="34" charset="0"/>
              </a:rPr>
              <a:t>5. </a:t>
            </a:r>
            <a:r>
              <a:rPr lang="ru-RU" sz="2200" b="1" u="sng" dirty="0" smtClean="0">
                <a:latin typeface="Arial" pitchFamily="34" charset="0"/>
                <a:cs typeface="Arial" pitchFamily="34" charset="0"/>
              </a:rPr>
              <a:t>Нельзя! </a:t>
            </a:r>
            <a:r>
              <a:rPr lang="ru-RU" sz="2200" dirty="0" smtClean="0">
                <a:latin typeface="Arial" pitchFamily="34" charset="0"/>
                <a:cs typeface="Arial" pitchFamily="34" charset="0"/>
              </a:rPr>
              <a:t>давать воду или лекарственные препараты, назначать препараты камфары;</a:t>
            </a:r>
          </a:p>
          <a:p>
            <a:pPr>
              <a:buNone/>
            </a:pPr>
            <a:r>
              <a:rPr lang="ru-RU" sz="2200" dirty="0" smtClean="0">
                <a:latin typeface="Arial" pitchFamily="34" charset="0"/>
                <a:cs typeface="Arial" pitchFamily="34" charset="0"/>
              </a:rPr>
              <a:t>6. После припадка не следует пытаться разбудить больного;</a:t>
            </a:r>
          </a:p>
          <a:p>
            <a:pPr>
              <a:buNone/>
            </a:pPr>
            <a:r>
              <a:rPr lang="ru-RU" sz="2200" dirty="0" smtClean="0">
                <a:latin typeface="Arial" pitchFamily="34" charset="0"/>
                <a:cs typeface="Arial" pitchFamily="34" charset="0"/>
              </a:rPr>
              <a:t>7. При развитии эпилептического статуса (приступы следуют один за</a:t>
            </a:r>
          </a:p>
          <a:p>
            <a:pPr>
              <a:buNone/>
            </a:pPr>
            <a:r>
              <a:rPr lang="ru-RU" sz="2200" dirty="0" smtClean="0">
                <a:latin typeface="Arial" pitchFamily="34" charset="0"/>
                <a:cs typeface="Arial" pitchFamily="34" charset="0"/>
              </a:rPr>
              <a:t>другим, и больной не приходит в сознание) - вызов скорой помощи</a:t>
            </a:r>
          </a:p>
          <a:p>
            <a:pPr>
              <a:buNone/>
            </a:pPr>
            <a:r>
              <a:rPr lang="ru-RU" sz="2200" dirty="0" smtClean="0">
                <a:latin typeface="Arial" pitchFamily="34" charset="0"/>
                <a:cs typeface="Arial" pitchFamily="34" charset="0"/>
              </a:rPr>
              <a:t>и обязательная госпитализация в реаниматологическое отделение.</a:t>
            </a:r>
          </a:p>
          <a:p>
            <a:pPr>
              <a:buNone/>
            </a:pPr>
            <a:r>
              <a:rPr lang="ru-RU" sz="2200" dirty="0" smtClean="0">
                <a:latin typeface="Arial" pitchFamily="34" charset="0"/>
                <a:cs typeface="Arial" pitchFamily="34" charset="0"/>
              </a:rPr>
              <a:t> </a:t>
            </a:r>
          </a:p>
          <a:p>
            <a:endParaRPr lang="ru-RU" sz="20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2400" b="1" dirty="0" smtClean="0">
                <a:solidFill>
                  <a:srgbClr val="C00000"/>
                </a:solidFill>
              </a:rPr>
              <a:t>Гипогликемическая кома и гипергликемическая</a:t>
            </a:r>
            <a:r>
              <a:rPr lang="ru-RU" sz="2400" dirty="0" smtClean="0">
                <a:solidFill>
                  <a:srgbClr val="C00000"/>
                </a:solidFill>
              </a:rPr>
              <a:t/>
            </a:r>
            <a:br>
              <a:rPr lang="ru-RU" sz="2400" dirty="0" smtClean="0">
                <a:solidFill>
                  <a:srgbClr val="C00000"/>
                </a:solidFill>
              </a:rPr>
            </a:br>
            <a:r>
              <a:rPr lang="ru-RU" sz="2400" b="1" dirty="0" smtClean="0">
                <a:solidFill>
                  <a:srgbClr val="C00000"/>
                </a:solidFill>
              </a:rPr>
              <a:t>(Кетоацидомичекая) кома</a:t>
            </a:r>
            <a:r>
              <a:rPr lang="ru-RU" sz="2400" dirty="0" smtClean="0"/>
              <a:t/>
            </a:r>
            <a:br>
              <a:rPr lang="ru-RU" sz="2400" dirty="0" smtClean="0"/>
            </a:br>
            <a:endParaRPr lang="ru-RU" sz="2400" b="1" u="sng" dirty="0">
              <a:solidFill>
                <a:srgbClr val="C00000"/>
              </a:solidFill>
            </a:endParaRPr>
          </a:p>
        </p:txBody>
      </p:sp>
      <p:sp>
        <p:nvSpPr>
          <p:cNvPr id="3" name="Содержимое 2"/>
          <p:cNvSpPr>
            <a:spLocks noGrp="1"/>
          </p:cNvSpPr>
          <p:nvPr>
            <p:ph idx="1"/>
          </p:nvPr>
        </p:nvSpPr>
        <p:spPr>
          <a:xfrm>
            <a:off x="395536" y="908720"/>
            <a:ext cx="8424936" cy="5760640"/>
          </a:xfrm>
        </p:spPr>
        <p:txBody>
          <a:bodyPr>
            <a:noAutofit/>
          </a:bodyPr>
          <a:lstStyle/>
          <a:p>
            <a:pPr>
              <a:buNone/>
            </a:pPr>
            <a:r>
              <a:rPr lang="ru-RU" sz="1900" u="sng" dirty="0" smtClean="0">
                <a:latin typeface="Arial" pitchFamily="34" charset="0"/>
                <a:cs typeface="Arial" pitchFamily="34" charset="0"/>
              </a:rPr>
              <a:t>Сахарный диабет</a:t>
            </a:r>
            <a:r>
              <a:rPr lang="ru-RU" sz="1900" dirty="0" smtClean="0">
                <a:latin typeface="Arial" pitchFamily="34" charset="0"/>
                <a:cs typeface="Arial" pitchFamily="34" charset="0"/>
              </a:rPr>
              <a:t> - заболевание, в основе которого лежит</a:t>
            </a:r>
          </a:p>
          <a:p>
            <a:pPr>
              <a:buNone/>
            </a:pPr>
            <a:r>
              <a:rPr lang="ru-RU" sz="1900" dirty="0" smtClean="0">
                <a:latin typeface="Arial" pitchFamily="34" charset="0"/>
                <a:cs typeface="Arial" pitchFamily="34" charset="0"/>
              </a:rPr>
              <a:t>абсолютная или относительная недостаточность инсулина в</a:t>
            </a:r>
          </a:p>
          <a:p>
            <a:pPr>
              <a:buNone/>
            </a:pPr>
            <a:r>
              <a:rPr lang="ru-RU" sz="1900" dirty="0" smtClean="0">
                <a:latin typeface="Arial" pitchFamily="34" charset="0"/>
                <a:cs typeface="Arial" pitchFamily="34" charset="0"/>
              </a:rPr>
              <a:t>организме, вызывающая нарушения обмена веществ, главным</a:t>
            </a:r>
          </a:p>
          <a:p>
            <a:pPr>
              <a:buNone/>
            </a:pPr>
            <a:r>
              <a:rPr lang="ru-RU" sz="1900" dirty="0" smtClean="0">
                <a:latin typeface="Arial" pitchFamily="34" charset="0"/>
                <a:cs typeface="Arial" pitchFamily="34" charset="0"/>
              </a:rPr>
              <a:t>образом углеводного.</a:t>
            </a:r>
          </a:p>
          <a:p>
            <a:pPr>
              <a:buNone/>
            </a:pPr>
            <a:r>
              <a:rPr lang="ru-RU" sz="1900" b="1" u="sng" dirty="0" smtClean="0">
                <a:latin typeface="Arial" pitchFamily="34" charset="0"/>
                <a:cs typeface="Arial" pitchFamily="34" charset="0"/>
              </a:rPr>
              <a:t>Гипогликемическая кома</a:t>
            </a:r>
            <a:r>
              <a:rPr lang="ru-RU" sz="1900" b="1" dirty="0" smtClean="0">
                <a:latin typeface="Arial" pitchFamily="34" charset="0"/>
                <a:cs typeface="Arial" pitchFamily="34" charset="0"/>
              </a:rPr>
              <a:t> </a:t>
            </a:r>
            <a:r>
              <a:rPr lang="ru-RU" sz="1900" dirty="0" smtClean="0">
                <a:latin typeface="Arial" pitchFamily="34" charset="0"/>
                <a:cs typeface="Arial" pitchFamily="34" charset="0"/>
              </a:rPr>
              <a:t>- острое состояние, развивающееся</a:t>
            </a:r>
          </a:p>
          <a:p>
            <a:pPr>
              <a:buNone/>
            </a:pPr>
            <a:r>
              <a:rPr lang="ru-RU" sz="1900" dirty="0" smtClean="0">
                <a:latin typeface="Arial" pitchFamily="34" charset="0"/>
                <a:cs typeface="Arial" pitchFamily="34" charset="0"/>
              </a:rPr>
              <a:t>при быстром понижении концентрации сахара в артериальной</a:t>
            </a:r>
          </a:p>
          <a:p>
            <a:pPr>
              <a:buNone/>
            </a:pPr>
            <a:r>
              <a:rPr lang="ru-RU" sz="1900" dirty="0" smtClean="0">
                <a:latin typeface="Arial" pitchFamily="34" charset="0"/>
                <a:cs typeface="Arial" pitchFamily="34" charset="0"/>
              </a:rPr>
              <a:t>крови и резком падении утилизации глюкозы мозговой тканью. </a:t>
            </a:r>
          </a:p>
          <a:p>
            <a:pPr>
              <a:buNone/>
            </a:pPr>
            <a:r>
              <a:rPr lang="ru-RU" sz="1900" b="1" u="sng" dirty="0" smtClean="0">
                <a:latin typeface="Arial" pitchFamily="34" charset="0"/>
                <a:cs typeface="Arial" pitchFamily="34" charset="0"/>
              </a:rPr>
              <a:t>Гипергликемическая </a:t>
            </a:r>
            <a:r>
              <a:rPr lang="ru-RU" sz="1900" b="1" u="sng" dirty="0" smtClean="0">
                <a:latin typeface="Arial" pitchFamily="34" charset="0"/>
                <a:cs typeface="Arial" pitchFamily="34" charset="0"/>
              </a:rPr>
              <a:t>кома</a:t>
            </a:r>
            <a:r>
              <a:rPr lang="ru-RU" sz="1900" dirty="0" smtClean="0">
                <a:latin typeface="Arial" pitchFamily="34" charset="0"/>
                <a:cs typeface="Arial" pitchFamily="34" charset="0"/>
              </a:rPr>
              <a:t> -  это состояние больного диабетом, при</a:t>
            </a:r>
          </a:p>
          <a:p>
            <a:pPr>
              <a:buNone/>
            </a:pPr>
            <a:r>
              <a:rPr lang="ru-RU" sz="1900" dirty="0" smtClean="0">
                <a:latin typeface="Arial" pitchFamily="34" charset="0"/>
                <a:cs typeface="Arial" pitchFamily="34" charset="0"/>
              </a:rPr>
              <a:t>котором уровень сахара в крови повышается до критических отметок.</a:t>
            </a:r>
          </a:p>
          <a:p>
            <a:pPr>
              <a:buNone/>
            </a:pPr>
            <a:r>
              <a:rPr lang="ru-RU" sz="1900" u="sng" dirty="0" smtClean="0">
                <a:latin typeface="Arial" pitchFamily="34" charset="0"/>
                <a:cs typeface="Arial" pitchFamily="34" charset="0"/>
              </a:rPr>
              <a:t>Патологическое состояние может возникать под действием целого ряда факторов:</a:t>
            </a:r>
            <a:endParaRPr lang="ru-RU" sz="1900" dirty="0" smtClean="0">
              <a:latin typeface="Arial" pitchFamily="34" charset="0"/>
              <a:cs typeface="Arial" pitchFamily="34" charset="0"/>
            </a:endParaRPr>
          </a:p>
          <a:p>
            <a:pPr lvl="0"/>
            <a:r>
              <a:rPr lang="ru-RU" sz="1900" dirty="0" smtClean="0">
                <a:latin typeface="Arial" pitchFamily="34" charset="0"/>
                <a:cs typeface="Arial" pitchFamily="34" charset="0"/>
              </a:rPr>
              <a:t>передозировка инсулином;</a:t>
            </a:r>
          </a:p>
          <a:p>
            <a:pPr lvl="0"/>
            <a:r>
              <a:rPr lang="ru-RU" sz="1900" dirty="0" smtClean="0">
                <a:latin typeface="Arial" pitchFamily="34" charset="0"/>
                <a:cs typeface="Arial" pitchFamily="34" charset="0"/>
              </a:rPr>
              <a:t>недостаточный уровень углеводов в потребляемой пище;</a:t>
            </a:r>
          </a:p>
          <a:p>
            <a:pPr lvl="0"/>
            <a:r>
              <a:rPr lang="ru-RU" sz="1900" dirty="0" smtClean="0">
                <a:latin typeface="Arial" pitchFamily="34" charset="0"/>
                <a:cs typeface="Arial" pitchFamily="34" charset="0"/>
              </a:rPr>
              <a:t>излишняя физическая активность;</a:t>
            </a:r>
          </a:p>
          <a:p>
            <a:pPr lvl="0"/>
            <a:r>
              <a:rPr lang="ru-RU" sz="1900" u="sng" dirty="0" smtClean="0">
                <a:latin typeface="Arial" pitchFamily="34" charset="0"/>
                <a:cs typeface="Arial" pitchFamily="34" charset="0"/>
              </a:rPr>
              <a:t>серьезные стрессы, моральные потрясения, затяжные депрессивные состояния</a:t>
            </a:r>
            <a:r>
              <a:rPr lang="ru-RU" sz="1900" dirty="0" smtClean="0">
                <a:latin typeface="Arial" pitchFamily="34" charset="0"/>
                <a:cs typeface="Arial" pitchFamily="34" charset="0"/>
              </a:rPr>
              <a:t> (стоматологические манипуляции – это стресс)</a:t>
            </a:r>
          </a:p>
          <a:p>
            <a:pPr>
              <a:buNone/>
            </a:pPr>
            <a:endParaRPr lang="ru-RU" sz="1900" dirty="0">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Autofit/>
          </a:bodyPr>
          <a:lstStyle/>
          <a:p>
            <a:r>
              <a:rPr lang="ru-RU" sz="2400" b="1" u="sng" dirty="0" smtClean="0"/>
              <a:t>Клиническая картина:</a:t>
            </a:r>
            <a:endParaRPr lang="ru-RU" sz="2400" b="1" u="sng" dirty="0"/>
          </a:p>
        </p:txBody>
      </p:sp>
      <p:pic>
        <p:nvPicPr>
          <p:cNvPr id="4" name="Содержимое 3" descr="simptomy-giper-i-gipoglikemii.jpg"/>
          <p:cNvPicPr>
            <a:picLocks noGrp="1" noChangeAspect="1"/>
          </p:cNvPicPr>
          <p:nvPr>
            <p:ph idx="1"/>
          </p:nvPr>
        </p:nvPicPr>
        <p:blipFill>
          <a:blip r:embed="rId2" cstate="print"/>
          <a:stretch>
            <a:fillRect/>
          </a:stretch>
        </p:blipFill>
        <p:spPr>
          <a:xfrm>
            <a:off x="251520" y="836712"/>
            <a:ext cx="8568951" cy="5832648"/>
          </a:xfrm>
          <a:prstGeom prst="rect">
            <a:avLst/>
          </a:prstGeom>
          <a:ln>
            <a:noFill/>
          </a:ln>
          <a:effectLst>
            <a:softEdge rad="112500"/>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a:bodyPr>
          <a:lstStyle/>
          <a:p>
            <a:r>
              <a:rPr lang="ru-RU" sz="2400" b="1" u="sng" dirty="0" smtClean="0">
                <a:solidFill>
                  <a:srgbClr val="C00000"/>
                </a:solidFill>
              </a:rPr>
              <a:t>Неотложная помощь </a:t>
            </a:r>
            <a:endParaRPr lang="ru-RU" sz="2400" b="1" u="sng" dirty="0">
              <a:solidFill>
                <a:srgbClr val="C00000"/>
              </a:solidFill>
            </a:endParaRPr>
          </a:p>
        </p:txBody>
      </p:sp>
      <p:sp>
        <p:nvSpPr>
          <p:cNvPr id="3" name="Содержимое 2"/>
          <p:cNvSpPr>
            <a:spLocks noGrp="1"/>
          </p:cNvSpPr>
          <p:nvPr>
            <p:ph idx="1"/>
          </p:nvPr>
        </p:nvSpPr>
        <p:spPr>
          <a:xfrm>
            <a:off x="251520" y="1052736"/>
            <a:ext cx="8640960" cy="5472608"/>
          </a:xfrm>
        </p:spPr>
        <p:txBody>
          <a:bodyPr>
            <a:normAutofit fontScale="85000" lnSpcReduction="20000"/>
          </a:bodyPr>
          <a:lstStyle/>
          <a:p>
            <a:pPr>
              <a:buNone/>
            </a:pPr>
            <a:r>
              <a:rPr lang="ru-RU" sz="2300" b="1" u="sng" dirty="0" smtClean="0">
                <a:latin typeface="Arial" pitchFamily="34" charset="0"/>
                <a:cs typeface="Arial" pitchFamily="34" charset="0"/>
              </a:rPr>
              <a:t>Гипогликемическая кома</a:t>
            </a:r>
            <a:r>
              <a:rPr lang="ru-RU" sz="2300" b="1" dirty="0" smtClean="0">
                <a:latin typeface="Arial" pitchFamily="34" charset="0"/>
                <a:cs typeface="Arial" pitchFamily="34" charset="0"/>
              </a:rPr>
              <a:t> :</a:t>
            </a:r>
          </a:p>
          <a:p>
            <a:pPr lvl="0">
              <a:buNone/>
            </a:pPr>
            <a:r>
              <a:rPr lang="ru-RU" sz="2300" b="1" dirty="0" smtClean="0"/>
              <a:t>1</a:t>
            </a:r>
            <a:r>
              <a:rPr lang="ru-RU" sz="2300" b="1" dirty="0" smtClean="0">
                <a:latin typeface="Arial" pitchFamily="34" charset="0"/>
                <a:cs typeface="Arial" pitchFamily="34" charset="0"/>
              </a:rPr>
              <a:t>. </a:t>
            </a:r>
            <a:r>
              <a:rPr lang="ru-RU" sz="2300" dirty="0" smtClean="0">
                <a:latin typeface="Arial" pitchFamily="34" charset="0"/>
                <a:cs typeface="Arial" pitchFamily="34" charset="0"/>
              </a:rPr>
              <a:t>Для купирования приступа гипогликемии нужно дать пациенту сладкий чай и булочку, сахар. </a:t>
            </a:r>
          </a:p>
          <a:p>
            <a:pPr lvl="0">
              <a:buNone/>
            </a:pPr>
            <a:r>
              <a:rPr lang="ru-RU" sz="2300" dirty="0" smtClean="0">
                <a:latin typeface="Arial" pitchFamily="34" charset="0"/>
                <a:cs typeface="Arial" pitchFamily="34" charset="0"/>
              </a:rPr>
              <a:t>2. Вызвать бригаду скорой медицинской помощи.</a:t>
            </a:r>
          </a:p>
          <a:p>
            <a:pPr lvl="0">
              <a:buNone/>
            </a:pPr>
            <a:r>
              <a:rPr lang="ru-RU" sz="2300" dirty="0" smtClean="0">
                <a:latin typeface="Arial" pitchFamily="34" charset="0"/>
                <a:cs typeface="Arial" pitchFamily="34" charset="0"/>
              </a:rPr>
              <a:t>3. В случае потери сознания ввести 40%-ный раствор глюкозы в/</a:t>
            </a:r>
            <a:r>
              <a:rPr lang="ru-RU" sz="2300" dirty="0" err="1" smtClean="0">
                <a:latin typeface="Arial" pitchFamily="34" charset="0"/>
                <a:cs typeface="Arial" pitchFamily="34" charset="0"/>
              </a:rPr>
              <a:t>в</a:t>
            </a:r>
            <a:endParaRPr lang="ru-RU" sz="2300" dirty="0" smtClean="0">
              <a:latin typeface="Arial" pitchFamily="34" charset="0"/>
              <a:cs typeface="Arial" pitchFamily="34" charset="0"/>
            </a:endParaRPr>
          </a:p>
          <a:p>
            <a:pPr>
              <a:buNone/>
            </a:pPr>
            <a:r>
              <a:rPr lang="ru-RU" sz="2300" dirty="0" smtClean="0">
                <a:latin typeface="Arial" pitchFamily="34" charset="0"/>
                <a:cs typeface="Arial" pitchFamily="34" charset="0"/>
              </a:rPr>
              <a:t>(не более 80–100 мл), при неэффективности — 400 мл 5%-ного раствора</a:t>
            </a:r>
          </a:p>
          <a:p>
            <a:pPr>
              <a:buNone/>
            </a:pPr>
            <a:r>
              <a:rPr lang="ru-RU" sz="2300" dirty="0" smtClean="0">
                <a:latin typeface="Arial" pitchFamily="34" charset="0"/>
                <a:cs typeface="Arial" pitchFamily="34" charset="0"/>
              </a:rPr>
              <a:t>глюкозы в/</a:t>
            </a:r>
            <a:r>
              <a:rPr lang="ru-RU" sz="2300" dirty="0" err="1" smtClean="0">
                <a:latin typeface="Arial" pitchFamily="34" charset="0"/>
                <a:cs typeface="Arial" pitchFamily="34" charset="0"/>
              </a:rPr>
              <a:t>в</a:t>
            </a:r>
            <a:r>
              <a:rPr lang="ru-RU" sz="2300" dirty="0" smtClean="0">
                <a:latin typeface="Arial" pitchFamily="34" charset="0"/>
                <a:cs typeface="Arial" pitchFamily="34" charset="0"/>
              </a:rPr>
              <a:t> капельно.</a:t>
            </a:r>
          </a:p>
          <a:p>
            <a:pPr>
              <a:buNone/>
            </a:pPr>
            <a:r>
              <a:rPr lang="ru-RU" sz="2300" b="1" u="sng" dirty="0" smtClean="0">
                <a:latin typeface="Arial" pitchFamily="34" charset="0"/>
                <a:cs typeface="Arial" pitchFamily="34" charset="0"/>
              </a:rPr>
              <a:t>Гипергликемическая кома</a:t>
            </a:r>
            <a:r>
              <a:rPr lang="ru-RU" sz="2300" dirty="0" smtClean="0">
                <a:latin typeface="Arial" pitchFamily="34" charset="0"/>
                <a:cs typeface="Arial" pitchFamily="34" charset="0"/>
              </a:rPr>
              <a:t> </a:t>
            </a:r>
            <a:r>
              <a:rPr lang="ru-RU" sz="2300" b="1" dirty="0" smtClean="0">
                <a:latin typeface="Arial" pitchFamily="34" charset="0"/>
                <a:cs typeface="Arial" pitchFamily="34" charset="0"/>
              </a:rPr>
              <a:t>:</a:t>
            </a:r>
          </a:p>
          <a:p>
            <a:pPr>
              <a:buNone/>
            </a:pPr>
            <a:r>
              <a:rPr lang="ru-RU" sz="2300" dirty="0" smtClean="0">
                <a:latin typeface="Arial" pitchFamily="34" charset="0"/>
                <a:cs typeface="Arial" pitchFamily="34" charset="0"/>
              </a:rPr>
              <a:t>1. Вызвать бригаду «скорой помощи» - экстренно!</a:t>
            </a:r>
          </a:p>
          <a:p>
            <a:pPr>
              <a:buNone/>
            </a:pPr>
            <a:r>
              <a:rPr lang="ru-RU" sz="2300" dirty="0" smtClean="0">
                <a:latin typeface="Arial" pitchFamily="34" charset="0"/>
                <a:cs typeface="Arial" pitchFamily="34" charset="0"/>
              </a:rPr>
              <a:t>2. Обеспечить венозный доступ, 0,9%-ный раствор натрия хлорида 500</a:t>
            </a:r>
          </a:p>
          <a:p>
            <a:pPr>
              <a:buNone/>
            </a:pPr>
            <a:r>
              <a:rPr lang="ru-RU" sz="2300" dirty="0" smtClean="0">
                <a:latin typeface="Arial" pitchFamily="34" charset="0"/>
                <a:cs typeface="Arial" pitchFamily="34" charset="0"/>
              </a:rPr>
              <a:t>в/</a:t>
            </a:r>
            <a:r>
              <a:rPr lang="ru-RU" sz="2300" dirty="0" err="1" smtClean="0">
                <a:latin typeface="Arial" pitchFamily="34" charset="0"/>
                <a:cs typeface="Arial" pitchFamily="34" charset="0"/>
              </a:rPr>
              <a:t>в</a:t>
            </a:r>
            <a:r>
              <a:rPr lang="ru-RU" sz="2300" dirty="0" smtClean="0">
                <a:latin typeface="Arial" pitchFamily="34" charset="0"/>
                <a:cs typeface="Arial" pitchFamily="34" charset="0"/>
              </a:rPr>
              <a:t> (не менее 1 л за первые 1–2 часа). Не следует использовать для этого плазмозамещающие растворы декстрана (Реополиглюкин).[15]</a:t>
            </a:r>
          </a:p>
          <a:p>
            <a:pPr>
              <a:buNone/>
            </a:pPr>
            <a:r>
              <a:rPr lang="ru-RU" sz="2300" dirty="0" smtClean="0">
                <a:latin typeface="Arial" pitchFamily="34" charset="0"/>
                <a:cs typeface="Arial" pitchFamily="34" charset="0"/>
              </a:rPr>
              <a:t>3. Сердечные гликозиды на догоспитальном этапе используют только в случаях выраженной сердечной недостаточности, гипотонии, резистентной к инфузионной терапии.</a:t>
            </a:r>
          </a:p>
          <a:p>
            <a:pPr>
              <a:buNone/>
            </a:pPr>
            <a:r>
              <a:rPr lang="ru-RU" sz="2300" dirty="0" smtClean="0">
                <a:latin typeface="Arial" pitchFamily="34" charset="0"/>
                <a:cs typeface="Arial" pitchFamily="34" charset="0"/>
              </a:rPr>
              <a:t>4. Госпитализация</a:t>
            </a:r>
            <a:r>
              <a:rPr lang="ru-RU" sz="2300" dirty="0" smtClean="0"/>
              <a:t>;</a:t>
            </a:r>
          </a:p>
          <a:p>
            <a:pPr>
              <a:buNone/>
            </a:pPr>
            <a:endParaRPr lang="ru-RU" sz="2000" b="1" dirty="0" smtClean="0"/>
          </a:p>
          <a:p>
            <a:pPr>
              <a:buNone/>
            </a:pPr>
            <a:endParaRPr lang="ru-RU" sz="2000" dirty="0" smtClean="0"/>
          </a:p>
          <a:p>
            <a:pPr>
              <a:buNone/>
            </a:pPr>
            <a:endParaRPr lang="ru-RU" sz="20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r>
              <a:rPr lang="ru-RU" sz="2400" b="1" u="sng" dirty="0" smtClean="0">
                <a:solidFill>
                  <a:srgbClr val="C00000"/>
                </a:solidFill>
              </a:rPr>
              <a:t>Острая дыхательная недостаточность (ОДН)</a:t>
            </a:r>
            <a:endParaRPr lang="ru-RU" sz="2400" b="1" u="sng" dirty="0">
              <a:solidFill>
                <a:srgbClr val="C00000"/>
              </a:solidFill>
            </a:endParaRPr>
          </a:p>
        </p:txBody>
      </p:sp>
      <p:sp>
        <p:nvSpPr>
          <p:cNvPr id="3" name="Содержимое 2"/>
          <p:cNvSpPr>
            <a:spLocks noGrp="1"/>
          </p:cNvSpPr>
          <p:nvPr>
            <p:ph idx="1"/>
          </p:nvPr>
        </p:nvSpPr>
        <p:spPr>
          <a:xfrm>
            <a:off x="323528" y="836712"/>
            <a:ext cx="8496944" cy="5760640"/>
          </a:xfrm>
        </p:spPr>
        <p:txBody>
          <a:bodyPr>
            <a:noAutofit/>
          </a:bodyPr>
          <a:lstStyle/>
          <a:p>
            <a:pPr>
              <a:buNone/>
            </a:pPr>
            <a:r>
              <a:rPr lang="ru-RU" sz="1600" dirty="0" smtClean="0">
                <a:latin typeface="Arial" pitchFamily="34" charset="0"/>
                <a:cs typeface="Arial" pitchFamily="34" charset="0"/>
              </a:rPr>
              <a:t>Наиболее часто </a:t>
            </a:r>
            <a:r>
              <a:rPr lang="ru-RU" sz="1600" b="1" u="sng" dirty="0" smtClean="0">
                <a:latin typeface="Arial" pitchFamily="34" charset="0"/>
                <a:cs typeface="Arial" pitchFamily="34" charset="0"/>
              </a:rPr>
              <a:t>ОДН (асфиксия)</a:t>
            </a:r>
            <a:r>
              <a:rPr lang="ru-RU" sz="1600" dirty="0" smtClean="0">
                <a:latin typeface="Arial" pitchFamily="34" charset="0"/>
                <a:cs typeface="Arial" pitchFamily="34" charset="0"/>
              </a:rPr>
              <a:t> встречается в результате нарушения внешнего</a:t>
            </a:r>
          </a:p>
          <a:p>
            <a:pPr>
              <a:buNone/>
            </a:pPr>
            <a:r>
              <a:rPr lang="ru-RU" sz="1600" dirty="0" smtClean="0">
                <a:latin typeface="Arial" pitchFamily="34" charset="0"/>
                <a:cs typeface="Arial" pitchFamily="34" charset="0"/>
              </a:rPr>
              <a:t>дыхания. Причиной асфиксии могут быть механические препятствия доступа</a:t>
            </a:r>
          </a:p>
          <a:p>
            <a:pPr>
              <a:buNone/>
            </a:pPr>
            <a:r>
              <a:rPr lang="ru-RU" sz="1600" dirty="0" smtClean="0">
                <a:latin typeface="Arial" pitchFamily="34" charset="0"/>
                <a:cs typeface="Arial" pitchFamily="34" charset="0"/>
              </a:rPr>
              <a:t>воздуха в дыхательные пути при сдавлении их извне или значительном сужении</a:t>
            </a:r>
          </a:p>
          <a:p>
            <a:pPr>
              <a:buNone/>
            </a:pPr>
            <a:r>
              <a:rPr lang="ru-RU" sz="1600" dirty="0" smtClean="0">
                <a:latin typeface="Arial" pitchFamily="34" charset="0"/>
                <a:cs typeface="Arial" pitchFamily="34" charset="0"/>
              </a:rPr>
              <a:t>при воспалительном, аллергическом отеках, западении языка, спазмах голосовой</a:t>
            </a:r>
          </a:p>
          <a:p>
            <a:pPr>
              <a:buNone/>
            </a:pPr>
            <a:r>
              <a:rPr lang="ru-RU" sz="1600" dirty="0" smtClean="0">
                <a:latin typeface="Arial" pitchFamily="34" charset="0"/>
                <a:cs typeface="Arial" pitchFamily="34" charset="0"/>
              </a:rPr>
              <a:t>щели, мелких бронхов и т.д. Частой причиной асфиксии может стать закрытие</a:t>
            </a:r>
          </a:p>
          <a:p>
            <a:pPr>
              <a:buNone/>
            </a:pPr>
            <a:r>
              <a:rPr lang="ru-RU" sz="1600" dirty="0" smtClean="0">
                <a:latin typeface="Arial" pitchFamily="34" charset="0"/>
                <a:cs typeface="Arial" pitchFamily="34" charset="0"/>
              </a:rPr>
              <a:t>просвета дыхательных путей в результате аспирации крови, рвотных масс,</a:t>
            </a:r>
          </a:p>
          <a:p>
            <a:pPr>
              <a:buNone/>
            </a:pPr>
            <a:r>
              <a:rPr lang="ru-RU" sz="1600" dirty="0" smtClean="0">
                <a:latin typeface="Arial" pitchFamily="34" charset="0"/>
                <a:cs typeface="Arial" pitchFamily="34" charset="0"/>
              </a:rPr>
              <a:t>попадания различных инородных тел.</a:t>
            </a:r>
          </a:p>
          <a:p>
            <a:pPr>
              <a:buNone/>
            </a:pPr>
            <a:r>
              <a:rPr lang="ru-RU" sz="1600" b="1" dirty="0" smtClean="0">
                <a:latin typeface="Arial" pitchFamily="34" charset="0"/>
                <a:cs typeface="Arial" pitchFamily="34" charset="0"/>
              </a:rPr>
              <a:t>В следствии аллергической или токсической реакции на анестезирующие</a:t>
            </a:r>
          </a:p>
          <a:p>
            <a:pPr>
              <a:buNone/>
            </a:pPr>
            <a:r>
              <a:rPr lang="ru-RU" sz="1600" b="1" dirty="0" smtClean="0">
                <a:latin typeface="Arial" pitchFamily="34" charset="0"/>
                <a:cs typeface="Arial" pitchFamily="34" charset="0"/>
              </a:rPr>
              <a:t>средства  можем  возникать </a:t>
            </a:r>
            <a:r>
              <a:rPr lang="ru-RU" sz="1600" b="1" dirty="0" smtClean="0">
                <a:solidFill>
                  <a:srgbClr val="C00000"/>
                </a:solidFill>
                <a:latin typeface="Arial" pitchFamily="34" charset="0"/>
                <a:cs typeface="Arial" pitchFamily="34" charset="0"/>
              </a:rPr>
              <a:t> Стенотическая асфиксия </a:t>
            </a:r>
            <a:r>
              <a:rPr lang="ru-RU" sz="1600" b="1" dirty="0" smtClean="0">
                <a:latin typeface="Arial" pitchFamily="34" charset="0"/>
                <a:cs typeface="Arial" pitchFamily="34" charset="0"/>
              </a:rPr>
              <a:t>(</a:t>
            </a:r>
            <a:r>
              <a:rPr lang="ru-RU" sz="1600" dirty="0" smtClean="0">
                <a:latin typeface="Arial" pitchFamily="34" charset="0"/>
                <a:cs typeface="Arial" pitchFamily="34" charset="0"/>
              </a:rPr>
              <a:t>сужение просвета</a:t>
            </a:r>
          </a:p>
          <a:p>
            <a:pPr>
              <a:buNone/>
            </a:pPr>
            <a:r>
              <a:rPr lang="ru-RU" sz="1600" dirty="0" smtClean="0">
                <a:latin typeface="Arial" pitchFamily="34" charset="0"/>
                <a:cs typeface="Arial" pitchFamily="34" charset="0"/>
              </a:rPr>
              <a:t>дыхательного пути в результате кровоизлияния, отека слизистой оболочки)</a:t>
            </a:r>
          </a:p>
          <a:p>
            <a:pPr>
              <a:buNone/>
            </a:pPr>
            <a:endParaRPr lang="ru-RU" sz="1600" b="1" dirty="0" smtClean="0">
              <a:latin typeface="Arial" pitchFamily="34" charset="0"/>
              <a:cs typeface="Arial" pitchFamily="34" charset="0"/>
            </a:endParaRPr>
          </a:p>
          <a:p>
            <a:pPr>
              <a:buNone/>
            </a:pPr>
            <a:r>
              <a:rPr lang="ru-RU" sz="1600" b="1" u="sng" dirty="0" smtClean="0">
                <a:latin typeface="Arial" pitchFamily="34" charset="0"/>
                <a:cs typeface="Arial" pitchFamily="34" charset="0"/>
              </a:rPr>
              <a:t>Клиническая картина</a:t>
            </a:r>
            <a:r>
              <a:rPr lang="ru-RU" sz="1600" b="1" dirty="0" smtClean="0">
                <a:latin typeface="Arial" pitchFamily="34" charset="0"/>
                <a:cs typeface="Arial" pitchFamily="34" charset="0"/>
              </a:rPr>
              <a:t>: </a:t>
            </a:r>
            <a:r>
              <a:rPr lang="ru-RU" sz="1600" dirty="0" smtClean="0">
                <a:latin typeface="Arial" pitchFamily="34" charset="0"/>
                <a:cs typeface="Arial" pitchFamily="34" charset="0"/>
              </a:rPr>
              <a:t>(при быстро и остро развивающейся асфиксии)</a:t>
            </a:r>
          </a:p>
          <a:p>
            <a:pPr lvl="0"/>
            <a:r>
              <a:rPr lang="ru-RU" sz="1600" dirty="0" smtClean="0">
                <a:latin typeface="Arial" pitchFamily="34" charset="0"/>
                <a:cs typeface="Arial" pitchFamily="34" charset="0"/>
              </a:rPr>
              <a:t> Дыхание становится учащённым и затем останавливается;</a:t>
            </a:r>
          </a:p>
          <a:p>
            <a:pPr lvl="0"/>
            <a:r>
              <a:rPr lang="ru-RU" sz="1600" dirty="0" smtClean="0">
                <a:latin typeface="Arial" pitchFamily="34" charset="0"/>
                <a:cs typeface="Arial" pitchFamily="34" charset="0"/>
              </a:rPr>
              <a:t>Быстро развиваются судороги, зрачки расширяются;</a:t>
            </a:r>
          </a:p>
          <a:p>
            <a:pPr lvl="0"/>
            <a:r>
              <a:rPr lang="ru-RU" sz="1600" dirty="0" smtClean="0">
                <a:latin typeface="Arial" pitchFamily="34" charset="0"/>
                <a:cs typeface="Arial" pitchFamily="34" charset="0"/>
              </a:rPr>
              <a:t>Лицо синюшное или бледное, кожные покровы приобретают серую окраску, губы и ногти циатотичны;</a:t>
            </a:r>
          </a:p>
          <a:p>
            <a:pPr lvl="0"/>
            <a:r>
              <a:rPr lang="ru-RU" sz="1600" dirty="0" smtClean="0">
                <a:latin typeface="Arial" pitchFamily="34" charset="0"/>
                <a:cs typeface="Arial" pitchFamily="34" charset="0"/>
              </a:rPr>
              <a:t>Пульс замедляется или учащается;</a:t>
            </a:r>
          </a:p>
          <a:p>
            <a:pPr lvl="0"/>
            <a:r>
              <a:rPr lang="ru-RU" sz="1600" dirty="0" smtClean="0">
                <a:latin typeface="Arial" pitchFamily="34" charset="0"/>
                <a:cs typeface="Arial" pitchFamily="34" charset="0"/>
              </a:rPr>
              <a:t>Сердечная деятельность быстро падает;</a:t>
            </a:r>
          </a:p>
          <a:p>
            <a:pPr lvl="0"/>
            <a:r>
              <a:rPr lang="ru-RU" sz="1600" dirty="0" smtClean="0">
                <a:latin typeface="Arial" pitchFamily="34" charset="0"/>
                <a:cs typeface="Arial" pitchFamily="34" charset="0"/>
              </a:rPr>
              <a:t>Кровь приобретает тёмную окраску;</a:t>
            </a:r>
          </a:p>
          <a:p>
            <a:r>
              <a:rPr lang="ru-RU" sz="1600" dirty="0" smtClean="0">
                <a:latin typeface="Arial" pitchFamily="34" charset="0"/>
                <a:cs typeface="Arial" pitchFamily="34" charset="0"/>
              </a:rPr>
              <a:t>Возбуждение сменяется потерей сознания</a:t>
            </a:r>
            <a:endParaRPr lang="ru-RU" sz="1600"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ru-RU" sz="2400" b="1" u="sng" dirty="0" smtClean="0">
                <a:solidFill>
                  <a:srgbClr val="C00000"/>
                </a:solidFill>
              </a:rPr>
              <a:t>Неотложная помощь </a:t>
            </a:r>
            <a:r>
              <a:rPr lang="ru-RU" sz="2400" b="1" dirty="0" smtClean="0">
                <a:solidFill>
                  <a:srgbClr val="C00000"/>
                </a:solidFill>
              </a:rPr>
              <a:t>при Стенотическая асфиксия </a:t>
            </a:r>
            <a:endParaRPr lang="ru-RU" sz="2400" b="1" dirty="0">
              <a:solidFill>
                <a:srgbClr val="C00000"/>
              </a:solidFill>
            </a:endParaRPr>
          </a:p>
        </p:txBody>
      </p:sp>
      <p:sp>
        <p:nvSpPr>
          <p:cNvPr id="3" name="Содержимое 2"/>
          <p:cNvSpPr>
            <a:spLocks noGrp="1"/>
          </p:cNvSpPr>
          <p:nvPr>
            <p:ph idx="1"/>
          </p:nvPr>
        </p:nvSpPr>
        <p:spPr>
          <a:xfrm>
            <a:off x="323528" y="1268760"/>
            <a:ext cx="8496944" cy="5256584"/>
          </a:xfrm>
        </p:spPr>
        <p:txBody>
          <a:bodyPr>
            <a:normAutofit/>
          </a:bodyPr>
          <a:lstStyle/>
          <a:p>
            <a:pPr>
              <a:buNone/>
            </a:pPr>
            <a:r>
              <a:rPr lang="ru-RU" sz="2400" b="1" i="1" u="sng" dirty="0" smtClean="0"/>
              <a:t>Проводится патогенетическое лечение</a:t>
            </a:r>
            <a:r>
              <a:rPr lang="ru-RU" sz="2400" dirty="0" smtClean="0"/>
              <a:t>:</a:t>
            </a:r>
          </a:p>
          <a:p>
            <a:pPr lvl="0"/>
            <a:r>
              <a:rPr lang="ru-RU" sz="2400" dirty="0" smtClean="0"/>
              <a:t>вскрытие флегмоны, рассечение тканей с целью удаления гематомы,</a:t>
            </a:r>
          </a:p>
          <a:p>
            <a:pPr lvl="0"/>
            <a:r>
              <a:rPr lang="ru-RU" sz="2400" dirty="0" smtClean="0"/>
              <a:t>тавегил 0,1% - 2 мл или димедрол 1% - 2-3 мл (в/м),</a:t>
            </a:r>
          </a:p>
          <a:p>
            <a:pPr lvl="0"/>
            <a:r>
              <a:rPr lang="ru-RU" sz="2400" dirty="0" smtClean="0"/>
              <a:t>коникотомия,</a:t>
            </a:r>
          </a:p>
          <a:p>
            <a:pPr lvl="0"/>
            <a:r>
              <a:rPr lang="ru-RU" sz="2400" dirty="0" smtClean="0"/>
              <a:t>после восстановления дыхания выполняется трахеотомия,</a:t>
            </a:r>
          </a:p>
          <a:p>
            <a:r>
              <a:rPr lang="ru-RU" sz="2400" dirty="0" smtClean="0"/>
              <a:t>госпитализация.</a:t>
            </a:r>
            <a:endParaRPr lang="ru-RU" sz="2400" dirty="0"/>
          </a:p>
        </p:txBody>
      </p:sp>
      <p:pic>
        <p:nvPicPr>
          <p:cNvPr id="4" name="Рисунок 3" descr="745bef33ffd9.jpg"/>
          <p:cNvPicPr>
            <a:picLocks noChangeAspect="1"/>
          </p:cNvPicPr>
          <p:nvPr/>
        </p:nvPicPr>
        <p:blipFill>
          <a:blip r:embed="rId2" cstate="print"/>
          <a:stretch>
            <a:fillRect/>
          </a:stretch>
        </p:blipFill>
        <p:spPr>
          <a:xfrm>
            <a:off x="7380312" y="188640"/>
            <a:ext cx="1544172" cy="1152128"/>
          </a:xfrm>
          <a:prstGeom prst="rect">
            <a:avLst/>
          </a:prstGeom>
          <a:ln>
            <a:noFill/>
          </a:ln>
          <a:effectLst>
            <a:softEdge rad="112500"/>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792088"/>
          </a:xfrm>
        </p:spPr>
        <p:txBody>
          <a:bodyPr>
            <a:normAutofit fontScale="90000"/>
          </a:bodyPr>
          <a:lstStyle/>
          <a:p>
            <a:r>
              <a:rPr lang="ru-RU" sz="2700" b="1" u="sng" dirty="0" smtClean="0">
                <a:solidFill>
                  <a:srgbClr val="C00000"/>
                </a:solidFill>
              </a:rPr>
              <a:t>Общие осложнения, выявляющиеся через некоторое время после анестезии</a:t>
            </a:r>
            <a:r>
              <a:rPr lang="ru-RU" dirty="0" smtClean="0"/>
              <a:t/>
            </a:r>
            <a:br>
              <a:rPr lang="ru-RU" dirty="0" smtClean="0"/>
            </a:br>
            <a:endParaRPr lang="ru-RU" dirty="0"/>
          </a:p>
        </p:txBody>
      </p:sp>
      <p:sp>
        <p:nvSpPr>
          <p:cNvPr id="3" name="Содержимое 2"/>
          <p:cNvSpPr>
            <a:spLocks noGrp="1"/>
          </p:cNvSpPr>
          <p:nvPr>
            <p:ph idx="1"/>
          </p:nvPr>
        </p:nvSpPr>
        <p:spPr>
          <a:xfrm>
            <a:off x="323528" y="1052736"/>
            <a:ext cx="8496944" cy="5472608"/>
          </a:xfrm>
        </p:spPr>
        <p:txBody>
          <a:bodyPr>
            <a:normAutofit fontScale="92500" lnSpcReduction="10000"/>
          </a:bodyPr>
          <a:lstStyle/>
          <a:p>
            <a:pPr>
              <a:buNone/>
            </a:pPr>
            <a:r>
              <a:rPr lang="ru-RU" sz="2200" dirty="0" smtClean="0"/>
              <a:t>	В связи с повреждениями нервов челюстно-лицевой области</a:t>
            </a:r>
          </a:p>
          <a:p>
            <a:pPr>
              <a:buNone/>
            </a:pPr>
            <a:r>
              <a:rPr lang="ru-RU" sz="2200" dirty="0" smtClean="0"/>
              <a:t>иглой (во время инъекции) иногда развиваются </a:t>
            </a:r>
            <a:r>
              <a:rPr lang="ru-RU" sz="2200" dirty="0" smtClean="0">
                <a:solidFill>
                  <a:srgbClr val="C00000"/>
                </a:solidFill>
              </a:rPr>
              <a:t>невралгические боли</a:t>
            </a:r>
          </a:p>
          <a:p>
            <a:pPr>
              <a:buNone/>
            </a:pPr>
            <a:r>
              <a:rPr lang="ru-RU" sz="2200" dirty="0" smtClean="0"/>
              <a:t>и </a:t>
            </a:r>
            <a:r>
              <a:rPr lang="ru-RU" sz="2200" dirty="0" smtClean="0">
                <a:solidFill>
                  <a:srgbClr val="C00000"/>
                </a:solidFill>
              </a:rPr>
              <a:t>парестезии</a:t>
            </a:r>
            <a:r>
              <a:rPr lang="ru-RU" sz="2200" dirty="0" smtClean="0"/>
              <a:t> не только в области лица и головы, но и в других</a:t>
            </a:r>
          </a:p>
          <a:p>
            <a:pPr>
              <a:buNone/>
            </a:pPr>
            <a:r>
              <a:rPr lang="ru-RU" sz="2200" dirty="0" smtClean="0"/>
              <a:t>областях (рук, ног);</a:t>
            </a:r>
          </a:p>
          <a:p>
            <a:pPr>
              <a:buNone/>
            </a:pPr>
            <a:r>
              <a:rPr lang="ru-RU" sz="2200" dirty="0" smtClean="0"/>
              <a:t>	</a:t>
            </a:r>
            <a:r>
              <a:rPr lang="ru-RU" sz="2400" dirty="0" smtClean="0"/>
              <a:t> </a:t>
            </a:r>
            <a:r>
              <a:rPr lang="ru-RU" sz="2200" b="1" u="sng" dirty="0" smtClean="0"/>
              <a:t>Повреждение ветвей тройничного, лицевого и других</a:t>
            </a:r>
          </a:p>
          <a:p>
            <a:pPr>
              <a:buNone/>
            </a:pPr>
            <a:r>
              <a:rPr lang="ru-RU" sz="2200" b="1" u="sng" dirty="0" smtClean="0"/>
              <a:t>черепно-мозговых нервов иглой</a:t>
            </a:r>
            <a:r>
              <a:rPr lang="ru-RU" sz="2200" dirty="0" smtClean="0"/>
              <a:t> может </a:t>
            </a:r>
            <a:r>
              <a:rPr lang="ru-RU" sz="2200" dirty="0" smtClean="0">
                <a:solidFill>
                  <a:srgbClr val="C00000"/>
                </a:solidFill>
              </a:rPr>
              <a:t>вызвать стойкое</a:t>
            </a:r>
          </a:p>
          <a:p>
            <a:pPr>
              <a:buNone/>
            </a:pPr>
            <a:r>
              <a:rPr lang="ru-RU" sz="2200" dirty="0" smtClean="0">
                <a:solidFill>
                  <a:srgbClr val="C00000"/>
                </a:solidFill>
              </a:rPr>
              <a:t>головокружение, головные боли, желудочно-кишечные и сердечные</a:t>
            </a:r>
          </a:p>
          <a:p>
            <a:pPr>
              <a:buNone/>
            </a:pPr>
            <a:r>
              <a:rPr lang="ru-RU" sz="2200" dirty="0" smtClean="0">
                <a:solidFill>
                  <a:srgbClr val="C00000"/>
                </a:solidFill>
              </a:rPr>
              <a:t>расстройства, общую слабость, психопатологические синдромы </a:t>
            </a:r>
            <a:r>
              <a:rPr lang="ru-RU" sz="2200" dirty="0" smtClean="0"/>
              <a:t>и</a:t>
            </a:r>
          </a:p>
          <a:p>
            <a:pPr>
              <a:buNone/>
            </a:pPr>
            <a:r>
              <a:rPr lang="ru-RU" sz="2200" dirty="0" smtClean="0"/>
              <a:t>т.д.</a:t>
            </a:r>
          </a:p>
          <a:p>
            <a:pPr>
              <a:buNone/>
            </a:pPr>
            <a:r>
              <a:rPr lang="ru-RU" sz="2400" b="1" u="sng" dirty="0" smtClean="0">
                <a:solidFill>
                  <a:srgbClr val="C00000"/>
                </a:solidFill>
              </a:rPr>
              <a:t>Лечение</a:t>
            </a:r>
            <a:r>
              <a:rPr lang="ru-RU" sz="2400" dirty="0" smtClean="0"/>
              <a:t> указанных поздних по времени и отдаленных топографических осложнений осуществляется обычно совместно со специалистами соответствующего (каждому конкретному случаю) профиля — невропатологами, физиотерапевтами, психоневрологами, окулистами и др.</a:t>
            </a:r>
          </a:p>
          <a:p>
            <a:pPr>
              <a:buNone/>
            </a:pPr>
            <a:r>
              <a:rPr lang="ru-RU" sz="2400" u="sng" dirty="0" smtClean="0">
                <a:solidFill>
                  <a:srgbClr val="C00000"/>
                </a:solidFill>
              </a:rPr>
              <a:t>Профилактика</a:t>
            </a:r>
            <a:r>
              <a:rPr lang="ru-RU" sz="2400" dirty="0" smtClean="0"/>
              <a:t> состоит в предупреждении травматических повреждений нервов.</a:t>
            </a:r>
          </a:p>
          <a:p>
            <a:pPr>
              <a:buNone/>
            </a:pPr>
            <a:endParaRPr lang="ru-RU" sz="2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1012974"/>
          </a:xfrm>
        </p:spPr>
        <p:txBody>
          <a:bodyPr>
            <a:normAutofit fontScale="90000"/>
          </a:bodyPr>
          <a:lstStyle/>
          <a:p>
            <a:r>
              <a:rPr lang="ru-RU" sz="2400" b="1" dirty="0" smtClean="0">
                <a:solidFill>
                  <a:srgbClr val="C00000"/>
                </a:solidFill>
              </a:rPr>
              <a:t>Особенности выбора местного анестетика у пациентов с сопутствующей патологией</a:t>
            </a:r>
            <a:r>
              <a:rPr lang="ru-RU" sz="2400" dirty="0" smtClean="0"/>
              <a:t/>
            </a:r>
            <a:br>
              <a:rPr lang="ru-RU" sz="2400" dirty="0" smtClean="0"/>
            </a:br>
            <a:r>
              <a:rPr lang="ru-RU" sz="2000" u="sng" dirty="0" smtClean="0"/>
              <a:t> Следует соблюдать особое внимание и настороженность при лечении пациентов со следующими заболеваниями:</a:t>
            </a:r>
            <a:r>
              <a:rPr lang="ru-RU" sz="2000" dirty="0" smtClean="0"/>
              <a:t/>
            </a:r>
            <a:br>
              <a:rPr lang="ru-RU" sz="2000" dirty="0" smtClean="0"/>
            </a:br>
            <a:endParaRPr lang="ru-RU" sz="2400" b="1" u="sng" dirty="0">
              <a:solidFill>
                <a:srgbClr val="C00000"/>
              </a:solidFill>
            </a:endParaRPr>
          </a:p>
        </p:txBody>
      </p:sp>
      <p:sp>
        <p:nvSpPr>
          <p:cNvPr id="4" name="Содержимое 3"/>
          <p:cNvSpPr>
            <a:spLocks noGrp="1"/>
          </p:cNvSpPr>
          <p:nvPr>
            <p:ph sz="half" idx="1"/>
          </p:nvPr>
        </p:nvSpPr>
        <p:spPr/>
        <p:txBody>
          <a:bodyPr>
            <a:normAutofit fontScale="92500" lnSpcReduction="10000"/>
          </a:bodyPr>
          <a:lstStyle/>
          <a:p>
            <a:pPr lvl="0"/>
            <a:r>
              <a:rPr lang="ru-RU" sz="2000" b="1" u="sng" dirty="0" smtClean="0"/>
              <a:t>при применении анестезии с </a:t>
            </a:r>
            <a:r>
              <a:rPr lang="ru-RU" sz="2000" b="1" u="sng" dirty="0" err="1" smtClean="0"/>
              <a:t>лидокаином</a:t>
            </a:r>
            <a:r>
              <a:rPr lang="ru-RU" sz="2000" b="1" u="sng" dirty="0" smtClean="0"/>
              <a:t>:</a:t>
            </a:r>
            <a:endParaRPr lang="ru-RU" sz="2000" dirty="0" smtClean="0"/>
          </a:p>
          <a:p>
            <a:r>
              <a:rPr lang="ru-RU" sz="2000" dirty="0" smtClean="0"/>
              <a:t>синдром слабости </a:t>
            </a:r>
            <a:r>
              <a:rPr lang="ru-RU" sz="2000" dirty="0" err="1" smtClean="0"/>
              <a:t>синусового</a:t>
            </a:r>
            <a:r>
              <a:rPr lang="ru-RU" sz="2000" dirty="0" smtClean="0"/>
              <a:t> узла у пожилых людей;</a:t>
            </a:r>
          </a:p>
          <a:p>
            <a:r>
              <a:rPr lang="ru-RU" sz="2000" dirty="0" smtClean="0"/>
              <a:t>атриовентрикулярная блокада;</a:t>
            </a:r>
          </a:p>
          <a:p>
            <a:r>
              <a:rPr lang="ru-RU" sz="2000" dirty="0" smtClean="0"/>
              <a:t>выраженная брадикардия;</a:t>
            </a:r>
          </a:p>
          <a:p>
            <a:r>
              <a:rPr lang="ru-RU" sz="2000" dirty="0" smtClean="0"/>
              <a:t>кардиогенный шок;</a:t>
            </a:r>
          </a:p>
          <a:p>
            <a:r>
              <a:rPr lang="ru-RU" sz="2000" dirty="0" smtClean="0"/>
              <a:t>тяжелое поражение печени;</a:t>
            </a:r>
          </a:p>
          <a:p>
            <a:r>
              <a:rPr lang="ru-RU" sz="2000" dirty="0" err="1" smtClean="0"/>
              <a:t>эпилептиформные</a:t>
            </a:r>
            <a:r>
              <a:rPr lang="ru-RU" sz="2000" dirty="0" smtClean="0"/>
              <a:t> судороги;</a:t>
            </a:r>
          </a:p>
          <a:p>
            <a:r>
              <a:rPr lang="ru-RU" sz="2000" dirty="0" smtClean="0"/>
              <a:t>заболевания нервной системы;</a:t>
            </a:r>
          </a:p>
          <a:p>
            <a:r>
              <a:rPr lang="ru-RU" sz="2000" dirty="0" smtClean="0"/>
              <a:t>септицемия;</a:t>
            </a:r>
          </a:p>
          <a:p>
            <a:r>
              <a:rPr lang="ru-RU" sz="2000" dirty="0" smtClean="0"/>
              <a:t>гипертония.</a:t>
            </a:r>
          </a:p>
          <a:p>
            <a:pPr>
              <a:buNone/>
            </a:pPr>
            <a:endParaRPr lang="ru-RU" sz="2000" dirty="0"/>
          </a:p>
        </p:txBody>
      </p:sp>
      <p:sp>
        <p:nvSpPr>
          <p:cNvPr id="5" name="Содержимое 4"/>
          <p:cNvSpPr>
            <a:spLocks noGrp="1"/>
          </p:cNvSpPr>
          <p:nvPr>
            <p:ph sz="half" idx="2"/>
          </p:nvPr>
        </p:nvSpPr>
        <p:spPr/>
        <p:txBody>
          <a:bodyPr>
            <a:normAutofit fontScale="92500" lnSpcReduction="10000"/>
          </a:bodyPr>
          <a:lstStyle/>
          <a:p>
            <a:pPr lvl="0"/>
            <a:r>
              <a:rPr lang="ru-RU" sz="2000" b="1" u="sng" dirty="0" smtClean="0"/>
              <a:t>при применении анестезии с </a:t>
            </a:r>
            <a:r>
              <a:rPr lang="ru-RU" sz="2000" b="1" u="sng" dirty="0" err="1" smtClean="0"/>
              <a:t>артикаином</a:t>
            </a:r>
            <a:r>
              <a:rPr lang="ru-RU" sz="2000" b="1" u="sng" dirty="0" smtClean="0"/>
              <a:t>: </a:t>
            </a:r>
            <a:r>
              <a:rPr lang="ru-RU" sz="2000" dirty="0" err="1" smtClean="0"/>
              <a:t>тахиаритмия</a:t>
            </a:r>
            <a:r>
              <a:rPr lang="ru-RU" sz="2000" dirty="0" smtClean="0"/>
              <a:t>,</a:t>
            </a:r>
            <a:endParaRPr lang="ru-RU" sz="2000" dirty="0" smtClean="0"/>
          </a:p>
          <a:p>
            <a:r>
              <a:rPr lang="ru-RU" sz="2000" dirty="0" smtClean="0"/>
              <a:t>пароксизмальная тахикардия; </a:t>
            </a:r>
            <a:r>
              <a:rPr lang="ru-RU" sz="2000" dirty="0" err="1" smtClean="0"/>
              <a:t>узкоугольная</a:t>
            </a:r>
            <a:r>
              <a:rPr lang="ru-RU" sz="2000" dirty="0" smtClean="0"/>
              <a:t> форма глаукомы;</a:t>
            </a:r>
          </a:p>
          <a:p>
            <a:r>
              <a:rPr lang="ru-RU" sz="2000" dirty="0" smtClean="0"/>
              <a:t>бронхиальная астма с повышенной чувствительностью к сульфитам;</a:t>
            </a:r>
          </a:p>
          <a:p>
            <a:r>
              <a:rPr lang="ru-RU" sz="2000" dirty="0" err="1" smtClean="0"/>
              <a:t>дефицитхолинэстеразы</a:t>
            </a:r>
            <a:r>
              <a:rPr lang="ru-RU" sz="2000" dirty="0" smtClean="0"/>
              <a:t> крови;</a:t>
            </a:r>
          </a:p>
          <a:p>
            <a:r>
              <a:rPr lang="ru-RU" sz="2000" dirty="0" smtClean="0"/>
              <a:t>миастения.</a:t>
            </a:r>
          </a:p>
          <a:p>
            <a:pPr lvl="0"/>
            <a:r>
              <a:rPr lang="ru-RU" sz="2000" b="1" u="sng" dirty="0" smtClean="0"/>
              <a:t>при применении анестезии с </a:t>
            </a:r>
            <a:r>
              <a:rPr lang="ru-RU" sz="2000" b="1" u="sng" dirty="0" err="1" smtClean="0"/>
              <a:t>мепивакаином</a:t>
            </a:r>
            <a:r>
              <a:rPr lang="ru-RU" sz="2000" b="1" u="sng" dirty="0" smtClean="0"/>
              <a:t>:</a:t>
            </a:r>
            <a:endParaRPr lang="ru-RU" sz="2000" dirty="0" smtClean="0"/>
          </a:p>
          <a:p>
            <a:r>
              <a:rPr lang="ru-RU" sz="2000" dirty="0" smtClean="0"/>
              <a:t>тяжелая </a:t>
            </a:r>
            <a:r>
              <a:rPr lang="ru-RU" sz="2000" dirty="0" err="1" smtClean="0"/>
              <a:t>сердечно-сосудистая</a:t>
            </a:r>
            <a:r>
              <a:rPr lang="ru-RU" sz="2000" dirty="0" smtClean="0"/>
              <a:t> недостаточность;</a:t>
            </a:r>
          </a:p>
          <a:p>
            <a:r>
              <a:rPr lang="ru-RU" sz="2000" dirty="0" smtClean="0"/>
              <a:t>сахарный диабет;</a:t>
            </a:r>
          </a:p>
          <a:p>
            <a:r>
              <a:rPr lang="ru-RU" sz="2000" dirty="0" smtClean="0"/>
              <a:t>Тиреотоксикоз;</a:t>
            </a:r>
          </a:p>
          <a:p>
            <a:endParaRPr lang="ru-RU"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264.jpg"/>
          <p:cNvPicPr>
            <a:picLocks noChangeAspect="1"/>
          </p:cNvPicPr>
          <p:nvPr/>
        </p:nvPicPr>
        <p:blipFill>
          <a:blip r:embed="rId2" cstate="print"/>
          <a:stretch>
            <a:fillRect/>
          </a:stretch>
        </p:blipFill>
        <p:spPr>
          <a:xfrm>
            <a:off x="4283968" y="3573016"/>
            <a:ext cx="4608512" cy="3066913"/>
          </a:xfrm>
          <a:prstGeom prst="rect">
            <a:avLst/>
          </a:prstGeom>
          <a:ln>
            <a:noFill/>
          </a:ln>
          <a:effectLst>
            <a:softEdge rad="112500"/>
          </a:effectLst>
        </p:spPr>
      </p:pic>
      <p:sp>
        <p:nvSpPr>
          <p:cNvPr id="5" name="Заголовок 4"/>
          <p:cNvSpPr>
            <a:spLocks noGrp="1"/>
          </p:cNvSpPr>
          <p:nvPr>
            <p:ph type="title"/>
          </p:nvPr>
        </p:nvSpPr>
        <p:spPr>
          <a:xfrm>
            <a:off x="457200" y="274638"/>
            <a:ext cx="8229600" cy="922114"/>
          </a:xfrm>
        </p:spPr>
        <p:txBody>
          <a:bodyPr>
            <a:normAutofit/>
          </a:bodyPr>
          <a:lstStyle/>
          <a:p>
            <a:r>
              <a:rPr lang="ru-RU" sz="2400" b="1" u="sng" dirty="0" smtClean="0">
                <a:solidFill>
                  <a:srgbClr val="C00000"/>
                </a:solidFill>
              </a:rPr>
              <a:t>Заключение</a:t>
            </a:r>
            <a:endParaRPr lang="ru-RU" sz="2400" b="1" u="sng" dirty="0">
              <a:solidFill>
                <a:srgbClr val="C00000"/>
              </a:solidFill>
            </a:endParaRPr>
          </a:p>
        </p:txBody>
      </p:sp>
      <p:sp>
        <p:nvSpPr>
          <p:cNvPr id="6" name="Содержимое 5"/>
          <p:cNvSpPr>
            <a:spLocks noGrp="1"/>
          </p:cNvSpPr>
          <p:nvPr>
            <p:ph idx="1"/>
          </p:nvPr>
        </p:nvSpPr>
        <p:spPr>
          <a:xfrm>
            <a:off x="457200" y="1196752"/>
            <a:ext cx="8229600" cy="4929411"/>
          </a:xfrm>
        </p:spPr>
        <p:txBody>
          <a:bodyPr>
            <a:normAutofit/>
          </a:bodyPr>
          <a:lstStyle/>
          <a:p>
            <a:pPr>
              <a:buNone/>
            </a:pPr>
            <a:r>
              <a:rPr lang="ru-RU" sz="2400" dirty="0" smtClean="0"/>
              <a:t>Тщательно собранный анамнез  - это 50% успешного проведения местной анестезии в  стоматологии, который позволит значительно снизить риск возникновения угрожающих жизни патологических состояний на амбулаторном стоматологическом приеме. </a:t>
            </a:r>
          </a:p>
          <a:p>
            <a:pPr>
              <a:buNone/>
            </a:pPr>
            <a:r>
              <a:rPr lang="ru-RU" sz="2400" dirty="0" smtClean="0"/>
              <a:t>Другие 50 % успешной анестезии без осложнений – это профессионализм  врача- стоматолога, заключающийся в правильном выборе анестетика, применяемой дозы и технике введения анестезирующего вещества.</a:t>
            </a:r>
            <a:endParaRPr lang="ru-RU"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Спасибо за внимание!</a:t>
            </a:r>
            <a:endParaRPr lang="ru-RU" b="1" dirty="0">
              <a:solidFill>
                <a:srgbClr val="C00000"/>
              </a:solidFill>
            </a:endParaRPr>
          </a:p>
        </p:txBody>
      </p:sp>
      <p:pic>
        <p:nvPicPr>
          <p:cNvPr id="6" name="Содержимое 5" descr="urgent_sm.jpg"/>
          <p:cNvPicPr>
            <a:picLocks noGrp="1" noChangeAspect="1"/>
          </p:cNvPicPr>
          <p:nvPr>
            <p:ph idx="1"/>
          </p:nvPr>
        </p:nvPicPr>
        <p:blipFill>
          <a:blip r:embed="rId2" cstate="print"/>
          <a:stretch>
            <a:fillRect/>
          </a:stretch>
        </p:blipFill>
        <p:spPr>
          <a:xfrm>
            <a:off x="1835696" y="1834736"/>
            <a:ext cx="5760640" cy="4186551"/>
          </a:xfrm>
          <a:prstGeom prst="rect">
            <a:avLst/>
          </a:prstGeom>
          <a:ln>
            <a:noFill/>
          </a:ln>
          <a:effectLst>
            <a:softEdge rad="127000"/>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513</TotalTime>
  <Words>3774</Words>
  <Application>Microsoft Office PowerPoint</Application>
  <PresentationFormat>Экран (4:3)</PresentationFormat>
  <Paragraphs>474</Paragraphs>
  <Slides>47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Тема Office</vt:lpstr>
      <vt:lpstr>МИНИСТЕРСТВО ОБРАЗОВАНИЯ И НАУКИ РОССИЙСКОЙ  ФЕДЕРАЦИИ ПЕНЗЕНСКИЙ ГОСУДАРСТВЕННЫЙ УНИВЕРСИТЕТ   Кафедра «Стоматология»</vt:lpstr>
      <vt:lpstr>Классификация осложнений местной анестезии. </vt:lpstr>
      <vt:lpstr>К общим осложнениям относятся: </vt:lpstr>
      <vt:lpstr>Причины возникновения осложнений местной анестезии. </vt:lpstr>
      <vt:lpstr>Психогенная реакция: </vt:lpstr>
      <vt:lpstr>Профилактика: </vt:lpstr>
      <vt:lpstr>Пациенты с другими сопутствующими факторами: - Лиц старших возрастных групп (старше 60 лет); -  Беременных и кормящих матерей; - Пациенты с сопутствующей лекарственной терапией; - Лиц проходящих санацию полости рта и предпротетическую подготовку</vt:lpstr>
      <vt:lpstr>ПРИМЕРНЫЙ СПИСОК ПРЕПАРАТОВ ПРИМЕНЯЕМЫХ ДЛЯ    ПРЕМЕДЕКАЦИИ:</vt:lpstr>
      <vt:lpstr> Обморок</vt:lpstr>
      <vt:lpstr> 2. стадия: Собственно обморок – потеря сознания, сопровождается бледностью кожных покровов, снижением мышечного тонуса. Дыхание поверхностное, брадипноэ. Пульс лабильный, чаще брадикардия до 40 – 50/мин. Артериальное давление (АД) нормальное или несколько снижено. Возможно присоединение к картине обморока судорожного синдрома. Продолжительность от 30 сек до 2 мин. </vt:lpstr>
      <vt:lpstr>  Неотложной помощи при обмороке</vt:lpstr>
      <vt:lpstr>Слайд 12</vt:lpstr>
      <vt:lpstr>Коллапс</vt:lpstr>
      <vt:lpstr>Клиническая картина:</vt:lpstr>
      <vt:lpstr>Неотложная помощь при коллапсе</vt:lpstr>
      <vt:lpstr>Аллергическая реакция</vt:lpstr>
      <vt:lpstr>Аллергическая реакция  - Крапивница</vt:lpstr>
      <vt:lpstr>Неотложная помощь при Крапивнице  </vt:lpstr>
      <vt:lpstr>При отеке, развивающемся в области гортани, возможны стеноз и асфиксия – это грозит удушьем и летальным исходом, если не оказать своевременной помощи! </vt:lpstr>
      <vt:lpstr>Неотложная помощь – Отёк Квинке </vt:lpstr>
      <vt:lpstr>Риск развития симптомов повышается:       1.  При быстром введении лекарства.       2.  При использовании анестетика на голодный желудок.      3.  В случае лечения человека, истощённого длительной  болезнью.</vt:lpstr>
      <vt:lpstr>Анафилактический шок</vt:lpstr>
      <vt:lpstr>Клиническая картина:</vt:lpstr>
      <vt:lpstr>Обычно АШ развивается у больных, в анамнезе которых отмечались какое-либо аллергические реакции, в частности на пищевые продукты или лекарственные препараты.</vt:lpstr>
      <vt:lpstr>Неотложная помощь  при АШ  </vt:lpstr>
      <vt:lpstr>6. Больному дают кислород (оксигенотерапия); 7. Постоянный мониторинг АД, пульс и дыхание; 8. Если АД не повышается  через 10 – 15 мин. Повторно ввести 0,1 %  раствора адреналина 0,5 – 1мл. </vt:lpstr>
      <vt:lpstr>Токсические реакции на раствор анестетика (Токсикоз)</vt:lpstr>
      <vt:lpstr>Профилактика :</vt:lpstr>
      <vt:lpstr>Гипертонический криз </vt:lpstr>
      <vt:lpstr>Неотложная помощь при ГК</vt:lpstr>
      <vt:lpstr>2. При II типе ГК: 1. Вызвать бригаду скорой медицинской помощи; 2. Ингибиторы АПФ — Каптоприл 25–50 мг под язык; 3. При наличии признаков застоя — мочегонные в/в (2 мл фуросемида).   </vt:lpstr>
      <vt:lpstr>Неотложная помощь  </vt:lpstr>
      <vt:lpstr>Аритмия</vt:lpstr>
      <vt:lpstr>Неотложная помощь  при Аритмии</vt:lpstr>
      <vt:lpstr>Астматический статус (приступ бронхиальной астмы)</vt:lpstr>
      <vt:lpstr>Неотложная помощь  при АС </vt:lpstr>
      <vt:lpstr>Судорожные состояния</vt:lpstr>
      <vt:lpstr>Неотложная помощь  </vt:lpstr>
      <vt:lpstr>Гипогликемическая кома и гипергликемическая (Кетоацидомичекая) кома </vt:lpstr>
      <vt:lpstr>Клиническая картина:</vt:lpstr>
      <vt:lpstr>Неотложная помощь </vt:lpstr>
      <vt:lpstr>Острая дыхательная недостаточность (ОДН)</vt:lpstr>
      <vt:lpstr>Неотложная помощь при Стенотическая асфиксия </vt:lpstr>
      <vt:lpstr>Общие осложнения, выявляющиеся через некоторое время после анестезии </vt:lpstr>
      <vt:lpstr>Особенности выбора местного анестетика у пациентов с сопутствующей патологией  Следует соблюдать особое внимание и настороженность при лечении пациентов со следующими заболеваниями: </vt:lpstr>
      <vt:lpstr>Заключение</vt:lpstr>
      <vt:lpstr>Спасибо за внимание!</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РОССИЙСКОЙ  ФЕДЕРАЦИИ ПЕНЗЕНСКИЙ ГОСУДАРСТВЕННЫЙ УНИВЕРСИТЕТ   Кафедра «Стоматология»</dc:title>
  <cp:revision>53</cp:revision>
  <dcterms:created xsi:type="dcterms:W3CDTF">2020-05-20T11:17:04Z</dcterms:created>
  <dcterms:modified xsi:type="dcterms:W3CDTF">2020-05-21T08:06:52Z</dcterms:modified>
</cp:coreProperties>
</file>