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5143512"/>
            <a:ext cx="5543544" cy="1457324"/>
          </a:xfrm>
        </p:spPr>
        <p:txBody>
          <a:bodyPr>
            <a:normAutofit/>
          </a:bodyPr>
          <a:lstStyle/>
          <a:p>
            <a:pPr algn="r"/>
            <a:r>
              <a:rPr lang="ru-RU" sz="1700" b="1" dirty="0" smtClean="0"/>
              <a:t>Выполнила: </a:t>
            </a:r>
            <a:r>
              <a:rPr lang="ru-RU" sz="1700" dirty="0" smtClean="0"/>
              <a:t>студентка 16ЛС6 группы 4 курса</a:t>
            </a:r>
          </a:p>
          <a:p>
            <a:pPr algn="r"/>
            <a:r>
              <a:rPr lang="ru-RU" sz="1700" dirty="0" err="1" smtClean="0"/>
              <a:t>Овчинникова</a:t>
            </a:r>
            <a:r>
              <a:rPr lang="ru-RU" sz="1700" dirty="0" smtClean="0"/>
              <a:t> Анна Михайловна</a:t>
            </a:r>
          </a:p>
          <a:p>
            <a:pPr algn="r"/>
            <a:r>
              <a:rPr lang="ru-RU" sz="1700" b="1" dirty="0" smtClean="0"/>
              <a:t>Руководитель: </a:t>
            </a:r>
            <a:r>
              <a:rPr lang="ru-RU" sz="1700" dirty="0" smtClean="0"/>
              <a:t>ассистент кафедры ЧЛХ</a:t>
            </a:r>
          </a:p>
          <a:p>
            <a:pPr algn="r"/>
            <a:r>
              <a:rPr lang="ru-RU" sz="1700" dirty="0" err="1" smtClean="0"/>
              <a:t>Амбарян</a:t>
            </a:r>
            <a:r>
              <a:rPr lang="ru-RU" sz="1700" dirty="0" smtClean="0"/>
              <a:t>  Гарик  </a:t>
            </a:r>
            <a:r>
              <a:rPr lang="ru-RU" sz="1700" dirty="0" err="1" smtClean="0"/>
              <a:t>Мнацаканович</a:t>
            </a:r>
            <a:endParaRPr lang="ru-RU" sz="1700" dirty="0" smtClean="0"/>
          </a:p>
          <a:p>
            <a:pPr algn="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428736"/>
            <a:ext cx="7286676" cy="1857388"/>
          </a:xfrm>
        </p:spPr>
        <p:txBody>
          <a:bodyPr>
            <a:normAutofit fontScale="90000"/>
          </a:bodyPr>
          <a:lstStyle/>
          <a:p>
            <a:r>
              <a:rPr lang="ru-RU" sz="900" dirty="0" smtClean="0"/>
              <a:t/>
            </a:r>
            <a:br>
              <a:rPr lang="ru-RU" sz="900" dirty="0" smtClean="0"/>
            </a:b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 </a:t>
            </a:r>
            <a:b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ru-RU" sz="3600" b="1" dirty="0" smtClean="0">
                <a:solidFill>
                  <a:schemeClr val="tx2"/>
                </a:solidFill>
              </a:rPr>
              <a:t>Курсовая </a:t>
            </a:r>
            <a:r>
              <a:rPr lang="ru-RU" sz="3600" b="1" dirty="0" smtClean="0">
                <a:solidFill>
                  <a:schemeClr val="tx2"/>
                </a:solidFill>
              </a:rPr>
              <a:t>работа</a:t>
            </a:r>
            <a:r>
              <a:rPr lang="ru-RU" sz="1600" dirty="0" smtClean="0">
                <a:solidFill>
                  <a:schemeClr val="tx2"/>
                </a:solidFill>
              </a:rPr>
              <a:t/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b="1" dirty="0" smtClean="0">
                <a:solidFill>
                  <a:schemeClr val="tx2"/>
                </a:solidFill>
              </a:rPr>
              <a:t> </a:t>
            </a:r>
            <a:r>
              <a:rPr lang="ru-RU" sz="1600" b="1" dirty="0" smtClean="0">
                <a:solidFill>
                  <a:schemeClr val="tx2"/>
                </a:solidFill>
              </a:rPr>
              <a:t/>
            </a:r>
            <a:br>
              <a:rPr lang="ru-RU" sz="1600" b="1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По </a:t>
            </a:r>
            <a:r>
              <a:rPr lang="ru-RU" sz="1600" dirty="0" smtClean="0">
                <a:solidFill>
                  <a:schemeClr val="tx2"/>
                </a:solidFill>
              </a:rPr>
              <a:t>дисциплине: «Челюстно-лицевая хирургия (детская челюстно-лицевая  хирургия)»</a:t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На тему: «Ожоги и отморожения челюстно-лицевой области в детском возрасте. Клиника, лечение, исходы»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42852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МИНИСТЕРСТВО ОБРАЗОВАНИЯ И НАУКИ РОССИЙСКОЙ ФЕДЕРАЦИИ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ПЕНЗЕНСКИЙ ГОСУДАРСТВЕННЫЙ  УНИВЕРСИТЕТ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    </a:t>
            </a:r>
            <a:r>
              <a:rPr lang="ru-RU" b="1" dirty="0" smtClean="0">
                <a:solidFill>
                  <a:schemeClr val="tx2"/>
                </a:solidFill>
              </a:rPr>
              <a:t>Кафедра </a:t>
            </a:r>
            <a:r>
              <a:rPr lang="ru-RU" b="1" dirty="0" smtClean="0">
                <a:solidFill>
                  <a:schemeClr val="tx2"/>
                </a:solidFill>
              </a:rPr>
              <a:t>«Челюстно-лицевая хирургия»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Введение.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071546"/>
            <a:ext cx="8215370" cy="54292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Ожог </a:t>
            </a:r>
            <a:r>
              <a:rPr lang="ru-RU" dirty="0" smtClean="0"/>
              <a:t>- это повреждение тканей, развивающейся в результате местного действия высоких температур, электрического тока, химических, радиационных веществ. Среди всех видов повреждений тканей челюстно-лицевой области ожоги лица составляют примерно 2 %, т. е. встречаются относительно редко. В мирное время ожоги головы, лица и шеи составляют до 25 % от ожогов всех локализаций. Дети с ожогами кожи составляют 25–50 % от числа всех обожженных больных, находящихся на лечении в ожоговых центрах. Среди них преобладают дети младшего возраста.</a:t>
            </a:r>
          </a:p>
          <a:p>
            <a:r>
              <a:rPr lang="ru-RU" dirty="0" smtClean="0"/>
              <a:t>Отморожение у детей – локальное повреждение тканей в результате охлаждения, с расстройством кровообращения и трофики. В основе патогенеза отморожений лежат сосудистые изменения. Продолжительный спазм сосудов обуславливает нарушение </a:t>
            </a:r>
            <a:r>
              <a:rPr lang="ru-RU" dirty="0" err="1" smtClean="0"/>
              <a:t>микроциркуляции</a:t>
            </a:r>
            <a:r>
              <a:rPr lang="ru-RU" dirty="0" smtClean="0"/>
              <a:t>, </a:t>
            </a:r>
            <a:r>
              <a:rPr lang="ru-RU" dirty="0" err="1" smtClean="0"/>
              <a:t>тромбообразование</a:t>
            </a:r>
            <a:r>
              <a:rPr lang="ru-RU" dirty="0" smtClean="0"/>
              <a:t> и трофические расстройства, что ведет к локальному некрозу. При обширных поражениях в кровь всасываются продукты распада, вызывая тяжелую общую реакцию организма.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Термические ожоги.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000108"/>
            <a:ext cx="8143932" cy="550072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       Классификация </a:t>
            </a:r>
            <a:r>
              <a:rPr lang="ru-RU" dirty="0" smtClean="0">
                <a:solidFill>
                  <a:schemeClr val="accent1"/>
                </a:solidFill>
              </a:rPr>
              <a:t>термических ожогов по глубине поражения предусматривает </a:t>
            </a:r>
            <a:r>
              <a:rPr lang="ru-RU" dirty="0" smtClean="0">
                <a:solidFill>
                  <a:schemeClr val="accent1"/>
                </a:solidFill>
              </a:rPr>
              <a:t> 4 степени</a:t>
            </a:r>
            <a:r>
              <a:rPr lang="ru-RU" dirty="0" smtClean="0">
                <a:solidFill>
                  <a:schemeClr val="accent1"/>
                </a:solidFill>
              </a:rPr>
              <a:t>:</a:t>
            </a:r>
          </a:p>
          <a:p>
            <a:r>
              <a:rPr lang="ru-RU" b="1" dirty="0" smtClean="0"/>
              <a:t>Ожоги I степени</a:t>
            </a:r>
            <a:r>
              <a:rPr lang="ru-RU" dirty="0" smtClean="0"/>
              <a:t> характеризуются выраженной гиперемией кожи, отеком тканей и сильной болью. При ожогах I степени поражается только эпидермис кожи. В связи с этим явления воспаления в коже быстро прекращаются, отек спадает, а боль проходит. После ожогов I степени заметных рубцов не остается, лишь иногда изменяется пигментация пораженных участков кожи.</a:t>
            </a:r>
          </a:p>
          <a:p>
            <a:r>
              <a:rPr lang="ru-RU" b="1" dirty="0" smtClean="0"/>
              <a:t>Ожоги II степени</a:t>
            </a:r>
            <a:r>
              <a:rPr lang="ru-RU" dirty="0" smtClean="0"/>
              <a:t> характеризуются более глубокими поражениями кожи, но с сохранением ее сосочкового слоя. Помимо симптомов, характерных для ожогов I степени, отмечается образование пузырей, заполненных серозной жидкостью, в результате отслойки эпидермиса. Если при ожогах II степени не происходит инфицирование раны, то экссудат рассасывается, а поверхность ожога через 14–16 дней </a:t>
            </a:r>
            <a:r>
              <a:rPr lang="ru-RU" dirty="0" err="1" smtClean="0"/>
              <a:t>эпителизируется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Ожоги III A</a:t>
            </a:r>
            <a:r>
              <a:rPr lang="ru-RU" dirty="0" smtClean="0"/>
              <a:t> степени характеризуются некрозом верхушек или всего сосочкового слоя кожи, но с сохранением сальных и потовых желез, а также волосяных фолликулов.</a:t>
            </a:r>
          </a:p>
          <a:p>
            <a:r>
              <a:rPr lang="ru-RU" b="1" dirty="0" smtClean="0"/>
              <a:t>Ожоги III Б</a:t>
            </a:r>
            <a:r>
              <a:rPr lang="ru-RU" dirty="0" smtClean="0"/>
              <a:t> степени сопровождаются некрозом всех слоев кожи. Эти ожоги заживают вторичным натяжением через стадию гранулирования раны и ее </a:t>
            </a:r>
            <a:r>
              <a:rPr lang="ru-RU" dirty="0" err="1" smtClean="0"/>
              <a:t>эпителизации</a:t>
            </a:r>
            <a:r>
              <a:rPr lang="ru-RU" dirty="0" smtClean="0"/>
              <a:t> с краев, что приводит к образованию грубых, деформирующих рубцов. </a:t>
            </a:r>
          </a:p>
          <a:p>
            <a:r>
              <a:rPr lang="ru-RU" b="1" dirty="0" smtClean="0"/>
              <a:t>Ожоги IV</a:t>
            </a:r>
            <a:r>
              <a:rPr lang="ru-RU" dirty="0" smtClean="0"/>
              <a:t> степени сопровождаются обугливанием кожи и некрозом более глубоко расположенных тканей. После ожогов III Б–IV степени образуются мощные, неподвижные рубцы келоидного характера. Ожоги III– IV степени относят к глубоким или тяжелым ожогам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Степень ожога.</a:t>
            </a:r>
            <a:endParaRPr lang="ru-RU" sz="3600" b="1" dirty="0"/>
          </a:p>
        </p:txBody>
      </p:sp>
      <p:pic>
        <p:nvPicPr>
          <p:cNvPr id="4" name="Содержимое 3" descr="рис..jpg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1357298"/>
            <a:ext cx="7786742" cy="4000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Чаще поражаются: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872442" cy="3981464"/>
          </a:xfrm>
        </p:spPr>
        <p:txBody>
          <a:bodyPr/>
          <a:lstStyle/>
          <a:p>
            <a:r>
              <a:rPr lang="ru-RU" dirty="0" smtClean="0"/>
              <a:t>В связи с неровным рельефом лица, на его разных участках возникают разные по глубине поражения кожи. Наиболее глубоко поражаются выступающие участки лица: нос, губы, надбровные дуги, область скуловых костей, ушные раковины, подбородок. Наиболее глубокие ожоги на лице возникают в области ушных раковин и крыльев носа, при этом часто происходит гибель подлежащего хряща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715436" cy="1214446"/>
          </a:xfrm>
        </p:spPr>
        <p:txBody>
          <a:bodyPr>
            <a:noAutofit/>
          </a:bodyPr>
          <a:lstStyle/>
          <a:p>
            <a:r>
              <a:rPr lang="ru-RU" sz="3600" b="1" i="1" dirty="0" smtClean="0"/>
              <a:t>Термический ожог IIIБ степени лица и IV </a:t>
            </a:r>
            <a:r>
              <a:rPr lang="ru-RU" sz="3600" b="1" i="1" dirty="0" smtClean="0"/>
              <a:t>степени пальцев </a:t>
            </a:r>
            <a:r>
              <a:rPr lang="ru-RU" sz="3600" b="1" i="1" dirty="0" smtClean="0"/>
              <a:t>кисти у ребенка 11 </a:t>
            </a:r>
            <a:r>
              <a:rPr lang="ru-RU" sz="3600" b="1" i="1" dirty="0" smtClean="0"/>
              <a:t>мес</a:t>
            </a:r>
            <a:r>
              <a:rPr lang="ru-RU" sz="3600" b="1" i="1" dirty="0" smtClean="0"/>
              <a:t>.</a:t>
            </a:r>
            <a:endParaRPr lang="ru-RU" sz="3600" b="1" dirty="0"/>
          </a:p>
        </p:txBody>
      </p:sp>
      <p:pic>
        <p:nvPicPr>
          <p:cNvPr id="4" name="Содержимое 3" descr="термич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14546" y="2357430"/>
            <a:ext cx="5238750" cy="40195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928670"/>
            <a:ext cx="7901014" cy="9286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Лечение </a:t>
            </a:r>
            <a:r>
              <a:rPr lang="ru-RU" b="1" dirty="0" smtClean="0"/>
              <a:t>термических ожогов</a:t>
            </a:r>
            <a:r>
              <a:rPr lang="ru-RU" b="1" dirty="0" smtClean="0"/>
              <a:t>.</a:t>
            </a:r>
            <a:br>
              <a:rPr lang="ru-RU" b="1" dirty="0" smtClean="0"/>
            </a:br>
            <a:r>
              <a:rPr lang="ru-RU" b="1" dirty="0" smtClean="0"/>
              <a:t>1 степень: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285860"/>
            <a:ext cx="8429684" cy="292895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При ожогах I степени лечение заключается в местной антисептической обработке ожоговой поверхности (спиртом, </a:t>
            </a:r>
            <a:r>
              <a:rPr lang="ru-RU" dirty="0" err="1" smtClean="0"/>
              <a:t>фурациллином</a:t>
            </a:r>
            <a:r>
              <a:rPr lang="ru-RU" dirty="0" smtClean="0"/>
              <a:t> и др.) и смазыванием ее обезболивающими и (или) антибактериальными мазями, эмульсиями и </a:t>
            </a:r>
            <a:r>
              <a:rPr lang="ru-RU" dirty="0" smtClean="0"/>
              <a:t>гелями (5 </a:t>
            </a:r>
            <a:r>
              <a:rPr lang="ru-RU" dirty="0" smtClean="0"/>
              <a:t>%-</a:t>
            </a:r>
            <a:r>
              <a:rPr lang="ru-RU" dirty="0" err="1" smtClean="0"/>
              <a:t>ная</a:t>
            </a:r>
            <a:r>
              <a:rPr lang="ru-RU" dirty="0" smtClean="0"/>
              <a:t> </a:t>
            </a:r>
            <a:r>
              <a:rPr lang="ru-RU" dirty="0" err="1" smtClean="0"/>
              <a:t>синтомициновая</a:t>
            </a:r>
            <a:r>
              <a:rPr lang="ru-RU" dirty="0" smtClean="0"/>
              <a:t>, 5 %-</a:t>
            </a:r>
            <a:r>
              <a:rPr lang="ru-RU" dirty="0" err="1" smtClean="0"/>
              <a:t>ная</a:t>
            </a:r>
            <a:r>
              <a:rPr lang="ru-RU" dirty="0" smtClean="0"/>
              <a:t> </a:t>
            </a:r>
            <a:r>
              <a:rPr lang="ru-RU" dirty="0" err="1" smtClean="0"/>
              <a:t>стрептомициновая</a:t>
            </a:r>
            <a:r>
              <a:rPr lang="ru-RU" dirty="0" smtClean="0"/>
              <a:t>). Местно возможно применение холода (пузырь со льдом). Больному назначают анальгетики и обильное питье. Через 3–4 дня гиперемия кожи исчезает и начинается ее шелушение, продолжающееся несколько дней. </a:t>
            </a:r>
          </a:p>
          <a:p>
            <a:endParaRPr lang="ru-RU" dirty="0"/>
          </a:p>
        </p:txBody>
      </p:sp>
      <p:pic>
        <p:nvPicPr>
          <p:cNvPr id="4" name="Рисунок 3" descr="1с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4143380"/>
            <a:ext cx="4089325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901014" cy="127478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2 </a:t>
            </a:r>
            <a:r>
              <a:rPr lang="ru-RU" sz="3600" b="1" dirty="0" err="1" smtClean="0"/>
              <a:t>степнь</a:t>
            </a:r>
            <a:r>
              <a:rPr lang="ru-RU" sz="3600" b="1" dirty="0" smtClean="0"/>
              <a:t>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При ожогах II степени, после антисептической обработки ожоговой поверхности, осторожно вскрывают пузыри и извлекают из них (в асептических условиях) серозное содержимое, сохраняя эпидермис. Далее ожоговую поверхность обрабатывают эмульсиями, мазями или гелями в течение 10–16 дней. В этом случае ожоговая рана </a:t>
            </a:r>
            <a:r>
              <a:rPr lang="ru-RU" dirty="0" err="1" smtClean="0"/>
              <a:t>эпителизируется</a:t>
            </a:r>
            <a:r>
              <a:rPr lang="ru-RU" dirty="0" smtClean="0"/>
              <a:t> под струпом. Обычно на 3-й неделе кожа лица полностью освобождается от струпа. Под ним образуется молодая, нежная кожа, которая еще долгое время чувствительна к холоду и к ультрафиолетовому облучению. Общее лечение заключается в применении анальгетиков, антибиотиков, при необходимости </a:t>
            </a:r>
            <a:r>
              <a:rPr lang="ru-RU" dirty="0" err="1" smtClean="0"/>
              <a:t>инфузионной</a:t>
            </a:r>
            <a:r>
              <a:rPr lang="ru-RU" dirty="0" smtClean="0"/>
              <a:t> терапии. Всем больным вводится противостолбнячный анатоксин.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3-4 степень: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872442" cy="498159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При ожогах III–IV степени особое внимание уделяется лечению ожоговой болезни (борьба с шоком, интоксикацией и инфекцией). Местно проводится первичная хирургическая обработка ожоговой раны с удалением инородных тел, антисептической обработкой ожоговой поверхности и обработкой ее мазями, эмульсиями или гелями. В дальнейшем, лечебные мероприятия направлены на быстрейшее очищение раны от некротических тканей и подготовки ее к свободной кожной пластике. </a:t>
            </a:r>
            <a:r>
              <a:rPr lang="ru-RU" dirty="0" err="1" smtClean="0"/>
              <a:t>Некрэктомию</a:t>
            </a:r>
            <a:r>
              <a:rPr lang="ru-RU" dirty="0" smtClean="0"/>
              <a:t> (удаление струпа) на лице проводят осторожно, поэтапно во время перевязок. Сразу же после покрытия раны грануляциями (в среднем через 3–4 недели) на лице для профилактики образования грубых и келоидных рубцов применяют свободную пересадку расщепленного кожного лоскута без его перфорации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Электротравма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pic>
        <p:nvPicPr>
          <p:cNvPr id="4" name="Содержимое 3" descr="эл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3125" r="489" b="3124"/>
          <a:stretch>
            <a:fillRect/>
          </a:stretch>
        </p:blipFill>
        <p:spPr>
          <a:xfrm>
            <a:off x="1214414" y="1571612"/>
            <a:ext cx="6858048" cy="48409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Лечение.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86756" cy="505303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Лечение начинается с устранения воздействия тока и первой медицинской помощи (закрытый массаж сердца, искусственная вентиляция легких и др.), направленной на сохранение жизни больного. Местное лечение </a:t>
            </a:r>
            <a:r>
              <a:rPr lang="ru-RU" dirty="0" err="1" smtClean="0"/>
              <a:t>электротравмы</a:t>
            </a:r>
            <a:r>
              <a:rPr lang="ru-RU" dirty="0" smtClean="0"/>
              <a:t> сводится к комплексу мероприятий, как и при термических ожогах лица. При местном лечении, в основном, придерживаются консервативной тактики, т. к. в начале заболевания невозможно определить истинные границы тканевого некроза. </a:t>
            </a:r>
            <a:r>
              <a:rPr lang="ru-RU" dirty="0" err="1" smtClean="0"/>
              <a:t>Электротравму</a:t>
            </a:r>
            <a:r>
              <a:rPr lang="ru-RU" dirty="0" smtClean="0"/>
              <a:t> лица лечат обычно как глубокие термические ожоги лица с проведением в отдаленном периоде пластических операций, направленных на замещение дефектов тканей и восстановление нарушенных в результате заболевания функций.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Химические ожоги.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Химические ожоги возникают от действия химических веществ, способных вызвать местную воспалительную реакцию или некроз тканей (кислоты, щелочи) В зависимости от вида и концентрации химического вещества, а также времени его воздействия на ткани, химические ожоги (как и термические) подразделяют на 4 степени. Однако степень глубины химических ожогов очень тяжело определить в первые часы и даже дни после травмы.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Лечение.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500174"/>
            <a:ext cx="8001056" cy="371477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Лечение химических ожогов кожи лица и слизистой оболочки полости рта начинается с обильного промывания кожи лица и полости рта холодной водой. При выяснении природы повреждающего фактора производят его химическую нейтрализацию. Так, при ожогах кислотами используют 1–2 %-</a:t>
            </a:r>
            <a:r>
              <a:rPr lang="ru-RU" dirty="0" err="1" smtClean="0"/>
              <a:t>ный</a:t>
            </a:r>
            <a:r>
              <a:rPr lang="ru-RU" dirty="0" smtClean="0"/>
              <a:t> раствор питьевой соды. При ожогах щелочами используют слабые (1–2 %) растворы лимонной или уксусной кислот. Далее, для уменьшения боли полость рта обрабатывают 1%-ным раствором новокаина или другого местного анестетика. Если у больного имеются признаки ожога пищевода, то его следует направить в специализированное отделение. </a:t>
            </a:r>
          </a:p>
          <a:p>
            <a:r>
              <a:rPr lang="ru-RU" dirty="0" smtClean="0"/>
              <a:t>Для обработки слизистой оболочки полости рта применяют местные анестетики, слабые антисептики, кератопластики. Лечение химических ожогов слизистой полости рта требует высококалорийной, жидкой диеты. </a:t>
            </a:r>
          </a:p>
          <a:p>
            <a:r>
              <a:rPr lang="ru-RU" dirty="0" smtClean="0"/>
              <a:t>При глубоких химических ожогах </a:t>
            </a:r>
            <a:r>
              <a:rPr lang="ru-RU" dirty="0" err="1" smtClean="0"/>
              <a:t>некротизированные</a:t>
            </a:r>
            <a:r>
              <a:rPr lang="ru-RU" dirty="0" smtClean="0"/>
              <a:t> участки слизистой отторгаются достаточно быстро с формированием грубых и плотных рубцов, нередко вызывающих функциональные изменения, что требует хирургического лечения. После заживления глубоких химических ожогов кожи лица также образуются грубые малоподвижные рубцы, требующие длительного лечения по функциональным и эстетическим показаниям.</a:t>
            </a:r>
            <a:endParaRPr lang="ru-RU" dirty="0"/>
          </a:p>
        </p:txBody>
      </p:sp>
      <p:pic>
        <p:nvPicPr>
          <p:cNvPr id="4" name="Рисунок 3" descr="леч хи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4643446"/>
            <a:ext cx="3786214" cy="18931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Отморожения.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43880" cy="505303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Выделяют 4 степени отморожения:</a:t>
            </a:r>
            <a:endParaRPr lang="ru-RU" dirty="0" smtClean="0"/>
          </a:p>
          <a:p>
            <a:r>
              <a:rPr lang="ru-RU" b="1" dirty="0" smtClean="0"/>
              <a:t>I степень</a:t>
            </a:r>
            <a:r>
              <a:rPr lang="ru-RU" dirty="0" smtClean="0"/>
              <a:t> характеризуется поражением кожи в виде обратимых расстройств кровообращения. Некроза тканей нет. Кожа имеет синюшный оттенок, возможно ее шелушение. В дальнейшем сохраняется повышенная чувствительность к холоду.</a:t>
            </a:r>
          </a:p>
          <a:p>
            <a:r>
              <a:rPr lang="ru-RU" b="1" dirty="0" smtClean="0"/>
              <a:t>II степень</a:t>
            </a:r>
            <a:r>
              <a:rPr lang="ru-RU" dirty="0" smtClean="0"/>
              <a:t> характеризуется дополнительно образованием пузырей в результате некроза поверхностных участков кожи до росткового слоя эпидермиса. Пузыри содержат прозрачное, желтоватое содержимое. После отморожения II степени заживление происходит без грануляции и рубцов.</a:t>
            </a:r>
          </a:p>
          <a:p>
            <a:r>
              <a:rPr lang="ru-RU" b="1" dirty="0" smtClean="0"/>
              <a:t>III степень</a:t>
            </a:r>
            <a:r>
              <a:rPr lang="ru-RU" dirty="0" smtClean="0"/>
              <a:t> характеризуется некрозом всей толщи кожи и </a:t>
            </a:r>
            <a:r>
              <a:rPr lang="ru-RU" dirty="0" err="1" smtClean="0"/>
              <a:t>глублежащих</a:t>
            </a:r>
            <a:r>
              <a:rPr lang="ru-RU" dirty="0" smtClean="0"/>
              <a:t> мягких тканей. Заживление после отморожения III степени происходит через гранулирование раны с образованием рубцов.</a:t>
            </a:r>
          </a:p>
          <a:p>
            <a:r>
              <a:rPr lang="ru-RU" b="1" dirty="0" smtClean="0"/>
              <a:t>IV степень</a:t>
            </a:r>
            <a:r>
              <a:rPr lang="ru-RU" dirty="0" smtClean="0"/>
              <a:t> характеризуется некрозом мягких тканей и даже костей. После отморожения IV степени образуются обширные рубцы, а на конечностях ампутационные культи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Степень отморожения:</a:t>
            </a:r>
            <a:endParaRPr lang="ru-RU" sz="3600" b="1" dirty="0"/>
          </a:p>
        </p:txBody>
      </p:sp>
      <p:pic>
        <p:nvPicPr>
          <p:cNvPr id="4" name="Содержимое 3" descr="рис. 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98088" y="1643051"/>
            <a:ext cx="8088712" cy="402413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Лечение.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15318" cy="51244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При отморожении I степени в дальнейшем применяют </a:t>
            </a:r>
            <a:r>
              <a:rPr lang="ru-RU" dirty="0" err="1" smtClean="0"/>
              <a:t>физиотера-певтические</a:t>
            </a:r>
            <a:r>
              <a:rPr lang="ru-RU" dirty="0" smtClean="0"/>
              <a:t> процедуры (УФО, УВЧ и др.).</a:t>
            </a:r>
          </a:p>
          <a:p>
            <a:r>
              <a:rPr lang="ru-RU" dirty="0" smtClean="0"/>
              <a:t>При отморожении II степени кожу лица обрабатывают спиртом и вскрывают пузыри. На рану накладывают асептическую мазевую повязку с антибиотиками, антисептиками, кератопластиками и др. Из физиотерапевтических методов лечения используют УФО раны, УВЧ-терапию и др. Возможен также и открытый (без повязок) метод лечения.</a:t>
            </a:r>
          </a:p>
          <a:p>
            <a:r>
              <a:rPr lang="ru-RU" dirty="0" smtClean="0"/>
              <a:t>При отморожении III–IV степеней (на лице встречается крайне редко) лечение направлено на профилактику инфицирования и влажной гангрены тканей, а также на быстрейшее отторжение некротических тканей (</a:t>
            </a:r>
            <a:r>
              <a:rPr lang="ru-RU" dirty="0" err="1" smtClean="0"/>
              <a:t>некрэктомия</a:t>
            </a:r>
            <a:r>
              <a:rPr lang="ru-RU" dirty="0" smtClean="0"/>
              <a:t>, </a:t>
            </a:r>
            <a:r>
              <a:rPr lang="ru-RU" dirty="0" err="1" smtClean="0"/>
              <a:t>некротомия</a:t>
            </a:r>
            <a:r>
              <a:rPr lang="ru-RU" dirty="0" smtClean="0"/>
              <a:t>, УФО, сухое тепло и др.). После отторжения некротических тканей проводится лечение, как и при обычной гнойной ране. Всем больным при отморожении вводят противостолбнячный анатоксин.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Заключение.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15318" cy="5195910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dirty="0" smtClean="0"/>
              <a:t>Большинство ожогов лица вызываются термическими факторами (открытое пламя, горячие жидкости и газы и др.). Несколько реже наблюдаются химические ожоги лица и </a:t>
            </a:r>
            <a:r>
              <a:rPr lang="ru-RU" dirty="0" err="1" smtClean="0"/>
              <a:t>электротравма</a:t>
            </a:r>
            <a:r>
              <a:rPr lang="ru-RU" dirty="0" smtClean="0"/>
              <a:t>. Лучевые поражения тканей лица у детей в мирное время возникают исключительно после лучевой терапии опухолей челюстно-лицевой области (например, диффузных </a:t>
            </a:r>
            <a:r>
              <a:rPr lang="ru-RU" dirty="0" err="1" smtClean="0"/>
              <a:t>гемангиом</a:t>
            </a:r>
            <a:r>
              <a:rPr lang="ru-RU" dirty="0" smtClean="0"/>
              <a:t> лица). Ожоги лица, как правило, сочетаются с ожогами головы, шеи, кистей рук и других частей тела. Изолированные ожоги головы и лица наблюдаются лишь в 5% случаев. Ожоги слизистой оболочки полости рта и глотки вызываются чаще всего химическими факторами, в основном кислотами и щелочами. Химические ожоги кожи лица встречаются значительно реже.</a:t>
            </a:r>
            <a:endParaRPr lang="ru-RU" b="1" dirty="0" smtClean="0"/>
          </a:p>
          <a:p>
            <a:r>
              <a:rPr lang="ru-RU" b="1" dirty="0" smtClean="0"/>
              <a:t>Отморожения </a:t>
            </a:r>
            <a:r>
              <a:rPr lang="ru-RU" dirty="0" smtClean="0"/>
              <a:t>развиваются обычно при длительном воздействии температуры ниже нуля. Степень чувствительности к холоду у детей весьма различна. Она зависит от ряда чисто физических причин и от состояния организма ребенка. Из физических факторов окружающей среды, способствующих отморожению - влажность воздуха и ветер. При большой влажности и сильном ветре отморожение может наступить даже при сравнительно небольшом понижении температуры воздуха. Из биологических факторов имеют значение возраст, пониженное питание ребенка и нарушение кровообращения. У маленьких детей, страдающих малокровием, при пониженном питании отморожение возникает легче.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429684" cy="357190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/>
              <a:t>Спасибо за внимание!!!</a:t>
            </a:r>
            <a:endParaRPr lang="ru-RU" sz="7200" b="1" dirty="0"/>
          </a:p>
        </p:txBody>
      </p:sp>
      <p:pic>
        <p:nvPicPr>
          <p:cNvPr id="4" name="Рисунок 3" descr="спс.jpg"/>
          <p:cNvPicPr>
            <a:picLocks noChangeAspect="1"/>
          </p:cNvPicPr>
          <p:nvPr/>
        </p:nvPicPr>
        <p:blipFill>
          <a:blip r:embed="rId2"/>
          <a:srcRect l="23678" t="43889" r="24823" b="13331"/>
          <a:stretch>
            <a:fillRect/>
          </a:stretch>
        </p:blipFill>
        <p:spPr>
          <a:xfrm>
            <a:off x="3000364" y="3929066"/>
            <a:ext cx="3214710" cy="200026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31</TotalTime>
  <Words>1483</Words>
  <PresentationFormat>Экран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Справедливость</vt:lpstr>
      <vt:lpstr>    Курсовая работа   По дисциплине: «Челюстно-лицевая хирургия (детская челюстно-лицевая  хирургия)» На тему: «Ожоги и отморожения челюстно-лицевой области в детском возрасте. Клиника, лечение, исходы» </vt:lpstr>
      <vt:lpstr>Введение. </vt:lpstr>
      <vt:lpstr>Термические ожоги.</vt:lpstr>
      <vt:lpstr>Степень ожога.</vt:lpstr>
      <vt:lpstr>Чаще поражаются:</vt:lpstr>
      <vt:lpstr>Термический ожог IIIБ степени лица и IV степени пальцев кисти у ребенка 11 мес.</vt:lpstr>
      <vt:lpstr>  Лечение термических ожогов. 1 степень: </vt:lpstr>
      <vt:lpstr>2 степнь:</vt:lpstr>
      <vt:lpstr>3-4 степень:</vt:lpstr>
      <vt:lpstr>Электротравма.</vt:lpstr>
      <vt:lpstr>Лечение.</vt:lpstr>
      <vt:lpstr>Химические ожоги.</vt:lpstr>
      <vt:lpstr>Лечение.</vt:lpstr>
      <vt:lpstr>Отморожения.</vt:lpstr>
      <vt:lpstr>Степень отморожения:</vt:lpstr>
      <vt:lpstr>Лечение.</vt:lpstr>
      <vt:lpstr>Заключение.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  Курсовая работа   По дисциплине: «Челюстно-лицевая хирургия (детская челюстно-лицевая  хирургия)» На тему: «Ожоги и отморожения челюстно-лицевой области в детском возрасте. Клиника, лечение, исходы» </dc:title>
  <dc:creator>Михаил</dc:creator>
  <cp:lastModifiedBy>Михаил</cp:lastModifiedBy>
  <cp:revision>5</cp:revision>
  <dcterms:created xsi:type="dcterms:W3CDTF">2020-06-04T18:07:30Z</dcterms:created>
  <dcterms:modified xsi:type="dcterms:W3CDTF">2020-06-04T18:49:30Z</dcterms:modified>
</cp:coreProperties>
</file>