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22"/>
  </p:notesMasterIdLst>
  <p:sldIdLst>
    <p:sldId id="256" r:id="rId2"/>
    <p:sldId id="274" r:id="rId3"/>
    <p:sldId id="257" r:id="rId4"/>
    <p:sldId id="258" r:id="rId5"/>
    <p:sldId id="259" r:id="rId6"/>
    <p:sldId id="260" r:id="rId7"/>
    <p:sldId id="264" r:id="rId8"/>
    <p:sldId id="261" r:id="rId9"/>
    <p:sldId id="262" r:id="rId10"/>
    <p:sldId id="266" r:id="rId11"/>
    <p:sldId id="263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5" r:id="rId20"/>
    <p:sldId id="273" r:id="rId21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 autoAdjust="0"/>
  </p:normalViewPr>
  <p:slideViewPr>
    <p:cSldViewPr snapToGrid="0">
      <p:cViewPr varScale="1">
        <p:scale>
          <a:sx n="68" d="100"/>
          <a:sy n="68" d="100"/>
        </p:scale>
        <p:origin x="-108" y="-3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5A87828-59D9-427B-B97F-E7600393C61E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5645A0C-C647-4180-BEE9-A9A57F5559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CFF6F-40AE-4F05-B4B9-3445E236E7A0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AC443-DC55-4BE0-ADCD-C416E3F311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48B6B-4AC8-4C6C-ADFF-3B95ED8DDAE1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93024-67D5-45D2-A3F6-A6AA6EFDE4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15090-309F-4321-8E86-266ADC776E17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23395-9F15-43D9-B0AA-DF39B24E62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1A024-FB80-4267-9EF5-B3B03263C05C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DA908-AB66-4E4A-81CA-D563B70248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4DD5C-81D3-4AD1-B79C-7971D94DD9D3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0C709-557B-4E7A-964D-8E35BE12CD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FBC79-5505-4E09-A019-70AAFCFBA451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62229-BBF9-41AA-A585-41E00E71FB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D24F7-8C82-4051-B4FD-8E50259AF0B7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58172-CF35-440F-AEF1-6A3816D7AB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00051-DC0B-48EC-B073-33B8B883B315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1D103-6E09-4381-B2DA-EAA71B3D5A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5C0DF-9D4B-4650-A40B-DA642DAB19FA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55F45-41DA-4C52-968D-D946A725A6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11564-BE18-4A88-8585-42E66273EC50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14A98-52F3-40C7-B4E5-C09F264AC9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39D4C-5437-4A50-926A-061FA50FE855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CAEA2-EE36-47C1-A315-2479987691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EAAD4-45CD-41BB-81AC-CDDC44FDE816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DD12A-0958-4608-A463-BD0A5412DF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BBBE1-0B9D-4CD8-9689-EEB92B6927DE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2F1D6-172B-4DE2-93C5-FD7CCD2E7C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6D1E6-2EE8-4938-AFCD-9E5BC96D33E0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3F5E7-C3C8-49A1-B5BD-28CA443FD1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3455D-927D-4B46-B2B5-1C4C776BD024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C2904-5718-4840-8B73-443E68EA2E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205663" y="6042025"/>
            <a:ext cx="9112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1F903-ADE6-437C-8F13-BE1B56738645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77863" y="6042025"/>
            <a:ext cx="62976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89963" y="6042025"/>
            <a:ext cx="6842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F616C-A68A-4E40-906B-BEBB4AD032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3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A1D2AA-7263-4CF7-9404-22631FDEA00F}" type="datetimeFigureOut">
              <a:rPr lang="ru-RU"/>
              <a:pPr>
                <a:defRPr/>
              </a:pPr>
              <a:t>05.06.2020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33F15C-4B7E-44EE-82A6-66F80C33F9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6" r:id="rId2"/>
    <p:sldLayoutId id="2147483725" r:id="rId3"/>
    <p:sldLayoutId id="2147483724" r:id="rId4"/>
    <p:sldLayoutId id="2147483723" r:id="rId5"/>
    <p:sldLayoutId id="2147483722" r:id="rId6"/>
    <p:sldLayoutId id="2147483721" r:id="rId7"/>
    <p:sldLayoutId id="2147483720" r:id="rId8"/>
    <p:sldLayoutId id="2147483719" r:id="rId9"/>
    <p:sldLayoutId id="2147483729" r:id="rId10"/>
    <p:sldLayoutId id="2147483718" r:id="rId11"/>
    <p:sldLayoutId id="2147483730" r:id="rId12"/>
    <p:sldLayoutId id="2147483717" r:id="rId13"/>
    <p:sldLayoutId id="2147483716" r:id="rId14"/>
    <p:sldLayoutId id="2147483715" r:id="rId15"/>
    <p:sldLayoutId id="2147483728" r:id="rId16"/>
  </p:sldLayoutIdLst>
  <p:transition spd="med">
    <p:fade/>
  </p:transition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ctrTitle"/>
          </p:nvPr>
        </p:nvSpPr>
        <p:spPr>
          <a:xfrm>
            <a:off x="871538" y="369888"/>
            <a:ext cx="10363200" cy="1470025"/>
          </a:xfrm>
        </p:spPr>
        <p:txBody>
          <a:bodyPr/>
          <a:lstStyle/>
          <a:p>
            <a:pPr algn="ctr"/>
            <a:r>
              <a:rPr lang="ru-RU" sz="1800" smtClean="0"/>
              <a:t>ФГБОУ ВО «Пензенский государственный университет»</a:t>
            </a:r>
            <a:br>
              <a:rPr lang="ru-RU" sz="1800" smtClean="0"/>
            </a:br>
            <a:r>
              <a:rPr lang="ru-RU" sz="1800" smtClean="0"/>
              <a:t>Медицинский институт</a:t>
            </a:r>
            <a:br>
              <a:rPr lang="ru-RU" sz="1800" smtClean="0"/>
            </a:br>
            <a:r>
              <a:rPr lang="ru-RU" sz="1800" smtClean="0"/>
              <a:t>Кафедра челюстно-лицевой хирургии</a:t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2400" smtClean="0"/>
              <a:t>Курсовая работа</a:t>
            </a:r>
            <a:br>
              <a:rPr lang="ru-RU" sz="2400" smtClean="0"/>
            </a:br>
            <a:r>
              <a:rPr lang="ru-RU" sz="3200" smtClean="0"/>
              <a:t>По дисциплине: «Детская челюстно-лицевая хирургия»</a:t>
            </a:r>
            <a:br>
              <a:rPr lang="ru-RU" sz="3200" smtClean="0"/>
            </a:br>
            <a:r>
              <a:rPr lang="ru-RU" sz="2800" smtClean="0"/>
              <a:t>На тему: «ТРАВМЫ ЗУБОВ И АЛЬВЕОЛЯРНОГО ОТРОСТКА У ДЕТЕЙ В РАЗНЫЕ ВОЗРАСТНЫЕ ПЕРИОДЫ».</a:t>
            </a:r>
          </a:p>
        </p:txBody>
      </p:sp>
      <p:sp>
        <p:nvSpPr>
          <p:cNvPr id="48131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smtClean="0"/>
              <a:t>Выполнила: </a:t>
            </a:r>
          </a:p>
          <a:p>
            <a:pPr algn="r"/>
            <a:r>
              <a:rPr lang="ru-RU" smtClean="0"/>
              <a:t>студентка гр. 16ЛС6</a:t>
            </a:r>
          </a:p>
          <a:p>
            <a:pPr algn="r"/>
            <a:r>
              <a:rPr lang="ru-RU" smtClean="0"/>
              <a:t>4 курса Кирасирова З.Р.</a:t>
            </a: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5699125" y="5756275"/>
            <a:ext cx="7667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tabLst>
                <a:tab pos="3200400" algn="l"/>
                <a:tab pos="3314700" algn="l"/>
              </a:tabLst>
            </a:pPr>
            <a:r>
              <a:rPr lang="ru-RU" sz="1600"/>
              <a:t>Пенза</a:t>
            </a:r>
          </a:p>
          <a:p>
            <a:pPr algn="ctr">
              <a:tabLst>
                <a:tab pos="3200400" algn="l"/>
                <a:tab pos="3314700" algn="l"/>
              </a:tabLst>
            </a:pPr>
            <a:r>
              <a:rPr lang="ru-RU" sz="1600"/>
              <a:t>2020г.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Введение</a:t>
            </a:r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 3" pitchFamily="18" charset="2"/>
              <a:buNone/>
            </a:pPr>
            <a:r>
              <a:rPr lang="ru-RU" sz="1600" smtClean="0"/>
              <a:t>      Повреждения зубов и органов челюстно-лицевой области в детском возрасте - явление довольно распространенное и развиваются под влиянием различных причин, которые могут меняться в зависимости от возраста ребёнка. Высокая активность детей, их неосторожность часто становятся причиной травм и повреждений зубов.</a:t>
            </a:r>
          </a:p>
          <a:p>
            <a:pPr>
              <a:lnSpc>
                <a:spcPct val="90000"/>
              </a:lnSpc>
              <a:buFont typeface="Wingdings 3" pitchFamily="18" charset="2"/>
              <a:buNone/>
            </a:pPr>
            <a:r>
              <a:rPr lang="ru-RU" sz="1600" smtClean="0"/>
              <a:t>      Травма зуба – это нарушение анатомической целости зуба или окружающих его тканей, с изменением положения зуба в зубном ряду.</a:t>
            </a:r>
          </a:p>
          <a:p>
            <a:pPr>
              <a:lnSpc>
                <a:spcPct val="90000"/>
              </a:lnSpc>
              <a:buFont typeface="Wingdings 3" pitchFamily="18" charset="2"/>
              <a:buNone/>
            </a:pPr>
            <a:r>
              <a:rPr lang="ru-RU" sz="1600" smtClean="0"/>
              <a:t>      Пик травматизма в сменном прикусе приходится на 8-10 лет. Связано это с подвижностью детей, с началом активных занятий спортом, отсутствием должного контроля над поведением детей со стороны взрослых. Наиболее частой причиной является падение на улице, которое чаще (60%) происходит в осеннее-зимний период. Мальчики подвержены острой травме зуба в два раза чаще, чем девочки. В 67% случаев острая травма зуба происходит у детей с неправильным прикусом, который способствует ослаблению устойчивости зубо-челюстной системы детей к травме.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/>
              <a:t>Классификации травматических повреждений зубов</a:t>
            </a:r>
            <a:r>
              <a:rPr lang="ru-RU" sz="3200" smtClean="0"/>
              <a:t/>
            </a:r>
            <a:br>
              <a:rPr lang="ru-RU" sz="3200" smtClean="0"/>
            </a:br>
            <a:endParaRPr lang="ru-RU" sz="3200" smtClean="0"/>
          </a:p>
        </p:txBody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I. Классификация травм ВОЗ.</a:t>
            </a:r>
          </a:p>
          <a:p>
            <a:r>
              <a:rPr lang="ru-RU" smtClean="0"/>
              <a:t>Класс I. Ушиб зуба с незначительными структурными повреждениями.</a:t>
            </a:r>
          </a:p>
          <a:p>
            <a:r>
              <a:rPr lang="ru-RU" smtClean="0"/>
              <a:t>Класс II. Неосложненный перелом коронки зуба.</a:t>
            </a:r>
          </a:p>
          <a:p>
            <a:r>
              <a:rPr lang="ru-RU" smtClean="0"/>
              <a:t>Класс III. Осложненный перелом коронки зуба.</a:t>
            </a:r>
          </a:p>
          <a:p>
            <a:r>
              <a:rPr lang="ru-RU" smtClean="0"/>
              <a:t>Класс IV. Полный перелом коронки зуба.</a:t>
            </a:r>
          </a:p>
          <a:p>
            <a:r>
              <a:rPr lang="ru-RU" smtClean="0"/>
              <a:t>Класс V. Коронково-корневой продольный перелом.</a:t>
            </a:r>
          </a:p>
          <a:p>
            <a:r>
              <a:rPr lang="ru-RU" smtClean="0"/>
              <a:t>Класс VI. Перелом корня зуба.</a:t>
            </a:r>
          </a:p>
          <a:p>
            <a:r>
              <a:rPr lang="ru-RU" smtClean="0"/>
              <a:t>Класс VII. Вывих зуба неполный.</a:t>
            </a:r>
          </a:p>
          <a:p>
            <a:r>
              <a:rPr lang="ru-RU" smtClean="0"/>
              <a:t>Класс VIII. Полный вывих зуба.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/>
          </p:cNvSpPr>
          <p:nvPr>
            <p:ph type="body" idx="1"/>
          </p:nvPr>
        </p:nvSpPr>
        <p:spPr>
          <a:xfrm>
            <a:off x="677863" y="331788"/>
            <a:ext cx="8596312" cy="57102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400" smtClean="0"/>
              <a:t>II. Классификация клиники детской челюстно-лицевой хирургии Белорусского государственного медицинского университета.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1. Ушиб зуба.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1.1. с разрывом сосудисто-нервного пучка (СНП).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1.2. без разрыва СНП.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2. Вывих зуба.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2.1. неполный вывих.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2.2. с разрывом СНП.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2.3. без разрыва СНП.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2.4. полный вывих.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2.5. вколоченный вывих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3. Перелом зуба.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3.1. перелом коронки зуба.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3.1.1. в пределах эмали.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3.1.2. в пределах дентина (со вскрытием полости зуба, без вскрытия полости зуба).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3.1.3. отлом коронки зуба.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3.2. перелом корня зуба (продольный, поперечный, косой, со смещением, без смещения).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4. Травма зачатка зуба.</a:t>
            </a:r>
          </a:p>
          <a:p>
            <a:pPr>
              <a:lnSpc>
                <a:spcPct val="80000"/>
              </a:lnSpc>
            </a:pPr>
            <a:r>
              <a:rPr lang="ru-RU" sz="1400" smtClean="0"/>
              <a:t>5. Сочетанная травма зуба (вывих + перелом и др.) </a:t>
            </a:r>
          </a:p>
          <a:p>
            <a:pPr>
              <a:lnSpc>
                <a:spcPct val="80000"/>
              </a:lnSpc>
            </a:pPr>
            <a:endParaRPr lang="ru-RU" sz="1400" smtClean="0"/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>
          <a:xfrm>
            <a:off x="733425" y="441325"/>
            <a:ext cx="8596313" cy="1320800"/>
          </a:xfrm>
        </p:spPr>
        <p:txBody>
          <a:bodyPr/>
          <a:lstStyle/>
          <a:p>
            <a:r>
              <a:rPr lang="ru-RU" smtClean="0"/>
              <a:t>1. Ушиб зуба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>
          <a:xfrm>
            <a:off x="606425" y="1316038"/>
            <a:ext cx="8596313" cy="3881437"/>
          </a:xfrm>
        </p:spPr>
        <p:txBody>
          <a:bodyPr/>
          <a:lstStyle/>
          <a:p>
            <a:r>
              <a:rPr lang="ru-RU" smtClean="0"/>
              <a:t>Ушиб зуба – травматическое повреждение зуба, характеризующееся сотрясением и /или кровоизлиянием в пульпарную камеру. При ушибе зуба в первую очередь повреждается периодонт в виде разрыва части волокон его, повреждения мелких кровеносных сосудов и нервов, преимущественно в апикальной части корня зуба. В некоторых случаях возможен полный разрыв сосудисто-нервного пучка у входа его в апикальное отверстие, что ведет, как правило, к гибели пульпы зуба, вследствие прекращения кровообращения в ней. </a:t>
            </a:r>
          </a:p>
        </p:txBody>
      </p:sp>
      <p:pic>
        <p:nvPicPr>
          <p:cNvPr id="51205" name="Picture 5" descr="ushib-perednego-zub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6150" y="3633788"/>
            <a:ext cx="9237663" cy="302418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Определяются симптомы острого травматического периодонтита: боль в зубе, усиливающаяся при накусывании, боль при перкуссии. В связи с отеком тканей периодонта возникает ощущение «выдвижения» зуба из лунки, определяется умеренная подвижность его. При этом, зуб сохраняет свою форму и положение в зубном ряду. Иногда коронка поврежденного зуба окрашивается в розовый цвет, вследствие кровоизлияния в пульпе зуба.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Лечение:</a:t>
            </a:r>
            <a:br>
              <a:rPr lang="ru-RU" smtClean="0"/>
            </a:br>
            <a:endParaRPr lang="ru-RU" smtClean="0"/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создание условий для покоя поврежденного зуба, выведение его из окклюзии путем сошлифовывания режущих краев зубов;</a:t>
            </a:r>
          </a:p>
          <a:p>
            <a:r>
              <a:rPr lang="ru-RU" smtClean="0"/>
              <a:t>механически щадящая диета;</a:t>
            </a:r>
          </a:p>
          <a:p>
            <a:r>
              <a:rPr lang="ru-RU" smtClean="0"/>
              <a:t>при гибели пульпы – экстирпация и пломбирование каналов.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2. Вывихи зубов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Вывих зуба – травматическое повреждение зуба, в результате которого нарушается его связь с лункой.</a:t>
            </a:r>
          </a:p>
          <a:p>
            <a:r>
              <a:rPr lang="ru-RU" smtClean="0"/>
              <a:t>Вывих зуба возникает чаще всего в результате удара по коронке зуба. Чаще других вывиху подвергаются фронтальные зубы на верхней челюсти и реже на нижней. Вывихи премоляров и моляров происходят чаще всего при неосторожном удалении соседних зубов с помощью элеватора.</a:t>
            </a:r>
          </a:p>
          <a:p>
            <a:pPr>
              <a:buFont typeface="Wingdings 3" pitchFamily="18" charset="2"/>
              <a:buNone/>
            </a:pPr>
            <a:r>
              <a:rPr lang="ru-RU" smtClean="0"/>
              <a:t>             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7" name="Picture 5" descr="Vyivih-zuba-molochn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75" y="2057400"/>
            <a:ext cx="6411913" cy="4468813"/>
          </a:xfrm>
          <a:prstGeom prst="rect">
            <a:avLst/>
          </a:prstGeom>
          <a:noFill/>
        </p:spPr>
      </p:pic>
      <p:sp>
        <p:nvSpPr>
          <p:cNvPr id="54280" name="Rectangle 8"/>
          <p:cNvSpPr>
            <a:spLocks noGrp="1"/>
          </p:cNvSpPr>
          <p:nvPr>
            <p:ph type="body" idx="1"/>
          </p:nvPr>
        </p:nvSpPr>
        <p:spPr>
          <a:xfrm>
            <a:off x="790575" y="471488"/>
            <a:ext cx="8596313" cy="3881437"/>
          </a:xfrm>
        </p:spPr>
        <p:txBody>
          <a:bodyPr/>
          <a:lstStyle/>
          <a:p>
            <a:r>
              <a:rPr lang="ru-RU" smtClean="0"/>
              <a:t> Различают:</a:t>
            </a:r>
          </a:p>
          <a:p>
            <a:r>
              <a:rPr lang="ru-RU" smtClean="0"/>
              <a:t>· неполный вывих (экструзия),</a:t>
            </a:r>
          </a:p>
          <a:p>
            <a:r>
              <a:rPr lang="ru-RU" smtClean="0"/>
              <a:t>· полный вывих (авульсия),</a:t>
            </a:r>
          </a:p>
          <a:p>
            <a:r>
              <a:rPr lang="ru-RU" smtClean="0"/>
              <a:t>· вколоченный вывих (интрузия).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При неполном вывихе зуб частично теряет связь с лункой зуба, становится подвижным и смещается из-за разрыва периодонтальных волокон и нарушения целостности кортикальной пластинки альвеолы зуба.</a:t>
            </a:r>
          </a:p>
          <a:p>
            <a:r>
              <a:rPr lang="ru-RU" smtClean="0"/>
              <a:t>При полном вывихе зуб теряет связь с лункой зуба из-за разрыва всех тканей периодонта, выпадает из лунки или удерживается только мягкими тканями десны.</a:t>
            </a:r>
          </a:p>
          <a:p>
            <a:r>
              <a:rPr lang="ru-RU" smtClean="0"/>
              <a:t>При вколоченном вывихе происходит внедрение зуба в губчатое вещество костной ткани альвеолярного отростка челюсти (погружение зуба в лунку). </a:t>
            </a:r>
          </a:p>
          <a:p>
            <a:endParaRPr lang="ru-RU" smtClean="0"/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 неполного вывиха: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mtClean="0"/>
              <a:t> </a:t>
            </a:r>
          </a:p>
          <a:p>
            <a:r>
              <a:rPr lang="ru-RU" smtClean="0"/>
              <a:t>репозиция зуба;</a:t>
            </a:r>
          </a:p>
          <a:p>
            <a:r>
              <a:rPr lang="ru-RU" smtClean="0"/>
              <a:t>фиксация каппой или гладкой шиной-скобой;</a:t>
            </a:r>
          </a:p>
          <a:p>
            <a:r>
              <a:rPr lang="ru-RU" smtClean="0"/>
              <a:t>щадящая диета;</a:t>
            </a:r>
          </a:p>
          <a:p>
            <a:r>
              <a:rPr lang="ru-RU" smtClean="0"/>
              <a:t>осмотр через 1 месяц;</a:t>
            </a:r>
          </a:p>
          <a:p>
            <a:r>
              <a:rPr lang="ru-RU" smtClean="0"/>
              <a:t>при установлении гибели пульпы – экстирпация ее и пломбирование канала.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 полного вывиха:</a:t>
            </a:r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экстирпация пульпы и пломбирование канала;</a:t>
            </a:r>
          </a:p>
          <a:p>
            <a:r>
              <a:rPr lang="ru-RU" smtClean="0"/>
              <a:t>реплантация;</a:t>
            </a:r>
          </a:p>
          <a:p>
            <a:r>
              <a:rPr lang="ru-RU" smtClean="0"/>
              <a:t>фиксация на 4 недели каппой или гладкой шиной-скобой;</a:t>
            </a:r>
          </a:p>
          <a:p>
            <a:r>
              <a:rPr lang="ru-RU" smtClean="0"/>
              <a:t>механически щадящая диета.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 вколоченного вывиха</a:t>
            </a:r>
          </a:p>
        </p:txBody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В детском возрасте вколоченные временные зубы чаще всего подлежат удалению. Постоянный зуб чаще всего следует сохранять.</a:t>
            </a:r>
          </a:p>
          <a:p>
            <a:r>
              <a:rPr lang="ru-RU" smtClean="0"/>
              <a:t>Проводится:</a:t>
            </a:r>
          </a:p>
          <a:p>
            <a:r>
              <a:rPr lang="ru-RU" smtClean="0"/>
              <a:t>эндодонтическое лечение из-за повреждения сосудисто-нервного пучка с последующим некрозом пульпы;</a:t>
            </a:r>
          </a:p>
          <a:p>
            <a:r>
              <a:rPr lang="ru-RU" smtClean="0"/>
              <a:t>установление зуба в первоначальное положение (одномоментно или ортодонтическим путем);</a:t>
            </a:r>
          </a:p>
          <a:p>
            <a:r>
              <a:rPr lang="ru-RU" smtClean="0"/>
              <a:t>удаление зуба при развитии воспалительного процесса в ране.[ 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3. Переломы зубов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xfrm>
            <a:off x="536575" y="1443038"/>
            <a:ext cx="8596313" cy="3881437"/>
          </a:xfrm>
        </p:spPr>
        <p:txBody>
          <a:bodyPr/>
          <a:lstStyle/>
          <a:p>
            <a:r>
              <a:rPr lang="ru-RU" smtClean="0"/>
              <a:t>Перелом зуба – это травматическое повреждение зуба с нарушением целостности твердых тканей его. Возникает в результате сильного удара по коронке зуба. Страдает чаще всего фронтальная группа зубов на верхней челюсти (88,9%) и реже на нижней челюсти (11,1%). Перелом зуба может локализоваться в области коронки, шейки и корня зуба. Очень редко встречаются коронково-корневые переломы зубов.</a:t>
            </a:r>
          </a:p>
          <a:p>
            <a:r>
              <a:rPr lang="ru-RU" smtClean="0"/>
              <a:t>Помимо переломов зубов выделяют трещину зуба, т.е. перелом коронки зуба без отрыва части ее.</a:t>
            </a:r>
          </a:p>
        </p:txBody>
      </p:sp>
      <p:pic>
        <p:nvPicPr>
          <p:cNvPr id="60421" name="Picture 5" descr="lech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7638" y="3646488"/>
            <a:ext cx="4645025" cy="302736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smtClean="0"/>
              <a:t>Лечение такого вида травмы зуба зависит от того, на каком расстоянии от пульпы зуба произошел перелом, от жизнеспособности пульпы и др. Однако в любом случае основной задачей лечения является защита пульпы зуба от инфицирования и внешних раздражителей (термических, химических и др.).</a:t>
            </a:r>
          </a:p>
          <a:p>
            <a:r>
              <a:rPr lang="ru-RU" sz="1600" smtClean="0"/>
              <a:t>При переломе коронки зуба в пределах дентина со вскрытием полости зуба больной нуждается в лечении у врача-стоматолога по поводу острого травматического пульпита. В дальнейшем показано восстановление анатомической формы коронки постоянного зуба при помощи пломбы, вкладки или коронки.</a:t>
            </a:r>
          </a:p>
          <a:p>
            <a:r>
              <a:rPr lang="ru-RU" sz="1600" smtClean="0"/>
              <a:t>При переломах корней постоянных зубов тактика врача-стоматолога зависит от локализации и направления перелома. После клинико-рентгенологического обследования, следует определить жизнеспособность пульпы зуба. Если пульпа зуба жизнеспособна, то необходимо шинирование зубов на 4 недели с последующим диспансерным наблюдением в течение нескольких лет.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4. Перелом альвеолярного отростка</a:t>
            </a:r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При переломе альвеолярного отростка клинически определяется нарушение формы зубной дуги в переднем отделе или нарушение прикуса. В полости рта имеются кровоточащие раны слизистой верхней губы и десны, а также раны или кровоизлияния в области переходной складки. Пальпаторно определяется патологическая подвижность альвеолярного отростка вместе с зубами, пальпация болезненна. Нередко имеются вывихи и переломы зубов, находящихся в подвижном фрагменте альвеолярного отростка. В большинстве случаев отломок удерживается мягкими тканями и надкостницей с небной (оральной) стороны, хотя возможен и полный отрыв его.</a:t>
            </a: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677863" y="1555750"/>
            <a:ext cx="8596312" cy="4486275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mtClean="0"/>
              <a:t>А) Перелом альвеолярного отростка               Б) Перелом альвеолярного            на верхней челюсти                                       отростка на нижней челюсти </a:t>
            </a:r>
          </a:p>
        </p:txBody>
      </p:sp>
      <p:pic>
        <p:nvPicPr>
          <p:cNvPr id="63493" name="Picture 5" descr="img48_Alveolarfortsatzfraktur_01_7e02f3fd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7538" y="2322513"/>
            <a:ext cx="5202237" cy="3617912"/>
          </a:xfrm>
          <a:prstGeom prst="rect">
            <a:avLst/>
          </a:prstGeom>
          <a:noFill/>
        </p:spPr>
      </p:pic>
      <p:pic>
        <p:nvPicPr>
          <p:cNvPr id="63495" name="Picture 7" descr="8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" y="2324100"/>
            <a:ext cx="5083175" cy="3632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Лечение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1600" smtClean="0"/>
              <a:t>В тяжелых случаях с целью обезболивания проводят проводниковую (местную) анестезию. Проводят санацию очага повреждения, при необходимости – первичную хирургическую обработку (ПХО) раны.</a:t>
            </a:r>
          </a:p>
          <a:p>
            <a:pPr>
              <a:lnSpc>
                <a:spcPct val="90000"/>
              </a:lnSpc>
            </a:pPr>
            <a:r>
              <a:rPr lang="ru-RU" sz="1600" smtClean="0"/>
              <a:t>1. Если линия перелома проходит по линии или выше верхушек корней зубов, то в первую очередь проводят ручную репозицию костного отломка вместе с зубами и фиксацию его с помощью одночелюстных, внутриротовых шин.</a:t>
            </a:r>
          </a:p>
          <a:p>
            <a:pPr>
              <a:lnSpc>
                <a:spcPct val="90000"/>
              </a:lnSpc>
            </a:pPr>
            <a:r>
              <a:rPr lang="ru-RU" sz="1600" smtClean="0"/>
              <a:t>2. Если линия перелома альвеолярного отростка проходит на уровне корней зубов, то полностью вывихнутые зубы и зубы со сломанными корнями подлежат удалению, так как при такой травме обычно разрушаются лунки зубов, а переломы корней имеют, как правило, большое смещение, что не позволяет сохранить зубы. Не полностью вывихнутые постоянные зубы в этом случае необходимо сохранить, особенно если лунка зуба не разрушена. Далее производят репозицию альвеолярного отростка и оставшихся зубов и фиксацию их вышеуказанными способами. Поврежденные, видимые, но не вывихнутые зачатки постоянных зубов так же сохраняют, так как они достаточно устойчивы. </a:t>
            </a: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Заключение</a:t>
            </a:r>
          </a:p>
        </p:txBody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>
          <a:xfrm>
            <a:off x="677863" y="1541463"/>
            <a:ext cx="8596312" cy="4500562"/>
          </a:xfrm>
        </p:spPr>
        <p:txBody>
          <a:bodyPr/>
          <a:lstStyle/>
          <a:p>
            <a:pPr>
              <a:lnSpc>
                <a:spcPct val="80000"/>
              </a:lnSpc>
              <a:buFont typeface="Wingdings 3" pitchFamily="18" charset="2"/>
              <a:buNone/>
            </a:pPr>
            <a:r>
              <a:rPr lang="ru-RU" sz="1600" smtClean="0"/>
              <a:t>      Несмотря на разнообразие причин травм зубов, большинство из них можно предотвратить.</a:t>
            </a:r>
          </a:p>
          <a:p>
            <a:pPr>
              <a:lnSpc>
                <a:spcPct val="80000"/>
              </a:lnSpc>
              <a:buFont typeface="Wingdings 3" pitchFamily="18" charset="2"/>
              <a:buNone/>
            </a:pPr>
            <a:r>
              <a:rPr lang="ru-RU" sz="1600" smtClean="0"/>
              <a:t>      В возрасте 7-10 лет, когда возрастает игровая активность детей, родители обязаны обеспечить ребенка защитной экипировкой для катания на велосипеде, роликовых коньках, найти наименее опасные площадки для катания, помочь ребенку приобрести устойчивые навыки катания.</a:t>
            </a:r>
          </a:p>
          <a:p>
            <a:pPr>
              <a:lnSpc>
                <a:spcPct val="80000"/>
              </a:lnSpc>
              <a:buFont typeface="Wingdings 3" pitchFamily="18" charset="2"/>
              <a:buNone/>
            </a:pPr>
            <a:r>
              <a:rPr lang="ru-RU" sz="1600" smtClean="0"/>
              <a:t>      Подростки, занимающиеся спортом с высоким и средним риском травмы зубов и челюстно-лицевой области (хоккей, футбол, контактные виды спорта, дайвинг, гимнастика, парашютный спорт) должны быть защищены головными шлемами, лицевыми масками и внутриротовыми приспособлениями (индивидуальные каппы). Использование индивидуальных средств защиты поможет сократить риск получения травмы во время занятий спортом или подвижных игр. Родители должны иметь тесный контакт с тренером и вопросы безопасности детей обсуждать регулярно.</a:t>
            </a:r>
          </a:p>
          <a:p>
            <a:pPr>
              <a:lnSpc>
                <a:spcPct val="80000"/>
              </a:lnSpc>
              <a:buFont typeface="Wingdings 3" pitchFamily="18" charset="2"/>
              <a:buNone/>
            </a:pPr>
            <a:r>
              <a:rPr lang="ru-RU" sz="1600" smtClean="0"/>
              <a:t>      Лечение аномалий прикуса также является профилактикой травмы зубов. Одной из профилактических мер, уменьшающей травматические повреждения зубов, является раннее ортодонтическое лечение протрузии (избыточный наклон вперед) центральных резцов.</a:t>
            </a:r>
          </a:p>
          <a:p>
            <a:pPr>
              <a:lnSpc>
                <a:spcPct val="80000"/>
              </a:lnSpc>
              <a:buFont typeface="Wingdings 3" pitchFamily="18" charset="2"/>
              <a:buNone/>
            </a:pPr>
            <a:r>
              <a:rPr lang="ru-RU" sz="1600" smtClean="0"/>
              <a:t>    </a:t>
            </a: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      Спасибо за внимание!</a:t>
            </a:r>
          </a:p>
        </p:txBody>
      </p:sp>
      <p:pic>
        <p:nvPicPr>
          <p:cNvPr id="65540" name="Picture 4" descr="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6025" y="1458913"/>
            <a:ext cx="6488113" cy="43243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1649</TotalTime>
  <Words>1255</Words>
  <Application>Microsoft Office PowerPoint</Application>
  <PresentationFormat>Произвольный</PresentationFormat>
  <Paragraphs>95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Trebuchet MS</vt:lpstr>
      <vt:lpstr>Wingdings 3</vt:lpstr>
      <vt:lpstr>Calibri</vt:lpstr>
      <vt:lpstr>Грань</vt:lpstr>
      <vt:lpstr>Грань</vt:lpstr>
      <vt:lpstr>Грань</vt:lpstr>
      <vt:lpstr>ФГБОУ ВО «Пензенский государственный университет» Медицинский институт Кафедра челюстно-лицевой хирургии  Курсовая работа По дисциплине: «Детская челюстно-лицевая хирургия» На тему: «ТРАВМЫ ЗУБОВ И АЛЬВЕОЛЯРНОГО ОТРОСТКА У ДЕТЕЙ В РАЗНЫЕ ВОЗРАСТНЫЕ ПЕРИОДЫ».</vt:lpstr>
      <vt:lpstr>Введение</vt:lpstr>
      <vt:lpstr>Классификации травматических повреждений зубов </vt:lpstr>
      <vt:lpstr>Слайд 4</vt:lpstr>
      <vt:lpstr>1. Ушиб зуба</vt:lpstr>
      <vt:lpstr>Слайд 6</vt:lpstr>
      <vt:lpstr>Лечение: </vt:lpstr>
      <vt:lpstr>2. Вывихи зубов</vt:lpstr>
      <vt:lpstr>Слайд 9</vt:lpstr>
      <vt:lpstr>Слайд 10</vt:lpstr>
      <vt:lpstr>Лечение неполного вывиха:</vt:lpstr>
      <vt:lpstr>Лечение полного вывиха:</vt:lpstr>
      <vt:lpstr>Лечение вколоченного вывиха</vt:lpstr>
      <vt:lpstr>3. Переломы зубов</vt:lpstr>
      <vt:lpstr>Лечение</vt:lpstr>
      <vt:lpstr>4. Перелом альвеолярного отростка</vt:lpstr>
      <vt:lpstr>Слайд 17</vt:lpstr>
      <vt:lpstr>Лечение</vt:lpstr>
      <vt:lpstr>Заключение</vt:lpstr>
      <vt:lpstr>      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на тему: особенности динамики развития одонтогенных воспалительных процессов в детском возрасте. Воспалительные процессы мягких тканей лица у детей. Лимфаденит. Абсцесс, флегмона.</dc:title>
  <dc:creator>admin</dc:creator>
  <cp:lastModifiedBy>admin58</cp:lastModifiedBy>
  <cp:revision>6</cp:revision>
  <dcterms:created xsi:type="dcterms:W3CDTF">2020-04-17T09:44:32Z</dcterms:created>
  <dcterms:modified xsi:type="dcterms:W3CDTF">2020-06-05T13:35:18Z</dcterms:modified>
</cp:coreProperties>
</file>