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9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669F997-1C9D-4521-8B8C-A6FBE9FC4201}" type="datetimeFigureOut">
              <a:rPr lang="ru-RU" smtClean="0"/>
              <a:t>16.11.2017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BE0CE49-D3B3-4BEB-9540-C1FAB1FFD57E}"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69F997-1C9D-4521-8B8C-A6FBE9FC4201}" type="datetimeFigureOut">
              <a:rPr lang="ru-RU" smtClean="0"/>
              <a:t>16.11.2017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BE0CE49-D3B3-4BEB-9540-C1FAB1FFD57E}"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669F997-1C9D-4521-8B8C-A6FBE9FC4201}" type="datetimeFigureOut">
              <a:rPr lang="ru-RU" smtClean="0"/>
              <a:t>16.11.2017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669F997-1C9D-4521-8B8C-A6FBE9FC4201}" type="datetimeFigureOut">
              <a:rPr lang="ru-RU" smtClean="0"/>
              <a:t>16.11.2017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BE0CE49-D3B3-4BEB-9540-C1FAB1FFD57E}"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669F997-1C9D-4521-8B8C-A6FBE9FC4201}" type="datetimeFigureOut">
              <a:rPr lang="ru-RU" smtClean="0"/>
              <a:t>16.11.2017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BE0CE49-D3B3-4BEB-9540-C1FAB1FFD57E}"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669F997-1C9D-4521-8B8C-A6FBE9FC4201}" type="datetimeFigureOut">
              <a:rPr lang="ru-RU" smtClean="0"/>
              <a:t>16.11.2017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9F997-1C9D-4521-8B8C-A6FBE9FC4201}" type="datetimeFigureOut">
              <a:rPr lang="ru-RU" smtClean="0"/>
              <a:t>16.11.2017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669F997-1C9D-4521-8B8C-A6FBE9FC4201}" type="datetimeFigureOut">
              <a:rPr lang="ru-RU" smtClean="0"/>
              <a:t>16.11.2017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669F997-1C9D-4521-8B8C-A6FBE9FC4201}" type="datetimeFigureOut">
              <a:rPr lang="ru-RU" smtClean="0"/>
              <a:t>16.11.2017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BE0CE49-D3B3-4BEB-9540-C1FAB1FFD57E}"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669F997-1C9D-4521-8B8C-A6FBE9FC4201}" type="datetimeFigureOut">
              <a:rPr lang="ru-RU" smtClean="0"/>
              <a:t>16.11.2017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669F997-1C9D-4521-8B8C-A6FBE9FC4201}" type="datetimeFigureOut">
              <a:rPr lang="ru-RU" smtClean="0"/>
              <a:t>16.11.2017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BE0CE49-D3B3-4BEB-9540-C1FAB1FFD57E}"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669F997-1C9D-4521-8B8C-A6FBE9FC4201}" type="datetimeFigureOut">
              <a:rPr lang="ru-RU" smtClean="0"/>
              <a:t>16.11.2017</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BE0CE49-D3B3-4BEB-9540-C1FAB1FFD57E}"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3881120" y="9848850"/>
            <a:ext cx="85725" cy="323850"/>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 name="Овал 4"/>
          <p:cNvSpPr/>
          <p:nvPr/>
        </p:nvSpPr>
        <p:spPr>
          <a:xfrm>
            <a:off x="3595370" y="9984105"/>
            <a:ext cx="914400" cy="91440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 name="Rectangle 3"/>
          <p:cNvSpPr>
            <a:spLocks noChangeArrowheads="1"/>
          </p:cNvSpPr>
          <p:nvPr/>
        </p:nvSpPr>
        <p:spPr bwMode="auto">
          <a:xfrm>
            <a:off x="-540568" y="1268760"/>
            <a:ext cx="9461650"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ФГБОУ ВО «Пензенский государственный университет»</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Медицинский институт</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Кафедра стоматологии</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Курсовая работа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Протезирование зубных рядов (сложное протезирование)</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Название дисциплины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«Клинико-лабораторные этапы изготовления частичных съемных протезов. Процесс адаптации к зубным протезам.»</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tab pos="1878013" algn="l"/>
              </a:tabLst>
            </a:pPr>
            <a:r>
              <a:rPr kumimoji="0" lang="ru-RU"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Тема работы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kumimoji="0" lang="ru-RU"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lang="ru-RU" sz="1400" b="1" dirty="0">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kumimoji="0" lang="ru-RU"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lang="ru-RU" sz="1400" b="1" dirty="0">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kumimoji="0" lang="ru-RU"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endParaRPr lang="ru-RU" sz="1400" b="1" dirty="0">
              <a:latin typeface="Calibri" pitchFamily="34" charset="0"/>
              <a:ea typeface="Calibri" pitchFamily="34" charset="0"/>
              <a:cs typeface="Times New Roman" pitchFamily="18"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r>
              <a:rPr kumimoji="0" lang="ru-RU"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Выполнил:</a:t>
            </a:r>
            <a:r>
              <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студент 14ВЛС15 группы 4  курса</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r>
              <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Шабанов М.А.</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r>
              <a:rPr kumimoji="0" lang="ru-RU" sz="1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Проверил:</a:t>
            </a:r>
            <a:r>
              <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старший  преподаватель кафедры</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r" defTabSz="914400" rtl="0" eaLnBrk="0" fontAlgn="base" latinLnBrk="0" hangingPunct="0">
              <a:lnSpc>
                <a:spcPct val="100000"/>
              </a:lnSpc>
              <a:spcBef>
                <a:spcPct val="0"/>
              </a:spcBef>
              <a:spcAft>
                <a:spcPct val="0"/>
              </a:spcAft>
              <a:buClrTx/>
              <a:buSzTx/>
              <a:buFontTx/>
              <a:buNone/>
              <a:tabLst>
                <a:tab pos="1878013" algn="l"/>
              </a:tabLst>
            </a:pPr>
            <a:r>
              <a:rPr kumimoji="0" lang="ru-RU" sz="14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Смольянинов</a:t>
            </a:r>
            <a:r>
              <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С.И.</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82233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476672"/>
            <a:ext cx="8712968" cy="2169825"/>
          </a:xfrm>
          <a:prstGeom prst="rect">
            <a:avLst/>
          </a:prstGeom>
        </p:spPr>
        <p:txBody>
          <a:bodyPr wrap="square">
            <a:spAutoFit/>
          </a:bodyPr>
          <a:lstStyle/>
          <a:p>
            <a:pPr>
              <a:lnSpc>
                <a:spcPct val="150000"/>
              </a:lnSpc>
            </a:pPr>
            <a:r>
              <a:rPr lang="ru-RU" b="1" dirty="0" smtClean="0">
                <a:effectLst/>
                <a:latin typeface="Times New Roman"/>
                <a:ea typeface="Calibri"/>
              </a:rPr>
              <a:t>Съемное протезирование зубов.</a:t>
            </a:r>
            <a:r>
              <a:rPr lang="ru-RU" dirty="0" smtClean="0">
                <a:effectLst/>
                <a:latin typeface="Times New Roman"/>
                <a:ea typeface="Times New Roman"/>
              </a:rPr>
              <a:t/>
            </a:r>
            <a:br>
              <a:rPr lang="ru-RU" dirty="0" smtClean="0">
                <a:effectLst/>
                <a:latin typeface="Times New Roman"/>
                <a:ea typeface="Times New Roman"/>
              </a:rPr>
            </a:br>
            <a:r>
              <a:rPr lang="ru-RU" dirty="0" smtClean="0">
                <a:effectLst/>
                <a:latin typeface="Times New Roman"/>
                <a:ea typeface="Times New Roman"/>
              </a:rPr>
              <a:t> Съемное протезирование зубов – это восстановление функций одного зуба, нескольких зубов или целого зубного ряда при помощи съемных стоматологических конструкций. Съемное протезирование отличается от мостового тем, что протезы можно на время снимать (в том числе самостоятельно).</a:t>
            </a:r>
            <a:endParaRPr lang="ru-RU" sz="1600" dirty="0">
              <a:effectLst/>
              <a:latin typeface="Times New Roman"/>
              <a:ea typeface="Times New 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646497"/>
            <a:ext cx="6021288" cy="4014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140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60649"/>
            <a:ext cx="8208912" cy="4088299"/>
          </a:xfrm>
          <a:prstGeom prst="rect">
            <a:avLst/>
          </a:prstGeom>
        </p:spPr>
        <p:txBody>
          <a:bodyPr wrap="square">
            <a:spAutoFit/>
          </a:bodyPr>
          <a:lstStyle/>
          <a:p>
            <a:pPr>
              <a:lnSpc>
                <a:spcPct val="150000"/>
              </a:lnSpc>
            </a:pPr>
            <a:r>
              <a:rPr lang="ru-RU" b="1" dirty="0" smtClean="0">
                <a:effectLst/>
                <a:latin typeface="Times New Roman"/>
                <a:ea typeface="Times New Roman"/>
              </a:rPr>
              <a:t>Классификация съемного протезирования.</a:t>
            </a:r>
            <a:endParaRPr lang="ru-RU" sz="1600" dirty="0" smtClean="0">
              <a:effectLst/>
              <a:latin typeface="Times New Roman"/>
              <a:ea typeface="Times New Roman"/>
            </a:endParaRPr>
          </a:p>
          <a:p>
            <a:pPr>
              <a:lnSpc>
                <a:spcPct val="150000"/>
              </a:lnSpc>
            </a:pPr>
            <a:r>
              <a:rPr lang="ru-RU" dirty="0" smtClean="0">
                <a:effectLst/>
                <a:latin typeface="Times New Roman"/>
                <a:ea typeface="Times New Roman"/>
              </a:rPr>
              <a:t>Съемное протезирование зубов можно классифицировать следующим образом:</a:t>
            </a:r>
            <a:endParaRPr lang="ru-RU" sz="1600" dirty="0" smtClean="0">
              <a:effectLst/>
              <a:latin typeface="Times New Roman"/>
              <a:ea typeface="Times New Roman"/>
            </a:endParaRPr>
          </a:p>
          <a:p>
            <a:pPr marL="342900" lvl="0" indent="-342900">
              <a:lnSpc>
                <a:spcPct val="150000"/>
              </a:lnSpc>
              <a:spcAft>
                <a:spcPts val="1000"/>
              </a:spcAft>
              <a:tabLst>
                <a:tab pos="457200" algn="l"/>
              </a:tabLst>
            </a:pPr>
            <a:r>
              <a:rPr lang="ru-RU" dirty="0" smtClean="0">
                <a:effectLst/>
                <a:latin typeface="Times New Roman"/>
                <a:ea typeface="Calibri"/>
                <a:cs typeface="Times New Roman"/>
              </a:rPr>
              <a:t>Полное съемное протезирование</a:t>
            </a:r>
            <a:endParaRPr lang="ru-RU" sz="1400" dirty="0" smtClean="0">
              <a:effectLst/>
              <a:latin typeface="Calibri"/>
              <a:ea typeface="Calibri"/>
              <a:cs typeface="Times New Roman"/>
            </a:endParaRPr>
          </a:p>
          <a:p>
            <a:pPr marL="342900" lvl="0" indent="-342900">
              <a:lnSpc>
                <a:spcPct val="150000"/>
              </a:lnSpc>
              <a:spcAft>
                <a:spcPts val="1000"/>
              </a:spcAft>
              <a:tabLst>
                <a:tab pos="457200" algn="l"/>
              </a:tabLst>
            </a:pPr>
            <a:r>
              <a:rPr lang="ru-RU" dirty="0" smtClean="0">
                <a:effectLst/>
                <a:latin typeface="Times New Roman"/>
                <a:ea typeface="Calibri"/>
                <a:cs typeface="Times New Roman"/>
              </a:rPr>
              <a:t>Частичное съемное:</a:t>
            </a:r>
            <a:endParaRPr lang="ru-RU" sz="1400" dirty="0" smtClean="0">
              <a:effectLst/>
              <a:latin typeface="Calibri"/>
              <a:ea typeface="Calibri"/>
              <a:cs typeface="Times New Roman"/>
            </a:endParaRPr>
          </a:p>
          <a:p>
            <a:pPr>
              <a:lnSpc>
                <a:spcPct val="150000"/>
              </a:lnSpc>
            </a:pPr>
            <a:r>
              <a:rPr lang="ru-RU" dirty="0" smtClean="0">
                <a:effectLst/>
                <a:latin typeface="Times New Roman"/>
                <a:ea typeface="Times New Roman"/>
              </a:rPr>
              <a:t> пластинчатое</a:t>
            </a:r>
            <a:endParaRPr lang="ru-RU" sz="1600" dirty="0" smtClean="0">
              <a:effectLst/>
              <a:latin typeface="Times New Roman"/>
              <a:ea typeface="Times New Roman"/>
            </a:endParaRPr>
          </a:p>
          <a:p>
            <a:pPr>
              <a:lnSpc>
                <a:spcPct val="150000"/>
              </a:lnSpc>
            </a:pPr>
            <a:r>
              <a:rPr lang="ru-RU" dirty="0" err="1" smtClean="0">
                <a:effectLst/>
                <a:latin typeface="Times New Roman"/>
                <a:ea typeface="Times New Roman"/>
              </a:rPr>
              <a:t>иммедиатпротезы</a:t>
            </a:r>
            <a:endParaRPr lang="ru-RU" sz="1600" dirty="0" smtClean="0">
              <a:effectLst/>
              <a:latin typeface="Times New Roman"/>
              <a:ea typeface="Times New Roman"/>
            </a:endParaRPr>
          </a:p>
          <a:p>
            <a:pPr>
              <a:lnSpc>
                <a:spcPct val="150000"/>
              </a:lnSpc>
            </a:pPr>
            <a:r>
              <a:rPr lang="ru-RU" dirty="0" err="1" smtClean="0">
                <a:effectLst/>
                <a:latin typeface="Times New Roman"/>
                <a:ea typeface="Times New Roman"/>
              </a:rPr>
              <a:t>бюгельное</a:t>
            </a:r>
            <a:r>
              <a:rPr lang="ru-RU" dirty="0" smtClean="0">
                <a:effectLst/>
                <a:latin typeface="Times New Roman"/>
                <a:ea typeface="Times New Roman"/>
              </a:rPr>
              <a:t> протезирование</a:t>
            </a:r>
            <a:endParaRPr lang="ru-RU" sz="1600" dirty="0" smtClean="0">
              <a:effectLst/>
              <a:latin typeface="Times New Roman"/>
              <a:ea typeface="Times New Roman"/>
            </a:endParaRPr>
          </a:p>
          <a:p>
            <a:pPr>
              <a:lnSpc>
                <a:spcPct val="150000"/>
              </a:lnSpc>
            </a:pPr>
            <a:r>
              <a:rPr lang="ru-RU" dirty="0" smtClean="0">
                <a:effectLst/>
                <a:latin typeface="Times New Roman"/>
                <a:ea typeface="Times New Roman"/>
              </a:rPr>
              <a:t> съемные сектора</a:t>
            </a:r>
            <a:endParaRPr lang="ru-RU" sz="1600" dirty="0" smtClean="0">
              <a:effectLst/>
              <a:latin typeface="Times New Roman"/>
              <a:ea typeface="Times New Roman"/>
            </a:endParaRPr>
          </a:p>
          <a:p>
            <a:pPr>
              <a:lnSpc>
                <a:spcPct val="150000"/>
              </a:lnSpc>
              <a:spcAft>
                <a:spcPts val="1000"/>
              </a:spcAft>
            </a:pPr>
            <a:r>
              <a:rPr lang="ru-RU" dirty="0" smtClean="0">
                <a:effectLst/>
                <a:latin typeface="Times New Roman"/>
                <a:ea typeface="Calibri"/>
                <a:cs typeface="Times New Roman"/>
              </a:rPr>
              <a:t>Условно-съемное протезирование зубов</a:t>
            </a:r>
            <a:endParaRPr lang="ru-RU" sz="1400" dirty="0">
              <a:effectLst/>
              <a:latin typeface="Calibri"/>
              <a:ea typeface="Calibri"/>
              <a:cs typeface="Times New Roman"/>
            </a:endParaRPr>
          </a:p>
        </p:txBody>
      </p:sp>
    </p:spTree>
    <p:extLst>
      <p:ext uri="{BB962C8B-B14F-4D97-AF65-F5344CB8AC3E}">
        <p14:creationId xmlns:p14="http://schemas.microsoft.com/office/powerpoint/2010/main" val="919883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4234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851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0090" y="476672"/>
            <a:ext cx="8136904" cy="5047536"/>
          </a:xfrm>
          <a:prstGeom prst="rect">
            <a:avLst/>
          </a:prstGeom>
        </p:spPr>
        <p:txBody>
          <a:bodyPr wrap="square">
            <a:spAutoFit/>
          </a:bodyPr>
          <a:lstStyle/>
          <a:p>
            <a:pPr>
              <a:lnSpc>
                <a:spcPct val="150000"/>
              </a:lnSpc>
            </a:pPr>
            <a:r>
              <a:rPr lang="ru-RU" b="1" dirty="0" smtClean="0">
                <a:effectLst/>
                <a:latin typeface="Times New Roman"/>
                <a:ea typeface="Times New Roman"/>
              </a:rPr>
              <a:t>Способы улучшения фиксации полных съемных протезов.</a:t>
            </a:r>
            <a:endParaRPr lang="ru-RU" sz="1600" dirty="0" smtClean="0">
              <a:effectLst/>
              <a:latin typeface="Times New Roman"/>
              <a:ea typeface="Times New Roman"/>
            </a:endParaRPr>
          </a:p>
          <a:p>
            <a:pPr>
              <a:lnSpc>
                <a:spcPct val="150000"/>
              </a:lnSpc>
            </a:pPr>
            <a:r>
              <a:rPr lang="ru-RU" dirty="0" smtClean="0">
                <a:effectLst/>
                <a:latin typeface="Times New Roman"/>
                <a:ea typeface="Times New Roman"/>
              </a:rPr>
              <a:t>Если у вас осталось буквально по несколько зубов на челюсти и их состояние удовлетворительное (подвижность не большая, вокруг корня есть костная ткань и нет воспаления), то их можно сохранить, превратив в замки лучшей фиксации протеза. Для этого:</a:t>
            </a:r>
            <a:endParaRPr lang="ru-RU" sz="1600" dirty="0" smtClean="0">
              <a:effectLst/>
              <a:latin typeface="Times New Roman"/>
              <a:ea typeface="Times New Roman"/>
            </a:endParaRPr>
          </a:p>
          <a:p>
            <a:pPr marL="342900" lvl="0" indent="-342900">
              <a:lnSpc>
                <a:spcPct val="150000"/>
              </a:lnSpc>
              <a:spcAft>
                <a:spcPts val="1000"/>
              </a:spcAft>
              <a:buSzPts val="1000"/>
              <a:buFont typeface="Symbol"/>
              <a:buChar char=""/>
              <a:tabLst>
                <a:tab pos="457200" algn="l"/>
              </a:tabLst>
            </a:pPr>
            <a:r>
              <a:rPr lang="ru-RU" dirty="0" smtClean="0">
                <a:effectLst/>
                <a:latin typeface="Times New Roman"/>
                <a:ea typeface="Calibri"/>
                <a:cs typeface="Times New Roman"/>
              </a:rPr>
              <a:t>Тщательно пролечивается корень зуба;</a:t>
            </a:r>
            <a:endParaRPr lang="ru-RU" sz="1400" dirty="0" smtClean="0">
              <a:effectLst/>
              <a:latin typeface="Calibri"/>
              <a:ea typeface="Calibri"/>
              <a:cs typeface="Times New Roman"/>
            </a:endParaRPr>
          </a:p>
          <a:p>
            <a:pPr marL="342900" lvl="0" indent="-342900">
              <a:lnSpc>
                <a:spcPct val="150000"/>
              </a:lnSpc>
              <a:spcAft>
                <a:spcPts val="1000"/>
              </a:spcAft>
              <a:buSzPts val="1000"/>
              <a:buFont typeface="Symbol"/>
              <a:buChar char=""/>
              <a:tabLst>
                <a:tab pos="457200" algn="l"/>
              </a:tabLst>
            </a:pPr>
            <a:r>
              <a:rPr lang="ru-RU" dirty="0" smtClean="0">
                <a:effectLst/>
                <a:latin typeface="Times New Roman"/>
                <a:ea typeface="Calibri"/>
                <a:cs typeface="Times New Roman"/>
              </a:rPr>
              <a:t>Снимается слепок;</a:t>
            </a:r>
            <a:endParaRPr lang="ru-RU" sz="1400" dirty="0" smtClean="0">
              <a:effectLst/>
              <a:latin typeface="Calibri"/>
              <a:ea typeface="Calibri"/>
              <a:cs typeface="Times New Roman"/>
            </a:endParaRPr>
          </a:p>
          <a:p>
            <a:pPr marL="342900" lvl="0" indent="-342900">
              <a:lnSpc>
                <a:spcPct val="150000"/>
              </a:lnSpc>
              <a:spcAft>
                <a:spcPts val="1000"/>
              </a:spcAft>
              <a:buSzPts val="1000"/>
              <a:buFont typeface="Symbol"/>
              <a:buChar char=""/>
              <a:tabLst>
                <a:tab pos="457200" algn="l"/>
              </a:tabLst>
            </a:pPr>
            <a:r>
              <a:rPr lang="ru-RU" dirty="0" smtClean="0">
                <a:effectLst/>
                <a:latin typeface="Times New Roman"/>
                <a:ea typeface="Calibri"/>
                <a:cs typeface="Times New Roman"/>
              </a:rPr>
              <a:t>Изготавливается и фиксируется специальная вкладка-замок в виде маленького шарика со втулкой;</a:t>
            </a:r>
            <a:endParaRPr lang="ru-RU" sz="1400" dirty="0" smtClean="0">
              <a:effectLst/>
              <a:latin typeface="Calibri"/>
              <a:ea typeface="Calibri"/>
              <a:cs typeface="Times New Roman"/>
            </a:endParaRPr>
          </a:p>
          <a:p>
            <a:pPr marL="342900" lvl="0" indent="-342900">
              <a:lnSpc>
                <a:spcPct val="150000"/>
              </a:lnSpc>
              <a:spcAft>
                <a:spcPts val="1000"/>
              </a:spcAft>
              <a:buSzPts val="1000"/>
              <a:buFont typeface="Symbol"/>
              <a:buChar char=""/>
              <a:tabLst>
                <a:tab pos="457200" algn="l"/>
              </a:tabLst>
            </a:pPr>
            <a:r>
              <a:rPr lang="ru-RU" dirty="0" smtClean="0">
                <a:effectLst/>
                <a:latin typeface="Times New Roman"/>
                <a:ea typeface="Calibri"/>
                <a:cs typeface="Times New Roman"/>
              </a:rPr>
              <a:t>В протезе создается ответная часть для замка, за счет чего надежность фиксации увеличивается.</a:t>
            </a:r>
            <a:endParaRPr lang="ru-RU" sz="1400" dirty="0">
              <a:effectLst/>
              <a:latin typeface="Calibri"/>
              <a:ea typeface="Calibri"/>
              <a:cs typeface="Times New Roman"/>
            </a:endParaRPr>
          </a:p>
        </p:txBody>
      </p:sp>
    </p:spTree>
    <p:extLst>
      <p:ext uri="{BB962C8B-B14F-4D97-AF65-F5344CB8AC3E}">
        <p14:creationId xmlns:p14="http://schemas.microsoft.com/office/powerpoint/2010/main" val="246766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710"/>
            <a:ext cx="8527083" cy="4956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9157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7344816" cy="6247864"/>
          </a:xfrm>
          <a:prstGeom prst="rect">
            <a:avLst/>
          </a:prstGeom>
        </p:spPr>
        <p:txBody>
          <a:bodyPr wrap="square">
            <a:spAutoFit/>
          </a:bodyPr>
          <a:lstStyle/>
          <a:p>
            <a:r>
              <a:rPr lang="ru-RU" sz="1600" b="1" dirty="0"/>
              <a:t>Этапы изготовления съемных протезов.</a:t>
            </a:r>
            <a:endParaRPr lang="ru-RU" sz="1600" dirty="0"/>
          </a:p>
          <a:p>
            <a:r>
              <a:rPr lang="ru-RU" sz="1600" dirty="0"/>
              <a:t>1. Этапы изготовления</a:t>
            </a:r>
          </a:p>
          <a:p>
            <a:r>
              <a:rPr lang="ru-RU" sz="1600" dirty="0"/>
              <a:t>Изготовление съемных пластинчатых протезов при полном отсутствии зубов состоит из следующих клинических и лабораторных этапов</a:t>
            </a:r>
          </a:p>
          <a:p>
            <a:r>
              <a:rPr lang="ru-RU" sz="1600" dirty="0"/>
              <a:t>Клинический этап</a:t>
            </a:r>
          </a:p>
          <a:p>
            <a:r>
              <a:rPr lang="ru-RU" sz="1600" dirty="0"/>
              <a:t>Лабораторный этап</a:t>
            </a:r>
          </a:p>
          <a:p>
            <a:r>
              <a:rPr lang="ru-RU" sz="1600" dirty="0"/>
              <a:t>1. получение анатомических слепков с челюстей при помощи стандартных ложек и слепочных материалов</a:t>
            </a:r>
          </a:p>
          <a:p>
            <a:r>
              <a:rPr lang="ru-RU" sz="1600" dirty="0"/>
              <a:t>1. Изготовление вспомогательных гипсовых моделей челюстей и индивидуальных ложек.</a:t>
            </a:r>
          </a:p>
          <a:p>
            <a:r>
              <a:rPr lang="ru-RU" sz="1600" dirty="0"/>
              <a:t>2. Припасовка индивидуальных ложек и получение функциональных слепков с челюстей</a:t>
            </a:r>
          </a:p>
          <a:p>
            <a:r>
              <a:rPr lang="ru-RU" sz="1600" dirty="0"/>
              <a:t>2. Изготовление рабочих гипсовых моделей челюстей и базисов из воска, или из пластмассы, с </a:t>
            </a:r>
            <a:r>
              <a:rPr lang="ru-RU" sz="1600" dirty="0" err="1"/>
              <a:t>окклюзионными</a:t>
            </a:r>
            <a:r>
              <a:rPr lang="ru-RU" sz="1600" dirty="0"/>
              <a:t> валиками из воска. </a:t>
            </a:r>
          </a:p>
          <a:p>
            <a:r>
              <a:rPr lang="ru-RU" sz="1600" dirty="0"/>
              <a:t>3. Определение центрального соотношения челюстей</a:t>
            </a:r>
          </a:p>
          <a:p>
            <a:r>
              <a:rPr lang="ru-RU" sz="1600" dirty="0"/>
              <a:t>3. Гипсовая модель в </a:t>
            </a:r>
            <a:r>
              <a:rPr lang="ru-RU" sz="1600" dirty="0" err="1"/>
              <a:t>артикуляторе</a:t>
            </a:r>
            <a:r>
              <a:rPr lang="ru-RU" sz="1600" dirty="0"/>
              <a:t>, подбор и постановка искусственных зубов и моделирование восковой композиции протеза</a:t>
            </a:r>
          </a:p>
          <a:p>
            <a:r>
              <a:rPr lang="ru-RU" sz="1600" dirty="0"/>
              <a:t>4. Проверка конструкции протеза в полости рта пациента; при необходимости корректировка</a:t>
            </a:r>
          </a:p>
          <a:p>
            <a:r>
              <a:rPr lang="ru-RU" sz="1600" dirty="0"/>
              <a:t>4.Окончательное моделирование восковой конструкции протеза. </a:t>
            </a:r>
            <a:r>
              <a:rPr lang="ru-RU" sz="1600" dirty="0" err="1"/>
              <a:t>Гипсовка</a:t>
            </a:r>
            <a:r>
              <a:rPr lang="ru-RU" sz="1600" dirty="0"/>
              <a:t> модели с восковыми протезами в кювету. </a:t>
            </a:r>
            <a:r>
              <a:rPr lang="ru-RU" sz="1600" dirty="0" err="1"/>
              <a:t>Выплавление</a:t>
            </a:r>
            <a:r>
              <a:rPr lang="ru-RU" sz="1600" dirty="0"/>
              <a:t> воска, формование пластмассой, прессованию. Полимеризация и выемка протеза из кюветы. Отделка и полировка протеза</a:t>
            </a:r>
          </a:p>
          <a:p>
            <a:r>
              <a:rPr lang="ru-RU" sz="1600" dirty="0"/>
              <a:t>5. Наложение протеза</a:t>
            </a:r>
          </a:p>
          <a:p>
            <a:r>
              <a:rPr lang="ru-RU" sz="1600" dirty="0"/>
              <a:t>5. Окончательная полировка протеза.</a:t>
            </a:r>
          </a:p>
        </p:txBody>
      </p:sp>
    </p:spTree>
    <p:extLst>
      <p:ext uri="{BB962C8B-B14F-4D97-AF65-F5344CB8AC3E}">
        <p14:creationId xmlns:p14="http://schemas.microsoft.com/office/powerpoint/2010/main" val="3458213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10" y="404664"/>
            <a:ext cx="8754261" cy="593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143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496944"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2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8784976" cy="3139321"/>
          </a:xfrm>
          <a:prstGeom prst="rect">
            <a:avLst/>
          </a:prstGeom>
        </p:spPr>
        <p:txBody>
          <a:bodyPr wrap="square">
            <a:spAutoFit/>
          </a:bodyPr>
          <a:lstStyle/>
          <a:p>
            <a:r>
              <a:rPr lang="ru-RU" b="1" dirty="0"/>
              <a:t>Адаптация к съемным протезам.</a:t>
            </a:r>
            <a:endParaRPr lang="ru-RU" dirty="0"/>
          </a:p>
          <a:p>
            <a:r>
              <a:rPr lang="ru-RU" dirty="0"/>
              <a:t>Адаптация больного к зубным протезам является проблемой, решение которой может определять успех всего лечения.</a:t>
            </a:r>
          </a:p>
          <a:p>
            <a:r>
              <a:rPr lang="ru-RU" dirty="0"/>
              <a:t>Зубной протез является инородным телом в полости рта и сильным раздражителем для рецепторов слизистой оболочки. импульсы раздражения передаются в ЦНС, к центрам слюноотделения, речи, моторики жевательных мышц, в результате чего усиливается саливация, нарушается речь, жевание и глотание, появляются позывы на рвоту. Процесс адаптации развивается постепенно, и выражается в восстановлении нормальной саливации, речи, жевания, глотания, и др. Постепенно исчезает и восприятие протеза как инородного тела</a:t>
            </a:r>
          </a:p>
        </p:txBody>
      </p:sp>
    </p:spTree>
    <p:extLst>
      <p:ext uri="{BB962C8B-B14F-4D97-AF65-F5344CB8AC3E}">
        <p14:creationId xmlns:p14="http://schemas.microsoft.com/office/powerpoint/2010/main" val="607473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08720"/>
            <a:ext cx="6529908" cy="4843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089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1704"/>
            <a:ext cx="7848872" cy="635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214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62038"/>
            <a:ext cx="7620000"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2790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90588"/>
            <a:ext cx="7620000" cy="507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152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40678"/>
            <a:ext cx="7990728" cy="5334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1101479"/>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18</TotalTime>
  <Words>439</Words>
  <Application>Microsoft Office PowerPoint</Application>
  <PresentationFormat>Экран (4:3)</PresentationFormat>
  <Paragraphs>52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Евросеть</dc:creator>
  <cp:lastModifiedBy>Евросеть</cp:lastModifiedBy>
  <cp:revision>2</cp:revision>
  <dcterms:created xsi:type="dcterms:W3CDTF">2017-11-16T15:15:09Z</dcterms:created>
  <dcterms:modified xsi:type="dcterms:W3CDTF">2017-11-16T15:34:01Z</dcterms:modified>
</cp:coreProperties>
</file>