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19"/>
  </p:notesMasterIdLst>
  <p:sldIdLst>
    <p:sldId id="256" r:id="rId2"/>
    <p:sldId id="257" r:id="rId3"/>
    <p:sldId id="259" r:id="rId4"/>
    <p:sldId id="260" r:id="rId5"/>
    <p:sldId id="280" r:id="rId6"/>
    <p:sldId id="288" r:id="rId7"/>
    <p:sldId id="289" r:id="rId8"/>
    <p:sldId id="264" r:id="rId9"/>
    <p:sldId id="277" r:id="rId10"/>
    <p:sldId id="291" r:id="rId11"/>
    <p:sldId id="272" r:id="rId12"/>
    <p:sldId id="299" r:id="rId13"/>
    <p:sldId id="297" r:id="rId14"/>
    <p:sldId id="296" r:id="rId15"/>
    <p:sldId id="298" r:id="rId16"/>
    <p:sldId id="295" r:id="rId17"/>
    <p:sldId id="285" r:id="rId18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32" autoAdjust="0"/>
    <p:restoredTop sz="94660"/>
  </p:normalViewPr>
  <p:slideViewPr>
    <p:cSldViewPr snapToGrid="0">
      <p:cViewPr varScale="1">
        <p:scale>
          <a:sx n="82" d="100"/>
          <a:sy n="82" d="100"/>
        </p:scale>
        <p:origin x="96" y="5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4BDFC09-5769-435C-BD73-1D8C96A3438A}" type="datetimeFigureOut">
              <a:rPr lang="ru-RU"/>
              <a:pPr>
                <a:defRPr/>
              </a:pPr>
              <a:t>чт 20.06.19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C301BA6-FED3-4FE7-B6E1-D594C6DD33C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EB1CF-AE29-40CD-AA8E-09BFB50FF89F}" type="datetime1">
              <a:rPr lang="ru-RU"/>
              <a:pPr>
                <a:defRPr/>
              </a:pPr>
              <a:t>чт 20.06.19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CDF0E-53C8-44F8-95B2-55298E94F42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AAC0A-D7D2-4942-8972-E07F56E963F6}" type="datetime1">
              <a:rPr lang="ru-RU"/>
              <a:pPr>
                <a:defRPr/>
              </a:pPr>
              <a:t>чт 20.06.19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11724-6D06-406A-9CA7-69C606C3086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1032B-B594-44F5-9ABF-3DD14A6B42B1}" type="datetime1">
              <a:rPr lang="ru-RU"/>
              <a:pPr>
                <a:defRPr/>
              </a:pPr>
              <a:t>чт 20.06.19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DDA01-CCB5-41FF-B2B6-D505F7F42BC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F4363-25E4-4339-AB70-27163D385BD3}" type="datetime1">
              <a:rPr lang="ru-RU"/>
              <a:pPr>
                <a:defRPr/>
              </a:pPr>
              <a:t>чт 20.06.19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B3808-BE0A-4442-B2C5-B1B92E5ABDC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2E24C-78A8-402A-A6FC-B03B8D82590E}" type="datetime1">
              <a:rPr lang="ru-RU"/>
              <a:pPr>
                <a:defRPr/>
              </a:pPr>
              <a:t>чт 20.06.19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0A359-AB41-426A-A28C-928DFF1440A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5F54C-5ED4-4696-A7D7-E01F730EEF9A}" type="datetime1">
              <a:rPr lang="ru-RU"/>
              <a:pPr>
                <a:defRPr/>
              </a:pPr>
              <a:t>чт 20.06.19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B7EDD-DE8F-4BCC-A8D6-FEC7D1DD1A8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6E691-57CF-4052-A792-16D1DBE3E5BB}" type="datetime1">
              <a:rPr lang="ru-RU"/>
              <a:pPr>
                <a:defRPr/>
              </a:pPr>
              <a:t>чт 20.06.19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2F115-5B84-4E04-BA78-E984E074AAA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50290-70ED-4FEE-8775-C43EF78B9E8B}" type="datetime1">
              <a:rPr lang="ru-RU"/>
              <a:pPr>
                <a:defRPr/>
              </a:pPr>
              <a:t>чт 20.06.19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80B64-F79F-49C6-8178-927CF66469E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8E960-1F2B-4EBD-976B-B10CE2BC61CA}" type="datetime1">
              <a:rPr lang="ru-RU"/>
              <a:pPr>
                <a:defRPr/>
              </a:pPr>
              <a:t>чт 20.06.19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F0023-3602-4700-8CE1-5761D7473D2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C4AC7-A341-40D4-8078-DE88F0429050}" type="datetime1">
              <a:rPr lang="ru-RU"/>
              <a:pPr>
                <a:defRPr/>
              </a:pPr>
              <a:t>чт 20.06.19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ABE9A-5315-4AD2-A1A0-5BF67694523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8C2AE-CA91-4FA2-965A-223185C8153F}" type="datetime1">
              <a:rPr lang="ru-RU"/>
              <a:pPr>
                <a:defRPr/>
              </a:pPr>
              <a:t>чт 20.06.19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F8305-E9CC-4C24-92EA-B5D74F7ACC5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AF25127-F400-4B72-AD3A-62E103BDAF6D}" type="datetime1">
              <a:rPr lang="ru-RU"/>
              <a:pPr>
                <a:defRPr/>
              </a:pPr>
              <a:t>чт 20.06.19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C0132CD-72D7-4EE5-9AC9-8FC1CC24FFD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3563" y="2335213"/>
            <a:ext cx="8826500" cy="1281112"/>
          </a:xfrm>
        </p:spPr>
        <p:txBody>
          <a:bodyPr/>
          <a:lstStyle/>
          <a:p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Исследование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фильтровальной способности пористого алюминия, полученного центробежным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литьем.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Рисунок 1" descr="LogPGU_simbioz2013 new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60338"/>
            <a:ext cx="1768475" cy="167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Прямоугольник 6"/>
          <p:cNvSpPr>
            <a:spLocks noChangeArrowheads="1"/>
          </p:cNvSpPr>
          <p:nvPr/>
        </p:nvSpPr>
        <p:spPr bwMode="auto">
          <a:xfrm>
            <a:off x="2636838" y="195263"/>
            <a:ext cx="64801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ФГБОУ  ВО ПЕНЗЕНСКИЙ ГОСУДАРСТВЕННЫЙ УНИВЕРСИТЕТ</a:t>
            </a:r>
          </a:p>
        </p:txBody>
      </p:sp>
      <p:sp>
        <p:nvSpPr>
          <p:cNvPr id="14340" name="Прямоугольник 7"/>
          <p:cNvSpPr>
            <a:spLocks noChangeArrowheads="1"/>
          </p:cNvSpPr>
          <p:nvPr/>
        </p:nvSpPr>
        <p:spPr bwMode="auto">
          <a:xfrm>
            <a:off x="3311525" y="841375"/>
            <a:ext cx="46243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Факультет машиностроения и транспорта</a:t>
            </a:r>
          </a:p>
        </p:txBody>
      </p:sp>
      <p:sp>
        <p:nvSpPr>
          <p:cNvPr id="14341" name="Прямоугольник 9"/>
          <p:cNvSpPr>
            <a:spLocks noChangeArrowheads="1"/>
          </p:cNvSpPr>
          <p:nvPr/>
        </p:nvSpPr>
        <p:spPr bwMode="auto">
          <a:xfrm>
            <a:off x="2274888" y="1343025"/>
            <a:ext cx="7204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Кафедра «Сварочное, литейное производство и материаловедение»</a:t>
            </a:r>
          </a:p>
        </p:txBody>
      </p:sp>
      <p:sp>
        <p:nvSpPr>
          <p:cNvPr id="14342" name="TextBox 1"/>
          <p:cNvSpPr txBox="1">
            <a:spLocks noChangeArrowheads="1"/>
          </p:cNvSpPr>
          <p:nvPr/>
        </p:nvSpPr>
        <p:spPr bwMode="auto">
          <a:xfrm>
            <a:off x="7634288" y="4835525"/>
            <a:ext cx="42529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2000" dirty="0">
                <a:latin typeface="Calibri" pitchFamily="34" charset="0"/>
              </a:rPr>
              <a:t>Выполнил: ст. гр. </a:t>
            </a:r>
            <a:r>
              <a:rPr lang="ru-RU" sz="2000" dirty="0" smtClean="0">
                <a:latin typeface="Calibri" pitchFamily="34" charset="0"/>
              </a:rPr>
              <a:t>15МТ1</a:t>
            </a:r>
            <a:endParaRPr lang="ru-RU" sz="2000" dirty="0">
              <a:latin typeface="Calibri" pitchFamily="34" charset="0"/>
            </a:endParaRPr>
          </a:p>
          <a:p>
            <a:pPr algn="r"/>
            <a:r>
              <a:rPr lang="ru-RU" sz="2000" dirty="0" smtClean="0">
                <a:latin typeface="Calibri" pitchFamily="34" charset="0"/>
              </a:rPr>
              <a:t>Терентьев </a:t>
            </a:r>
            <a:r>
              <a:rPr lang="ru-RU" sz="2000" dirty="0" smtClean="0">
                <a:latin typeface="Calibri" pitchFamily="34" charset="0"/>
              </a:rPr>
              <a:t>И.П.</a:t>
            </a:r>
            <a:endParaRPr lang="ru-RU" sz="2000" dirty="0">
              <a:latin typeface="Calibri" pitchFamily="34" charset="0"/>
            </a:endParaRPr>
          </a:p>
          <a:p>
            <a:pPr algn="r"/>
            <a:r>
              <a:rPr lang="ru-RU" sz="2000" dirty="0">
                <a:latin typeface="Calibri" pitchFamily="34" charset="0"/>
              </a:rPr>
              <a:t>Руководитель: Семушкин А.В</a:t>
            </a:r>
            <a:r>
              <a:rPr lang="ru-RU" dirty="0">
                <a:solidFill>
                  <a:schemeClr val="bg1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16563" y="6386513"/>
            <a:ext cx="15081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Пенза -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2019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2" y="316524"/>
            <a:ext cx="10608041" cy="6039826"/>
          </a:xfrm>
        </p:spPr>
        <p:txBody>
          <a:bodyPr rtlCol="0">
            <a:normAutofit fontScale="90000"/>
          </a:bodyPr>
          <a:lstStyle/>
          <a:p>
            <a:pPr lvl="0"/>
            <a:r>
              <a:rPr lang="ru-RU" sz="2700" dirty="0" smtClean="0">
                <a:latin typeface="+mn-lt"/>
              </a:rPr>
              <a:t>Цель  </a:t>
            </a:r>
            <a:r>
              <a:rPr lang="ru-RU" sz="2700" dirty="0">
                <a:latin typeface="+mn-lt"/>
              </a:rPr>
              <a:t>выпускной квалификационной работы </a:t>
            </a:r>
            <a:r>
              <a:rPr lang="ru-RU" sz="2700" dirty="0" smtClean="0">
                <a:latin typeface="+mn-lt"/>
              </a:rPr>
              <a:t> - </a:t>
            </a:r>
            <a:r>
              <a:rPr lang="ru-RU" sz="2700" dirty="0">
                <a:latin typeface="+mn-lt"/>
              </a:rPr>
              <a:t>исследование фильтровальной способности пористого алюминия, полученного центробежным </a:t>
            </a:r>
            <a:r>
              <a:rPr lang="ru-RU" sz="2700" dirty="0" smtClean="0">
                <a:latin typeface="+mn-lt"/>
              </a:rPr>
              <a:t>литьем. </a:t>
            </a:r>
            <a:br>
              <a:rPr lang="ru-RU" sz="27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700" dirty="0" smtClean="0">
                <a:latin typeface="+mn-lt"/>
              </a:rPr>
              <a:t>Для достижения поставленной цели необходимо решить следующие задачи:</a:t>
            </a:r>
            <a:br>
              <a:rPr lang="ru-RU" sz="2700" dirty="0" smtClean="0">
                <a:latin typeface="+mn-lt"/>
              </a:rPr>
            </a:br>
            <a:r>
              <a:rPr lang="ru-RU" sz="2700" dirty="0" smtClean="0">
                <a:latin typeface="+mn-lt"/>
              </a:rPr>
              <a:t>- сформулировать требования к порообразующему растворимому наполнителю; </a:t>
            </a:r>
            <a:r>
              <a:rPr lang="ru-RU" sz="2700" dirty="0">
                <a:latin typeface="+mn-lt"/>
              </a:rPr>
              <a:t/>
            </a:r>
            <a:br>
              <a:rPr lang="ru-RU" sz="2700" dirty="0">
                <a:latin typeface="+mn-lt"/>
              </a:rPr>
            </a:br>
            <a:r>
              <a:rPr lang="ru-RU" sz="2700" dirty="0" smtClean="0">
                <a:latin typeface="+mn-lt"/>
              </a:rPr>
              <a:t>- </a:t>
            </a:r>
            <a:r>
              <a:rPr lang="ru-RU" sz="2700" dirty="0">
                <a:latin typeface="+mn-lt"/>
              </a:rPr>
              <a:t>определить </a:t>
            </a:r>
            <a:r>
              <a:rPr lang="ru-RU" sz="2700" dirty="0" smtClean="0">
                <a:latin typeface="+mn-lt"/>
              </a:rPr>
              <a:t>основные требования к алюминиевому сплаву </a:t>
            </a:r>
            <a:r>
              <a:rPr lang="ru-RU" sz="2700" dirty="0">
                <a:latin typeface="+mn-lt"/>
              </a:rPr>
              <a:t>для изготовления </a:t>
            </a:r>
            <a:r>
              <a:rPr lang="ru-RU" sz="2700" dirty="0" smtClean="0">
                <a:latin typeface="+mn-lt"/>
              </a:rPr>
              <a:t>пористых отливок;</a:t>
            </a:r>
            <a:br>
              <a:rPr lang="ru-RU" sz="2700" dirty="0" smtClean="0">
                <a:latin typeface="+mn-lt"/>
              </a:rPr>
            </a:br>
            <a:r>
              <a:rPr lang="ru-RU" sz="2700" dirty="0" smtClean="0">
                <a:latin typeface="+mn-lt"/>
              </a:rPr>
              <a:t>- уточнить механизм формирования пористой структуры отливки под действием центробежных сил;</a:t>
            </a:r>
            <a:r>
              <a:rPr lang="ru-RU" sz="2700" dirty="0">
                <a:latin typeface="+mn-lt"/>
              </a:rPr>
              <a:t/>
            </a:r>
            <a:br>
              <a:rPr lang="ru-RU" sz="2700" dirty="0">
                <a:latin typeface="+mn-lt"/>
              </a:rPr>
            </a:br>
            <a:r>
              <a:rPr lang="ru-RU" sz="2700" dirty="0">
                <a:latin typeface="+mn-lt"/>
              </a:rPr>
              <a:t>- </a:t>
            </a:r>
            <a:r>
              <a:rPr lang="ru-RU" sz="2700" dirty="0" smtClean="0">
                <a:latin typeface="+mn-lt"/>
              </a:rPr>
              <a:t>исследовать пористость </a:t>
            </a:r>
            <a:r>
              <a:rPr lang="ru-RU" sz="2700" dirty="0">
                <a:latin typeface="+mn-lt"/>
              </a:rPr>
              <a:t>и </a:t>
            </a:r>
            <a:r>
              <a:rPr lang="ru-RU" sz="2700" dirty="0" smtClean="0">
                <a:latin typeface="+mn-lt"/>
              </a:rPr>
              <a:t>фильтровальную способность </a:t>
            </a:r>
            <a:r>
              <a:rPr lang="ru-RU" sz="2700" dirty="0">
                <a:latin typeface="+mn-lt"/>
              </a:rPr>
              <a:t>пористого </a:t>
            </a:r>
            <a:r>
              <a:rPr lang="ru-RU" sz="2700" dirty="0" smtClean="0">
                <a:latin typeface="+mn-lt"/>
              </a:rPr>
              <a:t>алюминия.</a:t>
            </a:r>
            <a:r>
              <a:rPr lang="ru-RU" sz="2700" dirty="0">
                <a:latin typeface="+mn-lt"/>
              </a:rPr>
              <a:t/>
            </a:r>
            <a:br>
              <a:rPr lang="ru-RU" sz="2700" dirty="0">
                <a:latin typeface="+mn-lt"/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sz="2700" dirty="0"/>
              <a:t/>
            </a:r>
            <a:br>
              <a:rPr lang="ru-RU" sz="2700" dirty="0"/>
            </a:br>
            <a:endParaRPr lang="ru-RU" sz="27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19B2C9-853F-4E46-8326-682A6200C045}" type="slidenum">
              <a:rPr lang="ru-RU"/>
              <a:pPr>
                <a:defRPr/>
              </a:pPr>
              <a:t>2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ъект 2"/>
          <p:cNvSpPr>
            <a:spLocks noGrp="1"/>
          </p:cNvSpPr>
          <p:nvPr>
            <p:ph idx="1"/>
          </p:nvPr>
        </p:nvSpPr>
        <p:spPr>
          <a:xfrm>
            <a:off x="452438" y="1885950"/>
            <a:ext cx="5851525" cy="2436813"/>
          </a:xfrm>
        </p:spPr>
        <p:txBody>
          <a:bodyPr/>
          <a:lstStyle/>
          <a:p>
            <a:r>
              <a:rPr lang="ru-RU" smtClean="0"/>
              <a:t>высокая удельная прочность,</a:t>
            </a:r>
          </a:p>
          <a:p>
            <a:r>
              <a:rPr lang="ru-RU" smtClean="0"/>
              <a:t>высокая теплопроводность и коррозионная стойкость,</a:t>
            </a:r>
          </a:p>
          <a:p>
            <a:r>
              <a:rPr lang="ru-RU" smtClean="0"/>
              <a:t>низкий удельный вес.</a:t>
            </a:r>
          </a:p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86B587-4F94-4690-8392-F8DBAA16D592}" type="slidenum">
              <a:rPr lang="ru-RU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16387" name="TextBox 1"/>
          <p:cNvSpPr txBox="1">
            <a:spLocks noChangeArrowheads="1"/>
          </p:cNvSpPr>
          <p:nvPr/>
        </p:nvSpPr>
        <p:spPr bwMode="auto">
          <a:xfrm>
            <a:off x="1039813" y="295275"/>
            <a:ext cx="907891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>
                <a:latin typeface="Calibri" pitchFamily="34" charset="0"/>
              </a:rPr>
              <a:t>Преимущества и сферы применения пористого алюминия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5851525" y="1803400"/>
            <a:ext cx="5614988" cy="25193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fontAlgn="auto">
              <a:buClrTx/>
              <a:buFont typeface="Arial" panose="020B0604020202020204" pitchFamily="34" charset="0"/>
              <a:buChar char="•"/>
              <a:defRPr/>
            </a:pPr>
            <a:r>
              <a:rPr lang="ru-RU" sz="2800" dirty="0" smtClean="0">
                <a:latin typeface="+mn-lt"/>
              </a:rPr>
              <a:t>Шумоглушители, </a:t>
            </a:r>
          </a:p>
          <a:p>
            <a:pPr fontAlgn="auto">
              <a:buClrTx/>
              <a:buFont typeface="Arial" panose="020B0604020202020204" pitchFamily="34" charset="0"/>
              <a:buChar char="•"/>
              <a:defRPr/>
            </a:pPr>
            <a:r>
              <a:rPr lang="ru-RU" sz="2800" dirty="0" smtClean="0">
                <a:latin typeface="+mn-lt"/>
              </a:rPr>
              <a:t>Фильтры, </a:t>
            </a:r>
          </a:p>
          <a:p>
            <a:pPr fontAlgn="auto">
              <a:buClrTx/>
              <a:buFont typeface="Arial" panose="020B0604020202020204" pitchFamily="34" charset="0"/>
              <a:buChar char="•"/>
              <a:defRPr/>
            </a:pPr>
            <a:r>
              <a:rPr lang="ru-RU" sz="2800" dirty="0" smtClean="0">
                <a:latin typeface="+mn-lt"/>
              </a:rPr>
              <a:t>Носители катализаторов, </a:t>
            </a:r>
          </a:p>
          <a:p>
            <a:pPr fontAlgn="auto">
              <a:buClrTx/>
              <a:buFont typeface="Arial" panose="020B0604020202020204" pitchFamily="34" charset="0"/>
              <a:buChar char="•"/>
              <a:defRPr/>
            </a:pPr>
            <a:r>
              <a:rPr lang="ru-RU" sz="2800" dirty="0" smtClean="0">
                <a:latin typeface="+mn-lt"/>
              </a:rPr>
              <a:t>Теплообменники.</a:t>
            </a:r>
          </a:p>
          <a:p>
            <a:pPr fontAlgn="auto">
              <a:buClrTx/>
              <a:defRPr/>
            </a:pP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646113" y="452438"/>
            <a:ext cx="9404350" cy="611187"/>
          </a:xfrm>
        </p:spPr>
        <p:txBody>
          <a:bodyPr/>
          <a:lstStyle/>
          <a:p>
            <a:r>
              <a:rPr lang="ru-RU" sz="2800" smtClean="0"/>
              <a:t>Способы получения пористого алюминия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3" y="928688"/>
            <a:ext cx="8947150" cy="5319712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Вспенивание </a:t>
            </a:r>
            <a:r>
              <a:rPr lang="ru-RU" dirty="0"/>
              <a:t>алюминиевого расплава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Смешивание </a:t>
            </a:r>
            <a:r>
              <a:rPr lang="ru-RU" dirty="0"/>
              <a:t>порошков алюминиевого сплава и порообразователя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Введение </a:t>
            </a:r>
            <a:r>
              <a:rPr lang="ru-RU" dirty="0"/>
              <a:t>порообразователя в расплав алюминиевого сплава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Введение </a:t>
            </a:r>
            <a:r>
              <a:rPr lang="ru-RU" dirty="0"/>
              <a:t>порообразователя в расплав алюминиевого сплава с дальнейшим распылением смеси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Литье </a:t>
            </a:r>
            <a:r>
              <a:rPr lang="ru-RU" dirty="0"/>
              <a:t>алюминиевого сплава в форму с водорастворимыми веществами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Смешивание </a:t>
            </a:r>
            <a:r>
              <a:rPr lang="ru-RU" dirty="0"/>
              <a:t>порошков алюминиевого сплава и порообразователя в планетарной мельнице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Анодное окисление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/>
              <a:t>Метод плавающей </a:t>
            </a:r>
            <a:r>
              <a:rPr lang="ru-RU" dirty="0" smtClean="0"/>
              <a:t>зоны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/>
              <a:t>Вытяжка алюминиевых трубок</a:t>
            </a:r>
            <a:endParaRPr lang="ru-RU" dirty="0" smtClean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86394B-F245-4A6D-9F73-E2402B2A1103}" type="slidenum">
              <a:rPr lang="ru-RU"/>
              <a:pPr>
                <a:defRPr/>
              </a:pPr>
              <a:t>4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ъект 2"/>
          <p:cNvSpPr>
            <a:spLocks noGrp="1"/>
          </p:cNvSpPr>
          <p:nvPr>
            <p:ph idx="1"/>
          </p:nvPr>
        </p:nvSpPr>
        <p:spPr>
          <a:xfrm>
            <a:off x="1385888" y="398585"/>
            <a:ext cx="8947150" cy="574430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ru-RU" sz="2400" dirty="0" smtClean="0"/>
              <a:t>Характеристика порообразующих наполнителей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A55ADE-0237-42E3-8EB5-C8933B7474AA}" type="slidenum">
              <a:rPr lang="ru-RU"/>
              <a:pPr>
                <a:defRPr/>
              </a:pPr>
              <a:t>5</a:t>
            </a:fld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201157"/>
              </p:ext>
            </p:extLst>
          </p:nvPr>
        </p:nvGraphicFramePr>
        <p:xfrm>
          <a:off x="729456" y="1192212"/>
          <a:ext cx="10744199" cy="48686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91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5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7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17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22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22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357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486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3153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315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85949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Характеристики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i="1" dirty="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r>
                        <a:rPr lang="en-US" sz="1400" i="1" baseline="-25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  <a:effectLst/>
                        </a:rPr>
                        <a:t>PO</a:t>
                      </a:r>
                      <a:r>
                        <a:rPr lang="en-US" sz="1400" i="1" baseline="-250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i="1" dirty="0">
                          <a:solidFill>
                            <a:schemeClr val="tx1"/>
                          </a:solidFill>
                          <a:effectLst/>
                        </a:rPr>
                        <a:t>K</a:t>
                      </a:r>
                      <a:r>
                        <a:rPr lang="en-US" sz="1400" i="1" baseline="-25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  <a:effectLst/>
                        </a:rPr>
                        <a:t>PО</a:t>
                      </a:r>
                      <a:r>
                        <a:rPr lang="en-US" sz="1400" i="1" baseline="-250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i="1" dirty="0">
                          <a:solidFill>
                            <a:schemeClr val="tx1"/>
                          </a:solidFill>
                          <a:effectLst/>
                        </a:rPr>
                        <a:t>Mg</a:t>
                      </a:r>
                      <a:r>
                        <a:rPr lang="en-US" sz="1400" b="1" i="1" baseline="-25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n-US" sz="1400" b="1" i="1" dirty="0">
                          <a:solidFill>
                            <a:schemeClr val="tx1"/>
                          </a:solidFill>
                          <a:effectLst/>
                        </a:rPr>
                        <a:t>SO</a:t>
                      </a:r>
                      <a:r>
                        <a:rPr lang="en-US" sz="1400" b="1" i="1" baseline="-250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i="1" dirty="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  <a:r>
                        <a:rPr lang="en-US" sz="1400" i="1" baseline="-25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n-US" sz="1400" i="1" dirty="0">
                          <a:solidFill>
                            <a:schemeClr val="tx1"/>
                          </a:solidFill>
                          <a:effectLst/>
                        </a:rPr>
                        <a:t>CO</a:t>
                      </a:r>
                      <a:r>
                        <a:rPr lang="en-US" sz="1400" i="1" baseline="-25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i="1" dirty="0">
                          <a:solidFill>
                            <a:schemeClr val="tx1"/>
                          </a:solidFill>
                          <a:effectLst/>
                        </a:rPr>
                        <a:t>NaCI</a:t>
                      </a:r>
                      <a:endParaRPr lang="ru-RU" sz="14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i="1" dirty="0">
                          <a:solidFill>
                            <a:schemeClr val="tx1"/>
                          </a:solidFill>
                          <a:effectLst/>
                        </a:rPr>
                        <a:t>KCI</a:t>
                      </a:r>
                      <a:endParaRPr lang="ru-RU" sz="14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i="1" dirty="0">
                          <a:solidFill>
                            <a:schemeClr val="tx1"/>
                          </a:solidFill>
                          <a:effectLst/>
                        </a:rPr>
                        <a:t>KF</a:t>
                      </a:r>
                      <a:endParaRPr lang="ru-RU" sz="14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732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Температура плавления,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K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1613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1613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1400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1125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1076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1049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1130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100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Коэффициент диффузии в воде, 10</a:t>
                      </a:r>
                      <a:r>
                        <a:rPr lang="ru-RU" sz="1400" baseline="30000" dirty="0">
                          <a:solidFill>
                            <a:schemeClr val="tx1"/>
                          </a:solidFill>
                          <a:effectLst/>
                        </a:rPr>
                        <a:t>-5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см</a:t>
                      </a:r>
                      <a:r>
                        <a:rPr lang="ru-RU" sz="1400" baseline="30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0,73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0,45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1,49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1,73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1,8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6801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Предельная концентрация в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воде, г/л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при 273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 K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5,4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79,4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25,5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36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44,7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7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при 373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K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94,6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178,5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50,2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44,7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39,4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56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150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949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Стоимость наполнителя, руб./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кг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90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106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2-12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155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949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ПДК наполнителя в воде,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мг/л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250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250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500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350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350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1,5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8110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Коэффициент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самодиффузии , см2/с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Ионов металлов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76,9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137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0427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Кислотных остатков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60,7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178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5949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Модуль объёмной упругости,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МПа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26,4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16,4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21" marR="4732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9921"/>
          </a:xfrm>
        </p:spPr>
        <p:txBody>
          <a:bodyPr/>
          <a:lstStyle/>
          <a:p>
            <a:pPr algn="ctr"/>
            <a:r>
              <a:rPr lang="ru-RU" sz="2800" b="1" dirty="0" smtClean="0"/>
              <a:t>Химический состав и литейные свойства </a:t>
            </a:r>
            <a:br>
              <a:rPr lang="ru-RU" sz="2800" b="1" dirty="0" smtClean="0"/>
            </a:br>
            <a:r>
              <a:rPr lang="ru-RU" sz="2800" b="1" dirty="0" smtClean="0"/>
              <a:t>литейных алюминиевых сплавов</a:t>
            </a:r>
            <a:endParaRPr lang="ru-RU" sz="28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8962363"/>
              </p:ext>
            </p:extLst>
          </p:nvPr>
        </p:nvGraphicFramePr>
        <p:xfrm>
          <a:off x="1910862" y="1946028"/>
          <a:ext cx="8733693" cy="41616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6701">
                  <a:extLst>
                    <a:ext uri="{9D8B030D-6E8A-4147-A177-3AD203B41FA5}">
                      <a16:colId xmlns:a16="http://schemas.microsoft.com/office/drawing/2014/main" val="2840671325"/>
                    </a:ext>
                  </a:extLst>
                </a:gridCol>
                <a:gridCol w="1379236">
                  <a:extLst>
                    <a:ext uri="{9D8B030D-6E8A-4147-A177-3AD203B41FA5}">
                      <a16:colId xmlns:a16="http://schemas.microsoft.com/office/drawing/2014/main" val="1582762173"/>
                    </a:ext>
                  </a:extLst>
                </a:gridCol>
                <a:gridCol w="1379236">
                  <a:extLst>
                    <a:ext uri="{9D8B030D-6E8A-4147-A177-3AD203B41FA5}">
                      <a16:colId xmlns:a16="http://schemas.microsoft.com/office/drawing/2014/main" val="556883379"/>
                    </a:ext>
                  </a:extLst>
                </a:gridCol>
                <a:gridCol w="1198223">
                  <a:extLst>
                    <a:ext uri="{9D8B030D-6E8A-4147-A177-3AD203B41FA5}">
                      <a16:colId xmlns:a16="http://schemas.microsoft.com/office/drawing/2014/main" val="2113363885"/>
                    </a:ext>
                  </a:extLst>
                </a:gridCol>
                <a:gridCol w="1197340">
                  <a:extLst>
                    <a:ext uri="{9D8B030D-6E8A-4147-A177-3AD203B41FA5}">
                      <a16:colId xmlns:a16="http://schemas.microsoft.com/office/drawing/2014/main" val="826585166"/>
                    </a:ext>
                  </a:extLst>
                </a:gridCol>
                <a:gridCol w="1207935">
                  <a:extLst>
                    <a:ext uri="{9D8B030D-6E8A-4147-A177-3AD203B41FA5}">
                      <a16:colId xmlns:a16="http://schemas.microsoft.com/office/drawing/2014/main" val="21335620"/>
                    </a:ext>
                  </a:extLst>
                </a:gridCol>
                <a:gridCol w="1245022">
                  <a:extLst>
                    <a:ext uri="{9D8B030D-6E8A-4147-A177-3AD203B41FA5}">
                      <a16:colId xmlns:a16="http://schemas.microsoft.com/office/drawing/2014/main" val="173784074"/>
                    </a:ext>
                  </a:extLst>
                </a:gridCol>
              </a:tblGrid>
              <a:tr h="45982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Сплав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Легирующие элементы, 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Интервал кристал-лизации, °С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Объёмная усадка,%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30501103"/>
                  </a:ext>
                </a:extLst>
              </a:tr>
              <a:tr h="4830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Si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Mg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Mn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Zn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91503"/>
                  </a:ext>
                </a:extLst>
              </a:tr>
              <a:tr h="4598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А85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660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6,5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1537112"/>
                  </a:ext>
                </a:extLst>
              </a:tr>
              <a:tr h="4598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АК12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10 - 13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557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3 – 3,5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4207708"/>
                  </a:ext>
                </a:extLst>
              </a:tr>
              <a:tr h="4598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АК9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8 – 10,5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0,2 – 0,4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0,2 – 0,5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601 - 569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3,2 – 3,4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7963635"/>
                  </a:ext>
                </a:extLst>
              </a:tr>
              <a:tr h="4598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АК7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6 – 8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0,2 – 0,4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620 - 577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3,7 – 3,9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7313925"/>
                  </a:ext>
                </a:extLst>
              </a:tr>
              <a:tr h="4598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АМг5К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0,8 – 1,3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4,5 – 5,5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0,1 – 0,4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650 - 550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13662"/>
                  </a:ext>
                </a:extLst>
              </a:tr>
              <a:tr h="4598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АМг10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9,5 – 11,5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630 - 449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4,8 - 5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7018547"/>
                  </a:ext>
                </a:extLst>
              </a:tr>
              <a:tr h="4598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АК7Ц9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6 - 8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0,15 – 0,35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7 - 12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575 - 545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4 – 4,5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2062361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811724-6D06-406A-9CA7-69C606C30863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6753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6185"/>
            <a:ext cx="10515600" cy="1101969"/>
          </a:xfrm>
        </p:spPr>
        <p:txBody>
          <a:bodyPr/>
          <a:lstStyle/>
          <a:p>
            <a:pPr algn="ctr"/>
            <a:r>
              <a:rPr lang="ru-RU" sz="3200" b="1" dirty="0" smtClean="0"/>
              <a:t>Выбор сплава в зависимости от условий </a:t>
            </a:r>
            <a:br>
              <a:rPr lang="ru-RU" sz="3200" b="1" dirty="0" smtClean="0"/>
            </a:br>
            <a:r>
              <a:rPr lang="ru-RU" sz="3200" b="1" dirty="0" smtClean="0"/>
              <a:t>эксплуатации отливок</a:t>
            </a:r>
            <a:endParaRPr lang="ru-RU" sz="32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384816"/>
              </p:ext>
            </p:extLst>
          </p:nvPr>
        </p:nvGraphicFramePr>
        <p:xfrm>
          <a:off x="2426677" y="1875689"/>
          <a:ext cx="7350369" cy="47595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49867">
                  <a:extLst>
                    <a:ext uri="{9D8B030D-6E8A-4147-A177-3AD203B41FA5}">
                      <a16:colId xmlns:a16="http://schemas.microsoft.com/office/drawing/2014/main" val="581633558"/>
                    </a:ext>
                  </a:extLst>
                </a:gridCol>
                <a:gridCol w="3185595">
                  <a:extLst>
                    <a:ext uri="{9D8B030D-6E8A-4147-A177-3AD203B41FA5}">
                      <a16:colId xmlns:a16="http://schemas.microsoft.com/office/drawing/2014/main" val="2716402972"/>
                    </a:ext>
                  </a:extLst>
                </a:gridCol>
                <a:gridCol w="1714907">
                  <a:extLst>
                    <a:ext uri="{9D8B030D-6E8A-4147-A177-3AD203B41FA5}">
                      <a16:colId xmlns:a16="http://schemas.microsoft.com/office/drawing/2014/main" val="1568538818"/>
                    </a:ext>
                  </a:extLst>
                </a:gridCol>
              </a:tblGrid>
              <a:tr h="6358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Назначение отливки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Требования к сплаву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Рекомендуемый сплав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70199798"/>
                  </a:ext>
                </a:extLst>
              </a:tr>
              <a:tr h="6358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Глушитель выхлопа пневмооборудования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Высокая прочность на разрыв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АК7, АК7Ц9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34463257"/>
                  </a:ext>
                </a:extLst>
              </a:tr>
              <a:tr h="6358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Влагомаслоотделитель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Коррозионная стойкость под нагрузкой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АМг5К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1052586"/>
                  </a:ext>
                </a:extLst>
              </a:tr>
              <a:tr h="6358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Фильтроэлемент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Коррозионная стойкость без нагрузки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А85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2204564"/>
                  </a:ext>
                </a:extLst>
              </a:tr>
              <a:tr h="6358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Электрохимический фильтр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Коррозионная стойкость в солевых и щелочных растворах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АМг10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9514242"/>
                  </a:ext>
                </a:extLst>
              </a:tr>
              <a:tr h="3083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Теплообменник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Высокая теплопроводность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А85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4408902"/>
                  </a:ext>
                </a:extLst>
              </a:tr>
              <a:tr h="6358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Шумопоглощающий щит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А85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43443910"/>
                  </a:ext>
                </a:extLst>
              </a:tr>
              <a:tr h="6358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Демпфер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Высокая пластичность (относительное удлинение)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А85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2358352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811724-6D06-406A-9CA7-69C606C30863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7863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0123" y="110516"/>
            <a:ext cx="8113092" cy="725487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Экспериментальная установка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482" name="Объект 3" descr="Чертеж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58800" y="968375"/>
            <a:ext cx="4837113" cy="5605463"/>
          </a:xfr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D9C673-42C7-4FA7-8304-4827427747BA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pic>
        <p:nvPicPr>
          <p:cNvPr id="20484" name="Объект 3" descr="SAM_2100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86463" y="1608138"/>
            <a:ext cx="5594350" cy="419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>
          <a:xfrm>
            <a:off x="646113" y="157163"/>
            <a:ext cx="9404350" cy="385762"/>
          </a:xfrm>
        </p:spPr>
        <p:txBody>
          <a:bodyPr/>
          <a:lstStyle/>
          <a:p>
            <a:pPr algn="ctr"/>
            <a:r>
              <a:rPr lang="ru-RU" sz="2000" smtClean="0"/>
              <a:t>Технология изготовления пористых отливок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F090E2-E836-4DA9-890A-5A0EF56F0564}" type="slidenum">
              <a:rPr lang="ru-RU"/>
              <a:pPr>
                <a:defRPr/>
              </a:pPr>
              <a:t>9</a:t>
            </a:fld>
            <a:endParaRPr lang="ru-RU"/>
          </a:p>
        </p:txBody>
      </p:sp>
      <p:sp>
        <p:nvSpPr>
          <p:cNvPr id="24593" name="Прямоугольник 264"/>
          <p:cNvSpPr>
            <a:spLocks/>
          </p:cNvSpPr>
          <p:nvPr/>
        </p:nvSpPr>
        <p:spPr bwMode="auto">
          <a:xfrm>
            <a:off x="4161693" y="2509104"/>
            <a:ext cx="1507269" cy="71755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1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Шихтовка сплава</a:t>
            </a:r>
            <a:endParaRPr lang="ru-RU" altLang="ru-RU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4594" name="Прямоугольник 265"/>
          <p:cNvSpPr>
            <a:spLocks/>
          </p:cNvSpPr>
          <p:nvPr/>
        </p:nvSpPr>
        <p:spPr bwMode="auto">
          <a:xfrm>
            <a:off x="6153151" y="2479675"/>
            <a:ext cx="1839911" cy="771525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1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Плавка сплава</a:t>
            </a:r>
            <a:endParaRPr lang="ru-RU" altLang="ru-RU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4595" name="Прямоугольник 266"/>
          <p:cNvSpPr>
            <a:spLocks/>
          </p:cNvSpPr>
          <p:nvPr/>
        </p:nvSpPr>
        <p:spPr bwMode="auto">
          <a:xfrm>
            <a:off x="3140075" y="1098550"/>
            <a:ext cx="1935163" cy="758825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Засыпка наполнителя в форму</a:t>
            </a:r>
            <a:endParaRPr lang="ru-RU" altLang="ru-RU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4596" name="Прямоугольник 267"/>
          <p:cNvSpPr>
            <a:spLocks/>
          </p:cNvSpPr>
          <p:nvPr/>
        </p:nvSpPr>
        <p:spPr bwMode="auto">
          <a:xfrm>
            <a:off x="5581650" y="1082675"/>
            <a:ext cx="2054225" cy="771525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Нагрев  наполнителя в форме</a:t>
            </a:r>
            <a:endParaRPr lang="ru-RU" altLang="ru-RU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4597" name="Прямоугольник 273"/>
          <p:cNvSpPr>
            <a:spLocks/>
          </p:cNvSpPr>
          <p:nvPr/>
        </p:nvSpPr>
        <p:spPr bwMode="auto">
          <a:xfrm>
            <a:off x="598488" y="1093788"/>
            <a:ext cx="2051050" cy="71755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Рассев наполнителя</a:t>
            </a:r>
            <a:endParaRPr lang="ru-RU" altLang="ru-RU"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13" name="Прямая со стрелкой 12"/>
          <p:cNvCxnSpPr>
            <a:cxnSpLocks/>
          </p:cNvCxnSpPr>
          <p:nvPr/>
        </p:nvCxnSpPr>
        <p:spPr>
          <a:xfrm>
            <a:off x="2711450" y="1427163"/>
            <a:ext cx="4286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cxnSpLocks/>
          </p:cNvCxnSpPr>
          <p:nvPr/>
        </p:nvCxnSpPr>
        <p:spPr>
          <a:xfrm>
            <a:off x="1446213" y="574675"/>
            <a:ext cx="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600" name="Надпись 276"/>
          <p:cNvSpPr txBox="1">
            <a:spLocks noChangeArrowheads="1"/>
          </p:cNvSpPr>
          <p:nvPr/>
        </p:nvSpPr>
        <p:spPr bwMode="auto">
          <a:xfrm>
            <a:off x="885825" y="296863"/>
            <a:ext cx="14763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altLang="ru-RU" sz="1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наполнитель</a:t>
            </a:r>
            <a:endParaRPr lang="ru-RU" altLang="ru-RU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4601" name="Надпись 277"/>
          <p:cNvSpPr txBox="1">
            <a:spLocks/>
          </p:cNvSpPr>
          <p:nvPr/>
        </p:nvSpPr>
        <p:spPr bwMode="auto">
          <a:xfrm>
            <a:off x="1277815" y="2295525"/>
            <a:ext cx="832339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ru-RU" altLang="ru-RU" sz="1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шихта</a:t>
            </a:r>
            <a:endParaRPr lang="ru-RU" altLang="ru-RU" dirty="0"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17" name="Прямая со стрелкой 16"/>
          <p:cNvCxnSpPr>
            <a:cxnSpLocks/>
          </p:cNvCxnSpPr>
          <p:nvPr/>
        </p:nvCxnSpPr>
        <p:spPr>
          <a:xfrm>
            <a:off x="9617075" y="1971675"/>
            <a:ext cx="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603" name="Прямоугольник 286"/>
          <p:cNvSpPr>
            <a:spLocks/>
          </p:cNvSpPr>
          <p:nvPr/>
        </p:nvSpPr>
        <p:spPr bwMode="auto">
          <a:xfrm>
            <a:off x="5883275" y="3844925"/>
            <a:ext cx="2028825" cy="777875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Извлечение заготовок из машины</a:t>
            </a:r>
            <a:endParaRPr lang="ru-RU" altLang="ru-RU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4604" name="Прямоугольник 37"/>
          <p:cNvSpPr>
            <a:spLocks/>
          </p:cNvSpPr>
          <p:nvPr/>
        </p:nvSpPr>
        <p:spPr bwMode="auto">
          <a:xfrm>
            <a:off x="8372475" y="1069975"/>
            <a:ext cx="2489200" cy="887413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Установка формы с наполнителем в машину</a:t>
            </a:r>
            <a:endParaRPr lang="ru-RU" altLang="ru-RU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4605" name="Прямоугольник 38"/>
          <p:cNvSpPr>
            <a:spLocks/>
          </p:cNvSpPr>
          <p:nvPr/>
        </p:nvSpPr>
        <p:spPr bwMode="auto">
          <a:xfrm>
            <a:off x="8653463" y="3725863"/>
            <a:ext cx="2103437" cy="866775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1400" b="1">
                <a:latin typeface="Calibri" pitchFamily="34" charset="0"/>
                <a:cs typeface="Times New Roman" pitchFamily="18" charset="0"/>
              </a:rPr>
              <a:t>Пропитка наполнителя в</a:t>
            </a:r>
            <a:r>
              <a:rPr lang="ru-RU" altLang="ru-RU" sz="14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 центробежной машин</a:t>
            </a:r>
            <a:r>
              <a:rPr lang="ru-RU" altLang="ru-RU" sz="1400" b="1">
                <a:latin typeface="Calibri" pitchFamily="34" charset="0"/>
                <a:cs typeface="Times New Roman" pitchFamily="18" charset="0"/>
              </a:rPr>
              <a:t>е</a:t>
            </a:r>
            <a:endParaRPr lang="ru-RU" altLang="ru-RU" b="1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4606" name="Прямоугольник 40"/>
          <p:cNvSpPr>
            <a:spLocks/>
          </p:cNvSpPr>
          <p:nvPr/>
        </p:nvSpPr>
        <p:spPr bwMode="auto">
          <a:xfrm>
            <a:off x="8631238" y="2479675"/>
            <a:ext cx="2039937" cy="771525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Заливка сплава в форму</a:t>
            </a:r>
            <a:endParaRPr lang="ru-RU" altLang="ru-RU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4607" name="Надпись 44"/>
          <p:cNvSpPr txBox="1">
            <a:spLocks noChangeArrowheads="1"/>
          </p:cNvSpPr>
          <p:nvPr/>
        </p:nvSpPr>
        <p:spPr bwMode="auto">
          <a:xfrm>
            <a:off x="754063" y="5376863"/>
            <a:ext cx="17526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alt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готовая продукция</a:t>
            </a:r>
            <a:endParaRPr lang="ru-RU" altLang="ru-RU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4608" name="Прямоугольник 255"/>
          <p:cNvSpPr>
            <a:spLocks/>
          </p:cNvSpPr>
          <p:nvPr/>
        </p:nvSpPr>
        <p:spPr bwMode="auto">
          <a:xfrm>
            <a:off x="528638" y="3914775"/>
            <a:ext cx="2127250" cy="854075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Вымывание наполнителя из отливки</a:t>
            </a:r>
            <a:endParaRPr lang="ru-RU" altLang="ru-RU"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34" name="Прямая со стрелкой 33"/>
          <p:cNvCxnSpPr>
            <a:cxnSpLocks/>
          </p:cNvCxnSpPr>
          <p:nvPr/>
        </p:nvCxnSpPr>
        <p:spPr>
          <a:xfrm>
            <a:off x="9617075" y="3300413"/>
            <a:ext cx="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cxnSpLocks/>
          </p:cNvCxnSpPr>
          <p:nvPr/>
        </p:nvCxnSpPr>
        <p:spPr>
          <a:xfrm>
            <a:off x="4051300" y="8947150"/>
            <a:ext cx="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Прямоугольник 35"/>
          <p:cNvSpPr>
            <a:spLocks/>
          </p:cNvSpPr>
          <p:nvPr/>
        </p:nvSpPr>
        <p:spPr>
          <a:xfrm>
            <a:off x="3192463" y="3905250"/>
            <a:ext cx="1882775" cy="857250"/>
          </a:xfrm>
          <a:prstGeom prst="rect">
            <a:avLst/>
          </a:pr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Механическая обработка заготовок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612" name="Rectangle 29"/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4613" name="Rectangle 44"/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0850" eaLnBrk="0" hangingPunct="0"/>
            <a:r>
              <a:rPr lang="ru-RU" altLang="ru-RU" sz="1100" dirty="0"/>
              <a:t/>
            </a:r>
            <a:br>
              <a:rPr lang="ru-RU" altLang="ru-RU" sz="1100" dirty="0"/>
            </a:br>
            <a:endParaRPr lang="ru-RU" altLang="ru-RU" dirty="0"/>
          </a:p>
          <a:p>
            <a:pPr indent="450850" eaLnBrk="0" hangingPunct="0"/>
            <a:endParaRPr lang="ru-RU" altLang="ru-RU" dirty="0"/>
          </a:p>
        </p:txBody>
      </p:sp>
      <p:sp>
        <p:nvSpPr>
          <p:cNvPr id="24614" name="Rectangle 46"/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altLang="ru-RU" sz="1100">
              <a:latin typeface="Calibri" pitchFamily="34" charset="0"/>
            </a:endParaRPr>
          </a:p>
          <a:p>
            <a:pPr eaLnBrk="0" hangingPunct="0"/>
            <a:endParaRPr lang="ru-RU" altLang="ru-RU"/>
          </a:p>
        </p:txBody>
      </p:sp>
      <p:cxnSp>
        <p:nvCxnSpPr>
          <p:cNvPr id="40" name="Прямая со стрелкой 39"/>
          <p:cNvCxnSpPr>
            <a:cxnSpLocks/>
          </p:cNvCxnSpPr>
          <p:nvPr/>
        </p:nvCxnSpPr>
        <p:spPr>
          <a:xfrm>
            <a:off x="5097463" y="1452563"/>
            <a:ext cx="4286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cxnSpLocks/>
          </p:cNvCxnSpPr>
          <p:nvPr/>
        </p:nvCxnSpPr>
        <p:spPr>
          <a:xfrm>
            <a:off x="5668962" y="2915383"/>
            <a:ext cx="4286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>
            <a:cxnSpLocks/>
          </p:cNvCxnSpPr>
          <p:nvPr/>
        </p:nvCxnSpPr>
        <p:spPr>
          <a:xfrm>
            <a:off x="8090388" y="2915383"/>
            <a:ext cx="4286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cxnSpLocks/>
          </p:cNvCxnSpPr>
          <p:nvPr/>
        </p:nvCxnSpPr>
        <p:spPr>
          <a:xfrm>
            <a:off x="7837488" y="1484313"/>
            <a:ext cx="4286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flipV="1">
            <a:off x="1586890" y="1854200"/>
            <a:ext cx="0" cy="5095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flipH="1">
            <a:off x="7993063" y="4194175"/>
            <a:ext cx="46037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flipH="1">
            <a:off x="5278438" y="4194175"/>
            <a:ext cx="46037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flipH="1">
            <a:off x="2651125" y="4362450"/>
            <a:ext cx="46037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cxnSpLocks/>
          </p:cNvCxnSpPr>
          <p:nvPr/>
        </p:nvCxnSpPr>
        <p:spPr>
          <a:xfrm>
            <a:off x="1466850" y="4868863"/>
            <a:ext cx="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7738"/>
          </a:xfrm>
        </p:spPr>
        <p:txBody>
          <a:bodyPr/>
          <a:lstStyle/>
          <a:p>
            <a:pPr algn="ctr"/>
            <a:r>
              <a:rPr lang="ru-RU" sz="2800" smtClean="0">
                <a:latin typeface="Arial" charset="0"/>
              </a:rPr>
              <a:t>Заготовка из пористого алюминия</a:t>
            </a:r>
          </a:p>
        </p:txBody>
      </p:sp>
      <p:sp>
        <p:nvSpPr>
          <p:cNvPr id="33799" name="Rectangle 7"/>
          <p:cNvSpPr>
            <a:spLocks noGrp="1"/>
          </p:cNvSpPr>
          <p:nvPr>
            <p:ph idx="1"/>
          </p:nvPr>
        </p:nvSpPr>
        <p:spPr>
          <a:xfrm>
            <a:off x="287338" y="1825625"/>
            <a:ext cx="11718925" cy="4351338"/>
          </a:xfrm>
        </p:spPr>
        <p:txBody>
          <a:bodyPr/>
          <a:lstStyle/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pPr>
              <a:buFont typeface="Arial" charset="0"/>
              <a:buNone/>
            </a:pPr>
            <a:r>
              <a:rPr lang="ru-RU" sz="1800" smtClean="0"/>
              <a:t>    </a:t>
            </a:r>
            <a:r>
              <a:rPr lang="ru-RU" sz="1800" smtClean="0">
                <a:latin typeface="Arial" charset="0"/>
              </a:rPr>
              <a:t>Без механической обработки             С механической обработкой               После удаления наполнителя</a:t>
            </a:r>
          </a:p>
        </p:txBody>
      </p:sp>
      <p:sp>
        <p:nvSpPr>
          <p:cNvPr id="33795" name="Rectangle 3"/>
          <p:cNvSpPr>
            <a:spLocks noGrp="1"/>
          </p:cNvSpPr>
          <p:nvPr>
            <p:ph type="body" idx="4294967295"/>
          </p:nvPr>
        </p:nvSpPr>
        <p:spPr>
          <a:xfrm>
            <a:off x="0" y="1825625"/>
            <a:ext cx="10515600" cy="4351338"/>
          </a:xfrm>
        </p:spPr>
        <p:txBody>
          <a:bodyPr/>
          <a:lstStyle/>
          <a:p>
            <a:endParaRPr lang="ru-RU" smtClean="0"/>
          </a:p>
          <a:p>
            <a:pPr>
              <a:buFont typeface="Arial" charset="0"/>
              <a:buNone/>
            </a:pPr>
            <a:endParaRPr lang="ru-RU" smtClean="0"/>
          </a:p>
        </p:txBody>
      </p:sp>
      <p:pic>
        <p:nvPicPr>
          <p:cNvPr id="33796" name="Рисунок 284" descr="SAM_21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303213" y="1858963"/>
            <a:ext cx="3690937" cy="283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Рисунок 282" descr="SAM_21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>
            <a:off x="4206385" y="1840523"/>
            <a:ext cx="3670790" cy="2837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Рисунок 280" descr="SAM_214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0800000">
            <a:off x="8228013" y="1828800"/>
            <a:ext cx="3727450" cy="284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22401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6081" y="212725"/>
            <a:ext cx="7824382" cy="1020763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800" dirty="0">
                <a:latin typeface="+mn-lt"/>
              </a:rPr>
              <a:t>Структура пористого </a:t>
            </a:r>
            <a:r>
              <a:rPr lang="ru-RU" sz="1800" dirty="0" smtClean="0">
                <a:latin typeface="+mn-lt"/>
              </a:rPr>
              <a:t>алюминия: </a:t>
            </a:r>
            <a:br>
              <a:rPr lang="ru-RU" sz="1800" dirty="0" smtClean="0">
                <a:latin typeface="+mn-lt"/>
              </a:rPr>
            </a:br>
            <a:r>
              <a:rPr lang="ru-RU" sz="1800" dirty="0" smtClean="0">
                <a:latin typeface="+mn-lt"/>
              </a:rPr>
              <a:t>а</a:t>
            </a:r>
            <a:r>
              <a:rPr lang="ru-RU" sz="1800" dirty="0">
                <a:latin typeface="+mn-lt"/>
              </a:rPr>
              <a:t>) фото </a:t>
            </a:r>
            <a:r>
              <a:rPr lang="ru-RU" sz="1800" dirty="0" smtClean="0">
                <a:latin typeface="+mn-lt"/>
              </a:rPr>
              <a:t>заготовки; б)увеличение </a:t>
            </a:r>
            <a:r>
              <a:rPr lang="ru-RU" sz="1800" dirty="0">
                <a:latin typeface="+mn-lt"/>
              </a:rPr>
              <a:t>в 6 раз; </a:t>
            </a:r>
            <a:r>
              <a:rPr lang="ru-RU" sz="1800" dirty="0" smtClean="0">
                <a:latin typeface="+mn-lt"/>
              </a:rPr>
              <a:t>в)  </a:t>
            </a:r>
            <a:r>
              <a:rPr lang="ru-RU" sz="1800" dirty="0">
                <a:latin typeface="+mn-lt"/>
              </a:rPr>
              <a:t>и </a:t>
            </a:r>
            <a:r>
              <a:rPr lang="ru-RU" sz="1800" dirty="0" smtClean="0">
                <a:latin typeface="+mn-lt"/>
              </a:rPr>
              <a:t>г) </a:t>
            </a:r>
            <a:r>
              <a:rPr lang="ru-RU" sz="1800" dirty="0">
                <a:latin typeface="+mn-lt"/>
              </a:rPr>
              <a:t>увеличение в 200 раз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519B6E-359E-484B-8759-29879A933528}" type="slidenum">
              <a:rPr lang="ru-RU"/>
              <a:pPr>
                <a:defRPr/>
              </a:pPr>
              <a:t>11</a:t>
            </a:fld>
            <a:endParaRPr lang="ru-RU"/>
          </a:p>
        </p:txBody>
      </p:sp>
      <p:sp>
        <p:nvSpPr>
          <p:cNvPr id="28675" name="TextBox 3"/>
          <p:cNvSpPr txBox="1">
            <a:spLocks noChangeArrowheads="1"/>
          </p:cNvSpPr>
          <p:nvPr/>
        </p:nvSpPr>
        <p:spPr bwMode="auto">
          <a:xfrm>
            <a:off x="3423138" y="3851275"/>
            <a:ext cx="648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Calibri" pitchFamily="34" charset="0"/>
              </a:rPr>
              <a:t>а</a:t>
            </a:r>
          </a:p>
        </p:txBody>
      </p:sp>
      <p:pic>
        <p:nvPicPr>
          <p:cNvPr id="28676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26081" y="1177067"/>
            <a:ext cx="2719349" cy="2674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8389" y="1233488"/>
            <a:ext cx="2736850" cy="234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3" name="TextBox 12"/>
          <p:cNvSpPr txBox="1">
            <a:spLocks noChangeArrowheads="1"/>
          </p:cNvSpPr>
          <p:nvPr/>
        </p:nvSpPr>
        <p:spPr bwMode="auto">
          <a:xfrm>
            <a:off x="3632200" y="6122988"/>
            <a:ext cx="4397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Calibri" pitchFamily="34" charset="0"/>
              </a:rPr>
              <a:t>г</a:t>
            </a:r>
          </a:p>
        </p:txBody>
      </p:sp>
      <p:sp>
        <p:nvSpPr>
          <p:cNvPr id="28684" name="TextBox 13"/>
          <p:cNvSpPr txBox="1">
            <a:spLocks noChangeArrowheads="1"/>
          </p:cNvSpPr>
          <p:nvPr/>
        </p:nvSpPr>
        <p:spPr bwMode="auto">
          <a:xfrm>
            <a:off x="7057293" y="6169025"/>
            <a:ext cx="339969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Calibri" pitchFamily="34" charset="0"/>
              </a:rPr>
              <a:t>д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016814" y="3671372"/>
            <a:ext cx="308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Calibri" pitchFamily="34" charset="0"/>
              </a:rPr>
              <a:t>б</a:t>
            </a:r>
          </a:p>
        </p:txBody>
      </p:sp>
      <p:pic>
        <p:nvPicPr>
          <p:cNvPr id="18" name="Рисунок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26081" y="4143825"/>
            <a:ext cx="2803119" cy="210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48389" y="4133850"/>
            <a:ext cx="2732778" cy="2097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1062038" y="273050"/>
            <a:ext cx="9404350" cy="1400175"/>
          </a:xfrm>
        </p:spPr>
        <p:txBody>
          <a:bodyPr/>
          <a:lstStyle/>
          <a:p>
            <a:r>
              <a:rPr lang="ru-RU" sz="3600" smtClean="0"/>
              <a:t>Физическая модель формирования структуры пористого алюминия</a:t>
            </a:r>
          </a:p>
        </p:txBody>
      </p:sp>
      <p:pic>
        <p:nvPicPr>
          <p:cNvPr id="19458" name="Объект 6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2250" y="1770063"/>
            <a:ext cx="6954838" cy="3883025"/>
          </a:xfr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DFD1D3-656F-4874-9E50-3D93A1F1473E}" type="slidenum">
              <a:rPr lang="ru-RU"/>
              <a:pPr>
                <a:defRPr/>
              </a:pPr>
              <a:t>12</a:t>
            </a:fld>
            <a:endParaRPr lang="ru-RU"/>
          </a:p>
        </p:txBody>
      </p:sp>
      <p:pic>
        <p:nvPicPr>
          <p:cNvPr id="19460" name="Рисунок 4" descr="Безымянны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75538" y="1770063"/>
            <a:ext cx="3714750" cy="388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Прямоугольник 3"/>
          <p:cNvSpPr>
            <a:spLocks noChangeArrowheads="1"/>
          </p:cNvSpPr>
          <p:nvPr/>
        </p:nvSpPr>
        <p:spPr bwMode="auto">
          <a:xfrm>
            <a:off x="6488113" y="5613400"/>
            <a:ext cx="50911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 algn="ctr"/>
            <a:r>
              <a:rPr lang="ru-R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Модель объемного капилляра:</a:t>
            </a:r>
            <a:endParaRPr lang="ru-RU" sz="14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indent="449263" algn="ctr"/>
            <a:r>
              <a:rPr lang="ru-RU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 вид сбоку; б) вид сверху; в) общий вид</a:t>
            </a:r>
            <a:endParaRPr lang="ru-RU" sz="14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3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2F115-5B84-4E04-BA78-E984E074AAA3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882" y="117027"/>
            <a:ext cx="9557363" cy="645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234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92" y="691661"/>
            <a:ext cx="10849708" cy="668215"/>
          </a:xfrm>
        </p:spPr>
        <p:txBody>
          <a:bodyPr/>
          <a:lstStyle/>
          <a:p>
            <a:r>
              <a:rPr lang="ru-RU" sz="2000" dirty="0">
                <a:latin typeface="+mn-lt"/>
              </a:rPr>
              <a:t>Размеры минимального радиуса пор </a:t>
            </a:r>
            <a:r>
              <a:rPr lang="en-US" sz="2000" i="1" dirty="0" smtClean="0">
                <a:latin typeface="+mn-lt"/>
              </a:rPr>
              <a:t>r</a:t>
            </a:r>
            <a:r>
              <a:rPr lang="en-US" sz="2000" baseline="-25000" dirty="0" smtClean="0">
                <a:latin typeface="+mn-lt"/>
              </a:rPr>
              <a:t>min</a:t>
            </a:r>
            <a:r>
              <a:rPr lang="ru-RU" sz="2000" baseline="-25000" dirty="0" smtClean="0">
                <a:latin typeface="+mn-lt"/>
              </a:rPr>
              <a:t>                                          </a:t>
            </a:r>
            <a:r>
              <a:rPr lang="ru-RU" sz="2000" dirty="0" smtClean="0">
                <a:latin typeface="+mn-lt"/>
              </a:rPr>
              <a:t>Расчетный </a:t>
            </a:r>
            <a:r>
              <a:rPr lang="ru-RU" sz="2000" dirty="0">
                <a:latin typeface="+mn-lt"/>
              </a:rPr>
              <a:t>минимальный радиус пор</a:t>
            </a:r>
            <a:endParaRPr lang="ru-RU" sz="2000" dirty="0">
              <a:latin typeface="+mn-lt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84650" y="1551636"/>
            <a:ext cx="4098096" cy="3818934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4B3808-BE0A-4442-B2C5-B1B92E5ABDC3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  <p:pic>
        <p:nvPicPr>
          <p:cNvPr id="14" name="Объект 13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82746" y="1723199"/>
            <a:ext cx="7309254" cy="3475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53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2F115-5B84-4E04-BA78-E984E074AAA3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492" y="914400"/>
            <a:ext cx="9790241" cy="456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624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dirty="0" smtClean="0">
                <a:latin typeface="+mn-lt"/>
              </a:rPr>
              <a:t>Фильтровальные </a:t>
            </a:r>
            <a:r>
              <a:rPr lang="ru-RU" sz="3600" b="1" dirty="0">
                <a:latin typeface="+mn-lt"/>
              </a:rPr>
              <a:t>свойства пористого </a:t>
            </a:r>
            <a:r>
              <a:rPr lang="ru-RU" sz="3600" b="1" dirty="0" smtClean="0">
                <a:latin typeface="+mn-lt"/>
              </a:rPr>
              <a:t>алюминия </a:t>
            </a:r>
            <a:r>
              <a:rPr lang="ru-RU" sz="3600" b="1" dirty="0" smtClean="0">
                <a:latin typeface="+mn-lt"/>
              </a:rPr>
              <a:t>(расчет)</a:t>
            </a:r>
            <a:endParaRPr lang="ru-RU" sz="3600" b="1" dirty="0">
              <a:latin typeface="+mn-lt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2546712"/>
              </p:ext>
            </p:extLst>
          </p:nvPr>
        </p:nvGraphicFramePr>
        <p:xfrm>
          <a:off x="2379786" y="2121878"/>
          <a:ext cx="8346828" cy="33385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8024">
                  <a:extLst>
                    <a:ext uri="{9D8B030D-6E8A-4147-A177-3AD203B41FA5}">
                      <a16:colId xmlns:a16="http://schemas.microsoft.com/office/drawing/2014/main" val="1118241619"/>
                    </a:ext>
                  </a:extLst>
                </a:gridCol>
                <a:gridCol w="2666869">
                  <a:extLst>
                    <a:ext uri="{9D8B030D-6E8A-4147-A177-3AD203B41FA5}">
                      <a16:colId xmlns:a16="http://schemas.microsoft.com/office/drawing/2014/main" val="865586799"/>
                    </a:ext>
                  </a:extLst>
                </a:gridCol>
                <a:gridCol w="3091580">
                  <a:extLst>
                    <a:ext uri="{9D8B030D-6E8A-4147-A177-3AD203B41FA5}">
                      <a16:colId xmlns:a16="http://schemas.microsoft.com/office/drawing/2014/main" val="4234639414"/>
                    </a:ext>
                  </a:extLst>
                </a:gridCol>
                <a:gridCol w="2070355">
                  <a:extLst>
                    <a:ext uri="{9D8B030D-6E8A-4147-A177-3AD203B41FA5}">
                      <a16:colId xmlns:a16="http://schemas.microsoft.com/office/drawing/2014/main" val="1184278074"/>
                    </a:ext>
                  </a:extLst>
                </a:gridCol>
              </a:tblGrid>
              <a:tr h="9612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№ п/п</a:t>
                      </a:r>
                      <a:endParaRPr lang="ru-RU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Фракция наполнителя, 2</a:t>
                      </a:r>
                      <a:r>
                        <a:rPr lang="en-US" sz="2000" dirty="0">
                          <a:effectLst/>
                          <a:latin typeface="+mn-lt"/>
                        </a:rPr>
                        <a:t>R</a:t>
                      </a:r>
                      <a:r>
                        <a:rPr lang="ru-RU" sz="2000" dirty="0">
                          <a:effectLst/>
                          <a:latin typeface="+mn-lt"/>
                        </a:rPr>
                        <a:t>, мкм</a:t>
                      </a:r>
                      <a:endParaRPr lang="ru-RU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+mn-lt"/>
                        </a:rPr>
                        <a:t>Тонкость очистки, мкм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+mn-lt"/>
                        </a:rPr>
                        <a:t>(2</a:t>
                      </a:r>
                      <a:r>
                        <a:rPr lang="en-US" sz="2000">
                          <a:effectLst/>
                          <a:latin typeface="+mn-lt"/>
                        </a:rPr>
                        <a:t>r</a:t>
                      </a:r>
                      <a:r>
                        <a:rPr lang="en-US" sz="2000" baseline="-25000">
                          <a:effectLst/>
                          <a:latin typeface="+mn-lt"/>
                        </a:rPr>
                        <a:t>min</a:t>
                      </a:r>
                      <a:r>
                        <a:rPr lang="en-US" sz="2000">
                          <a:effectLst/>
                          <a:latin typeface="+mn-lt"/>
                        </a:rPr>
                        <a:t>)</a:t>
                      </a:r>
                      <a:endParaRPr lang="ru-RU" sz="20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+mn-lt"/>
                        </a:rPr>
                        <a:t>Коэффициент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+mn-lt"/>
                        </a:rPr>
                        <a:t>проскока, %</a:t>
                      </a:r>
                      <a:endParaRPr lang="ru-RU" sz="20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8719"/>
                  </a:ext>
                </a:extLst>
              </a:tr>
              <a:tr h="5943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+mn-lt"/>
                        </a:rPr>
                        <a:t>1</a:t>
                      </a:r>
                      <a:endParaRPr lang="ru-RU" sz="20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100</a:t>
                      </a:r>
                      <a:endParaRPr lang="ru-RU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+mn-lt"/>
                        </a:rPr>
                        <a:t>34</a:t>
                      </a:r>
                      <a:endParaRPr lang="ru-RU" sz="20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+mn-lt"/>
                        </a:rPr>
                        <a:t>58</a:t>
                      </a:r>
                      <a:endParaRPr lang="ru-RU" sz="20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5332810"/>
                  </a:ext>
                </a:extLst>
              </a:tr>
              <a:tr h="5943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+mn-lt"/>
                        </a:rPr>
                        <a:t>2</a:t>
                      </a:r>
                      <a:endParaRPr lang="ru-RU" sz="20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200</a:t>
                      </a:r>
                      <a:endParaRPr lang="ru-RU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+mn-lt"/>
                        </a:rPr>
                        <a:t>56</a:t>
                      </a:r>
                      <a:endParaRPr lang="ru-RU" sz="20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+mn-lt"/>
                        </a:rPr>
                        <a:t>73</a:t>
                      </a:r>
                      <a:endParaRPr lang="ru-RU" sz="20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7036195"/>
                  </a:ext>
                </a:extLst>
              </a:tr>
              <a:tr h="5943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+mn-lt"/>
                        </a:rPr>
                        <a:t>3</a:t>
                      </a:r>
                      <a:endParaRPr lang="ru-RU" sz="20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400</a:t>
                      </a:r>
                      <a:endParaRPr lang="ru-RU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+mn-lt"/>
                        </a:rPr>
                        <a:t>72</a:t>
                      </a:r>
                      <a:endParaRPr lang="ru-RU" sz="20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+mn-lt"/>
                        </a:rPr>
                        <a:t>81</a:t>
                      </a:r>
                      <a:endParaRPr lang="ru-RU" sz="20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2178436"/>
                  </a:ext>
                </a:extLst>
              </a:tr>
              <a:tr h="5943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+mn-lt"/>
                        </a:rPr>
                        <a:t>4</a:t>
                      </a:r>
                      <a:endParaRPr lang="ru-RU" sz="20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600</a:t>
                      </a:r>
                      <a:endParaRPr lang="ru-RU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94</a:t>
                      </a:r>
                      <a:endParaRPr lang="ru-RU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86</a:t>
                      </a:r>
                      <a:endParaRPr lang="ru-RU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4344968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811724-6D06-406A-9CA7-69C606C30863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6428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1"/>
          <p:cNvSpPr>
            <a:spLocks noGrp="1"/>
          </p:cNvSpPr>
          <p:nvPr>
            <p:ph type="title"/>
          </p:nvPr>
        </p:nvSpPr>
        <p:spPr>
          <a:xfrm>
            <a:off x="533400" y="115888"/>
            <a:ext cx="10515600" cy="701675"/>
          </a:xfrm>
        </p:spPr>
        <p:txBody>
          <a:bodyPr/>
          <a:lstStyle/>
          <a:p>
            <a:pPr algn="ctr"/>
            <a:r>
              <a:rPr lang="ru-RU" sz="4000" dirty="0" smtClean="0"/>
              <a:t>Основные выводы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55A887-C41B-42CB-8DC1-703DBB2EA4FD}" type="slidenum">
              <a:rPr lang="ru-RU"/>
              <a:pPr>
                <a:defRPr/>
              </a:pPr>
              <a:t>17</a:t>
            </a:fld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32692" y="817562"/>
            <a:ext cx="10931769" cy="553878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- определены требования к порообразующему растворимому наполнителю; </a:t>
            </a:r>
            <a:br>
              <a:rPr lang="ru-RU" dirty="0"/>
            </a:br>
            <a:r>
              <a:rPr lang="ru-RU" dirty="0"/>
              <a:t>- определены основные требования к алюминиевому сплаву для изготовления пористых отливок различного назначения;</a:t>
            </a:r>
            <a:br>
              <a:rPr lang="ru-RU" dirty="0"/>
            </a:br>
            <a:r>
              <a:rPr lang="ru-RU" dirty="0"/>
              <a:t>- уточнен механизм формирования пористой структуры отливки под действием центробежных сил;</a:t>
            </a:r>
            <a:br>
              <a:rPr lang="ru-RU" dirty="0"/>
            </a:br>
            <a:r>
              <a:rPr lang="ru-RU" dirty="0"/>
              <a:t>- исследована пористость и фильтровальная способность пористого алюминия;</a:t>
            </a:r>
          </a:p>
          <a:p>
            <a:pPr marL="0" indent="0">
              <a:buNone/>
            </a:pPr>
            <a:r>
              <a:rPr lang="ru-RU" dirty="0"/>
              <a:t>- установлено, что </a:t>
            </a:r>
            <a:r>
              <a:rPr lang="ru-RU" dirty="0" smtClean="0"/>
              <a:t>минимальный размер пор зависит от размера зерна наполнителя и перегрузок (коэффициента </a:t>
            </a:r>
            <a:r>
              <a:rPr lang="ru-RU" dirty="0"/>
              <a:t>гравитации</a:t>
            </a:r>
            <a:r>
              <a:rPr lang="ru-RU" dirty="0" smtClean="0"/>
              <a:t>);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определено изменение фильтрующей способности пористого литого алюминия от величины </a:t>
            </a:r>
            <a:r>
              <a:rPr lang="ru-RU" dirty="0" smtClean="0"/>
              <a:t>зерна наполнителя.  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1570</TotalTime>
  <Words>587</Words>
  <Application>Microsoft Office PowerPoint</Application>
  <PresentationFormat>Широкоэкранный</PresentationFormat>
  <Paragraphs>271</Paragraphs>
  <Slides>17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Wingdings 3</vt:lpstr>
      <vt:lpstr>Тема Office</vt:lpstr>
      <vt:lpstr>Microsoft Equation 3.0</vt:lpstr>
      <vt:lpstr>Презентация PowerPoint</vt:lpstr>
      <vt:lpstr>Цель  выпускной квалификационной работы  - исследование фильтровальной способности пористого алюминия, полученного центробежным литьем.   Для достижения поставленной цели необходимо решить следующие задачи: - сформулировать требования к порообразующему растворимому наполнителю;  - определить основные требования к алюминиевому сплаву для изготовления пористых отливок; - уточнить механизм формирования пористой структуры отливки под действием центробежных сил; - исследовать пористость и фильтровальную способность пористого алюминия.   </vt:lpstr>
      <vt:lpstr>Презентация PowerPoint</vt:lpstr>
      <vt:lpstr>Способы получения пористого алюминия</vt:lpstr>
      <vt:lpstr>Презентация PowerPoint</vt:lpstr>
      <vt:lpstr>Химический состав и литейные свойства  литейных алюминиевых сплавов</vt:lpstr>
      <vt:lpstr>Выбор сплава в зависимости от условий  эксплуатации отливок</vt:lpstr>
      <vt:lpstr> Экспериментальная установка </vt:lpstr>
      <vt:lpstr>Технология изготовления пористых отливок</vt:lpstr>
      <vt:lpstr>Заготовка из пористого алюминия</vt:lpstr>
      <vt:lpstr>Структура пористого алюминия:  а) фото заготовки; б)увеличение в 6 раз; в)  и г) увеличение в 200 раз</vt:lpstr>
      <vt:lpstr>Физическая модель формирования структуры пористого алюминия</vt:lpstr>
      <vt:lpstr>Презентация PowerPoint</vt:lpstr>
      <vt:lpstr>Размеры минимального радиуса пор rmin                                          Расчетный минимальный радиус пор</vt:lpstr>
      <vt:lpstr>Презентация PowerPoint</vt:lpstr>
      <vt:lpstr>Фильтровальные свойства пористого алюминия (расчет)</vt:lpstr>
      <vt:lpstr>Основные выводы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User</cp:lastModifiedBy>
  <cp:revision>85</cp:revision>
  <dcterms:created xsi:type="dcterms:W3CDTF">2018-06-03T10:34:15Z</dcterms:created>
  <dcterms:modified xsi:type="dcterms:W3CDTF">2019-06-20T22:21:45Z</dcterms:modified>
</cp:coreProperties>
</file>