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61" r:id="rId6"/>
    <p:sldId id="258" r:id="rId7"/>
    <p:sldId id="262" r:id="rId8"/>
    <p:sldId id="263" r:id="rId9"/>
    <p:sldId id="264" r:id="rId10"/>
    <p:sldId id="276" r:id="rId11"/>
    <p:sldId id="265" r:id="rId12"/>
    <p:sldId id="266" r:id="rId13"/>
    <p:sldId id="267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75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90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9702E-7860-44E4-8D53-0BC07A78F534}" type="datetimeFigureOut">
              <a:rPr lang="ru-RU" smtClean="0"/>
              <a:pPr/>
              <a:t>24.06.2018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974E-3534-45EA-971B-8E9BAF2B6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9702E-7860-44E4-8D53-0BC07A78F534}" type="datetimeFigureOut">
              <a:rPr lang="ru-RU" smtClean="0"/>
              <a:pPr/>
              <a:t>24.06.2018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974E-3534-45EA-971B-8E9BAF2B6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9702E-7860-44E4-8D53-0BC07A78F534}" type="datetimeFigureOut">
              <a:rPr lang="ru-RU" smtClean="0"/>
              <a:pPr/>
              <a:t>24.06.2018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974E-3534-45EA-971B-8E9BAF2B6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9702E-7860-44E4-8D53-0BC07A78F534}" type="datetimeFigureOut">
              <a:rPr lang="ru-RU" smtClean="0"/>
              <a:pPr/>
              <a:t>24.06.2018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974E-3534-45EA-971B-8E9BAF2B6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9702E-7860-44E4-8D53-0BC07A78F534}" type="datetimeFigureOut">
              <a:rPr lang="ru-RU" smtClean="0"/>
              <a:pPr/>
              <a:t>24.06.2018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974E-3534-45EA-971B-8E9BAF2B6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9702E-7860-44E4-8D53-0BC07A78F534}" type="datetimeFigureOut">
              <a:rPr lang="ru-RU" smtClean="0"/>
              <a:pPr/>
              <a:t>24.06.2018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974E-3534-45EA-971B-8E9BAF2B6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9702E-7860-44E4-8D53-0BC07A78F534}" type="datetimeFigureOut">
              <a:rPr lang="ru-RU" smtClean="0"/>
              <a:pPr/>
              <a:t>24.06.2018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974E-3534-45EA-971B-8E9BAF2B6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9702E-7860-44E4-8D53-0BC07A78F534}" type="datetimeFigureOut">
              <a:rPr lang="ru-RU" smtClean="0"/>
              <a:pPr/>
              <a:t>24.06.2018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974E-3534-45EA-971B-8E9BAF2B6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9702E-7860-44E4-8D53-0BC07A78F534}" type="datetimeFigureOut">
              <a:rPr lang="ru-RU" smtClean="0"/>
              <a:pPr/>
              <a:t>24.06.2018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61D974E-3534-45EA-971B-8E9BAF2B61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9702E-7860-44E4-8D53-0BC07A78F534}" type="datetimeFigureOut">
              <a:rPr lang="ru-RU" smtClean="0"/>
              <a:pPr/>
              <a:t>24.06.2018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974E-3534-45EA-971B-8E9BAF2B6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9702E-7860-44E4-8D53-0BC07A78F534}" type="datetimeFigureOut">
              <a:rPr lang="ru-RU" smtClean="0"/>
              <a:pPr/>
              <a:t>24.06.2018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974E-3534-45EA-971B-8E9BAF2B6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4">
                <a:alpha val="37000"/>
              </a:schemeClr>
            </a:gs>
            <a:gs pos="100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899702E-7860-44E4-8D53-0BC07A78F534}" type="datetimeFigureOut">
              <a:rPr lang="ru-RU" smtClean="0"/>
              <a:pPr/>
              <a:t>24.06.2018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1D974E-3534-45EA-971B-8E9BAF2B619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717032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ru-RU" sz="4800" dirty="0">
                <a:solidFill>
                  <a:schemeClr val="bg1"/>
                </a:solidFill>
                <a:effectLst/>
              </a:rPr>
              <a:t>ОСОБЕННОСТИ ФИЗИЧЕСКОЙ ПОДГОТОВКИ КВАЛИФИЦИРОВАННЫХ ФУТБОЛИСТОВ </a:t>
            </a:r>
            <a:br>
              <a:rPr lang="ru-RU" sz="4800" dirty="0">
                <a:solidFill>
                  <a:schemeClr val="bg1"/>
                </a:solidFill>
                <a:effectLst/>
              </a:rPr>
            </a:br>
            <a:r>
              <a:rPr lang="ru-RU" sz="4800" dirty="0">
                <a:solidFill>
                  <a:schemeClr val="bg1"/>
                </a:solidFill>
                <a:effectLst/>
              </a:rPr>
              <a:t>В ПОДГОТОВИТЕЛЬНОМ ПЕРИОДЕ</a:t>
            </a:r>
          </a:p>
        </p:txBody>
      </p:sp>
    </p:spTree>
    <p:extLst>
      <p:ext uri="{BB962C8B-B14F-4D97-AF65-F5344CB8AC3E}">
        <p14:creationId xmlns:p14="http://schemas.microsoft.com/office/powerpoint/2010/main" val="413084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4104456"/>
          </a:xfrm>
        </p:spPr>
        <p:txBody>
          <a:bodyPr>
            <a:normAutofit fontScale="92500" lnSpcReduction="10000"/>
          </a:bodyPr>
          <a:lstStyle/>
          <a:p>
            <a:pPr algn="just">
              <a:buClr>
                <a:schemeClr val="tx1"/>
              </a:buClr>
              <a:buSzPct val="120000"/>
              <a:buFont typeface="Wingdings" pitchFamily="2" charset="2"/>
              <a:buChar char="v"/>
            </a:pPr>
            <a:r>
              <a:rPr lang="ru-RU" dirty="0">
                <a:solidFill>
                  <a:schemeClr val="bg1"/>
                </a:solidFill>
              </a:rPr>
              <a:t>Футбол подлинно атлетическая игра, она способствует развитию быстроты, ловкости, выносливости и силы. В игре футболист выполняет очень высокую по нагрузке работу, что способствует повышению уровня функциональных возможностей человека, воспитывает морально-волевые качества. Разнообразная и большая по объему двигательная деятельность на фоне растущего утомления требует проявления волевых качеств и высокого уровня подготовленности футболистов. В связи с этим, значение физической подготовки для достижения высоких спортивных результатов в футболе совершенно очевидно. </a:t>
            </a:r>
          </a:p>
        </p:txBody>
      </p:sp>
      <p:pic>
        <p:nvPicPr>
          <p:cNvPr id="4" name="Picture 4" descr="https://byappi.ru/uploads/news/ad19f4008eeaa0cf86be990263d8db8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005064"/>
            <a:ext cx="434531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134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640960" cy="5688632"/>
          </a:xfrm>
        </p:spPr>
        <p:txBody>
          <a:bodyPr/>
          <a:lstStyle/>
          <a:p>
            <a:pPr algn="just">
              <a:buClr>
                <a:schemeClr val="tx1"/>
              </a:buClr>
              <a:buSzPct val="120000"/>
              <a:buFont typeface="Wingdings" pitchFamily="2" charset="2"/>
              <a:buChar char="v"/>
            </a:pPr>
            <a:r>
              <a:rPr lang="ru-RU" dirty="0">
                <a:solidFill>
                  <a:schemeClr val="bg1"/>
                </a:solidFill>
              </a:rPr>
              <a:t>Как известно, деятельность в футболе протекает в полярных зонах: с одной стороны кратковременная работа максимальной интенсивности (рывки, ускорения, выполнение сложно-координационных технических действий на предельных скоростях, постоянная борьба за мяч и т.п.); с другой - кратковременный отдых. </a:t>
            </a:r>
          </a:p>
        </p:txBody>
      </p:sp>
      <p:pic>
        <p:nvPicPr>
          <p:cNvPr id="5" name="Picture 4" descr="https://byappi.ru/uploads/news/ad19f4008eeaa0cf86be990263d8db8c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221088"/>
            <a:ext cx="3816424" cy="240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6245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7829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Практическая </a:t>
            </a:r>
            <a:r>
              <a:rPr lang="ru-RU" b="1" dirty="0" smtClean="0"/>
              <a:t>значимость</a:t>
            </a:r>
            <a:r>
              <a:rPr lang="ru-RU" b="1" dirty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5472608"/>
          </a:xfrm>
        </p:spPr>
        <p:txBody>
          <a:bodyPr>
            <a:normAutofit/>
          </a:bodyPr>
          <a:lstStyle/>
          <a:p>
            <a:pPr algn="just"/>
            <a:r>
              <a:rPr lang="ru-RU" sz="3200" dirty="0">
                <a:solidFill>
                  <a:schemeClr val="bg1"/>
                </a:solidFill>
              </a:rPr>
              <a:t>В</a:t>
            </a:r>
            <a:r>
              <a:rPr lang="ru-RU" sz="3200" dirty="0" smtClean="0">
                <a:solidFill>
                  <a:schemeClr val="bg1"/>
                </a:solidFill>
              </a:rPr>
              <a:t>ыражается </a:t>
            </a:r>
            <a:r>
              <a:rPr lang="ru-RU" sz="3200" dirty="0">
                <a:solidFill>
                  <a:schemeClr val="bg1"/>
                </a:solidFill>
              </a:rPr>
              <a:t>внедрением в практику систематизированного материала по организации тренировочного процесса с целью организации и проведения физической подготовки квалифицированных футболистов в подготовительном периоде круглогодичной подготовки футболистов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2545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348880"/>
            <a:ext cx="8229600" cy="1143000"/>
          </a:xfrm>
        </p:spPr>
        <p:txBody>
          <a:bodyPr/>
          <a:lstStyle/>
          <a:p>
            <a:r>
              <a:rPr lang="ru-RU" dirty="0" smtClean="0"/>
              <a:t>Объект исследования: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429000"/>
            <a:ext cx="8291264" cy="1656184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  <a:buSzPct val="120000"/>
              <a:buFont typeface="Wingdings" pitchFamily="2" charset="2"/>
              <a:buChar char="v"/>
            </a:pPr>
            <a:r>
              <a:rPr lang="ru-RU" sz="3200" dirty="0">
                <a:solidFill>
                  <a:schemeClr val="bg1"/>
                </a:solidFill>
              </a:rPr>
              <a:t>учебно-тренировочный процесс команды по футболу в подготовительном периоде.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466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628800"/>
            <a:ext cx="8229600" cy="1143000"/>
          </a:xfrm>
        </p:spPr>
        <p:txBody>
          <a:bodyPr/>
          <a:lstStyle/>
          <a:p>
            <a:r>
              <a:rPr lang="ru-RU" dirty="0" smtClean="0"/>
              <a:t>Предмет исследования: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780928"/>
            <a:ext cx="8435280" cy="2895600"/>
          </a:xfrm>
        </p:spPr>
        <p:txBody>
          <a:bodyPr/>
          <a:lstStyle/>
          <a:p>
            <a:pPr algn="just">
              <a:buClr>
                <a:schemeClr val="tx1"/>
              </a:buClr>
              <a:buSzPct val="120000"/>
              <a:buFont typeface="Wingdings" pitchFamily="2" charset="2"/>
              <a:buChar char="v"/>
            </a:pPr>
            <a:r>
              <a:rPr lang="ru-RU" sz="3200" dirty="0">
                <a:solidFill>
                  <a:schemeClr val="bg1"/>
                </a:solidFill>
              </a:rPr>
              <a:t>структура и содержание физической подготовки команды по футболу в подготовительном периоде</a:t>
            </a:r>
            <a:r>
              <a:rPr lang="ru-RU" sz="3200" dirty="0" smtClean="0">
                <a:solidFill>
                  <a:schemeClr val="bg1"/>
                </a:solidFill>
              </a:rPr>
              <a:t>.</a:t>
            </a:r>
            <a:endParaRPr lang="ru-RU" sz="40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3182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143000"/>
          </a:xfrm>
        </p:spPr>
        <p:txBody>
          <a:bodyPr/>
          <a:lstStyle/>
          <a:p>
            <a:r>
              <a:rPr lang="ru-RU" dirty="0" smtClean="0"/>
              <a:t>Цель работы: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204864"/>
            <a:ext cx="8229600" cy="4389120"/>
          </a:xfrm>
        </p:spPr>
        <p:txBody>
          <a:bodyPr>
            <a:normAutofit/>
          </a:bodyPr>
          <a:lstStyle/>
          <a:p>
            <a:pPr algn="just">
              <a:buClr>
                <a:schemeClr val="tx1"/>
              </a:buClr>
              <a:buSzPct val="120000"/>
              <a:buFont typeface="Wingdings" pitchFamily="2" charset="2"/>
              <a:buChar char="v"/>
            </a:pPr>
            <a:r>
              <a:rPr lang="ru-RU" sz="3200" dirty="0">
                <a:solidFill>
                  <a:schemeClr val="bg1"/>
                </a:solidFill>
              </a:rPr>
              <a:t>И</a:t>
            </a:r>
            <a:r>
              <a:rPr lang="ru-RU" sz="3200" dirty="0" smtClean="0">
                <a:solidFill>
                  <a:schemeClr val="bg1"/>
                </a:solidFill>
              </a:rPr>
              <a:t>зучение </a:t>
            </a:r>
            <a:r>
              <a:rPr lang="ru-RU" sz="3200" dirty="0">
                <a:solidFill>
                  <a:schemeClr val="bg1"/>
                </a:solidFill>
              </a:rPr>
              <a:t>и обобщение отечественного и зарубежного опыта по физической подготовке в подготовительном периоде годичного цикла игроков в футболе.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196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ru-RU" dirty="0" smtClean="0"/>
              <a:t>Задачи: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496944" cy="5112568"/>
          </a:xfrm>
        </p:spPr>
        <p:txBody>
          <a:bodyPr>
            <a:normAutofit/>
          </a:bodyPr>
          <a:lstStyle/>
          <a:p>
            <a:pPr marL="273050" lvl="0" indent="531813" algn="just"/>
            <a:r>
              <a:rPr lang="ru-RU" sz="2800" dirty="0" smtClean="0">
                <a:solidFill>
                  <a:schemeClr val="bg1"/>
                </a:solidFill>
              </a:rPr>
              <a:t>1. Изучить </a:t>
            </a:r>
            <a:r>
              <a:rPr lang="ru-RU" sz="2800" dirty="0">
                <a:solidFill>
                  <a:schemeClr val="bg1"/>
                </a:solidFill>
              </a:rPr>
              <a:t>специальную научно-методическую литературу, посвященную физической подготовке футболистов;</a:t>
            </a:r>
          </a:p>
          <a:p>
            <a:pPr marL="273050" lvl="0" indent="531813" algn="just"/>
            <a:r>
              <a:rPr lang="ru-RU" sz="2800" dirty="0" smtClean="0">
                <a:solidFill>
                  <a:schemeClr val="bg1"/>
                </a:solidFill>
              </a:rPr>
              <a:t>2.      На </a:t>
            </a:r>
            <a:r>
              <a:rPr lang="ru-RU" sz="2800" dirty="0">
                <a:solidFill>
                  <a:schemeClr val="bg1"/>
                </a:solidFill>
              </a:rPr>
              <a:t>основе проведенного анализа научно-методической литературы и личного опыта подготовки в мини-футбольной команде ПГУ описать методику физической подготовки футболистов в подготовительном периоде.</a:t>
            </a:r>
          </a:p>
        </p:txBody>
      </p:sp>
    </p:spTree>
    <p:extLst>
      <p:ext uri="{BB962C8B-B14F-4D97-AF65-F5344CB8AC3E}">
        <p14:creationId xmlns:p14="http://schemas.microsoft.com/office/powerpoint/2010/main" val="2408584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976" y="116632"/>
            <a:ext cx="8229600" cy="7829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Методы исследования: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16" y="836712"/>
            <a:ext cx="9015880" cy="5112568"/>
          </a:xfrm>
        </p:spPr>
        <p:txBody>
          <a:bodyPr>
            <a:noAutofit/>
          </a:bodyPr>
          <a:lstStyle/>
          <a:p>
            <a:pPr lvl="0" algn="just"/>
            <a:r>
              <a:rPr lang="ru-RU" sz="2800" b="1" dirty="0" smtClean="0">
                <a:solidFill>
                  <a:schemeClr val="bg1"/>
                </a:solidFill>
              </a:rPr>
              <a:t>1. Анализ </a:t>
            </a:r>
            <a:r>
              <a:rPr lang="ru-RU" sz="2800" b="1" dirty="0">
                <a:solidFill>
                  <a:schemeClr val="bg1"/>
                </a:solidFill>
              </a:rPr>
              <a:t>литературных источников. </a:t>
            </a:r>
            <a:r>
              <a:rPr lang="ru-RU" sz="2800" dirty="0">
                <a:solidFill>
                  <a:schemeClr val="bg1"/>
                </a:solidFill>
              </a:rPr>
              <a:t>На всех этапах работы проводился теоретический анализ научно-методической литературы. Он заключался в изучении отечественной, зарубежной научно-методической и специальной литературы по теме бакалаврского исследования, что необходимо для разработки методологического аппарата работы. На основе анализа формулировалась актуальность и цель работы, проводилась постановка задач, подбор методов исследования. Кроме специальной литературы по футболу нами использовалось литература по анатомии, физиологии, психологии, которая позволяла наиболее корректно организовать исследование по выбранной теме.</a:t>
            </a:r>
          </a:p>
        </p:txBody>
      </p:sp>
    </p:spTree>
    <p:extLst>
      <p:ext uri="{BB962C8B-B14F-4D97-AF65-F5344CB8AC3E}">
        <p14:creationId xmlns:p14="http://schemas.microsoft.com/office/powerpoint/2010/main" val="4138569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692696"/>
            <a:ext cx="8784976" cy="5976664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2. </a:t>
            </a:r>
            <a:r>
              <a:rPr lang="ru-RU" dirty="0">
                <a:solidFill>
                  <a:schemeClr val="bg1"/>
                </a:solidFill>
              </a:rPr>
              <a:t>Педагогическое наблюдение. Педагогическое наблюдение представляет собой планомерный анализ и оценку метода организации учебно-тренировочного процесса футболистов без вмешательства исследователя в ходе этого процесса. Оно характеризуется во-первых, планомерностью и конкретностью объекта наблюдения, во-вторых, наличием специфических приемов регистрации наблюдаемых явлений и фактов (специальных протоколов, условных обозначений при записях и пр.) и, в-третьих, последующей проверкой результатов наблюдения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3. </a:t>
            </a:r>
            <a:r>
              <a:rPr lang="ru-RU" dirty="0">
                <a:solidFill>
                  <a:schemeClr val="bg1"/>
                </a:solidFill>
              </a:rPr>
              <a:t>Беседы и опроса. Это методы получения информации на основе вербальной коммуникации. В рамках этих методов выделяют беседу, интервью (устный опрос) и анкетирование (письменный опрос</a:t>
            </a:r>
            <a:r>
              <a:rPr lang="ru-RU" dirty="0" smtClean="0">
                <a:solidFill>
                  <a:schemeClr val="bg1"/>
                </a:solidFill>
              </a:rPr>
              <a:t>).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690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640960" cy="1143000"/>
          </a:xfrm>
        </p:spPr>
        <p:txBody>
          <a:bodyPr>
            <a:noAutofit/>
          </a:bodyPr>
          <a:lstStyle/>
          <a:p>
            <a:pPr algn="just"/>
            <a:r>
              <a:rPr lang="ru-RU" sz="5400" dirty="0" smtClean="0"/>
              <a:t>Три этапа исследования:</a:t>
            </a:r>
            <a:endParaRPr lang="ru-RU" sz="5400" dirty="0"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179512" y="2132856"/>
            <a:ext cx="8784976" cy="2952328"/>
          </a:xfrm>
        </p:spPr>
        <p:txBody>
          <a:bodyPr>
            <a:noAutofit/>
          </a:bodyPr>
          <a:lstStyle/>
          <a:p>
            <a:pPr algn="just"/>
            <a:r>
              <a:rPr lang="ru-RU" sz="2800" u="sng" dirty="0">
                <a:solidFill>
                  <a:schemeClr val="bg1"/>
                </a:solidFill>
              </a:rPr>
              <a:t>На первом этапе -</a:t>
            </a:r>
            <a:r>
              <a:rPr lang="ru-RU" sz="2800" dirty="0">
                <a:solidFill>
                  <a:schemeClr val="bg1"/>
                </a:solidFill>
              </a:rPr>
              <a:t> осуществлялся анализ научной, специальной и методической литературы, посвященной физической подготовке футболистов в подготовительном периоде.	 Была определена цель исследования, </a:t>
            </a:r>
            <a:r>
              <a:rPr lang="ru-RU" sz="2800" dirty="0" smtClean="0">
                <a:solidFill>
                  <a:schemeClr val="bg1"/>
                </a:solidFill>
              </a:rPr>
              <a:t>сформированы </a:t>
            </a:r>
            <a:r>
              <a:rPr lang="ru-RU" sz="2800" dirty="0">
                <a:solidFill>
                  <a:schemeClr val="bg1"/>
                </a:solidFill>
              </a:rPr>
              <a:t>задачи исследования. Анализировались методики исследования, учитывалось их соответствие основным требованиям.</a:t>
            </a:r>
          </a:p>
        </p:txBody>
      </p:sp>
    </p:spTree>
    <p:extLst>
      <p:ext uri="{BB962C8B-B14F-4D97-AF65-F5344CB8AC3E}">
        <p14:creationId xmlns:p14="http://schemas.microsoft.com/office/powerpoint/2010/main" val="1717145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07504" y="1268760"/>
            <a:ext cx="8856984" cy="5256584"/>
          </a:xfrm>
        </p:spPr>
        <p:txBody>
          <a:bodyPr>
            <a:noAutofit/>
          </a:bodyPr>
          <a:lstStyle/>
          <a:p>
            <a:pPr algn="just"/>
            <a:r>
              <a:rPr lang="ru-RU" sz="3600" u="sng" dirty="0">
                <a:solidFill>
                  <a:schemeClr val="bg1"/>
                </a:solidFill>
              </a:rPr>
              <a:t>На втором этапе</a:t>
            </a:r>
            <a:r>
              <a:rPr lang="ru-RU" sz="3600" dirty="0">
                <a:solidFill>
                  <a:schemeClr val="bg1"/>
                </a:solidFill>
              </a:rPr>
              <a:t> - осуществлялось обобщение полученной информации из научно-методической литературы и сопоставление с результатами опросов и бесед с ведущими тренерами Пензенской области.</a:t>
            </a:r>
          </a:p>
          <a:p>
            <a:pPr algn="just"/>
            <a:r>
              <a:rPr lang="ru-RU" sz="3600" u="sng" dirty="0">
                <a:solidFill>
                  <a:schemeClr val="bg1"/>
                </a:solidFill>
              </a:rPr>
              <a:t>На третьем этапе</a:t>
            </a:r>
            <a:r>
              <a:rPr lang="ru-RU" sz="3600" dirty="0">
                <a:solidFill>
                  <a:schemeClr val="bg1"/>
                </a:solidFill>
              </a:rPr>
              <a:t> - осуществлялось непосредственное оформление бакалаврской работы</a:t>
            </a:r>
            <a:r>
              <a:rPr lang="ru-RU" sz="3600" dirty="0" smtClean="0">
                <a:solidFill>
                  <a:schemeClr val="bg1"/>
                </a:solidFill>
              </a:rPr>
              <a:t>.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475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18" y="44624"/>
            <a:ext cx="8784978" cy="115212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2800" dirty="0">
                <a:solidFill>
                  <a:schemeClr val="tx2"/>
                </a:solidFill>
              </a:rPr>
              <a:t>Нормирование тренировочных нагрузок в микроцикле (МКЦ) </a:t>
            </a:r>
            <a:r>
              <a:rPr lang="ru-RU" sz="2800" dirty="0" err="1">
                <a:solidFill>
                  <a:schemeClr val="tx2"/>
                </a:solidFill>
              </a:rPr>
              <a:t>общеподготовительного</a:t>
            </a:r>
            <a:r>
              <a:rPr lang="ru-RU" sz="2800" dirty="0">
                <a:solidFill>
                  <a:schemeClr val="tx2"/>
                </a:solidFill>
              </a:rPr>
              <a:t> этапа подготовительного периода</a:t>
            </a:r>
            <a:endParaRPr lang="ru-RU" sz="2800" b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66633"/>
              </p:ext>
            </p:extLst>
          </p:nvPr>
        </p:nvGraphicFramePr>
        <p:xfrm>
          <a:off x="-2" y="1052736"/>
          <a:ext cx="9144001" cy="58052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8003">
                  <a:extLst>
                    <a:ext uri="{9D8B030D-6E8A-4147-A177-3AD203B41FA5}">
                      <a16:colId xmlns:a16="http://schemas.microsoft.com/office/drawing/2014/main" val="2493721562"/>
                    </a:ext>
                  </a:extLst>
                </a:gridCol>
                <a:gridCol w="826697">
                  <a:extLst>
                    <a:ext uri="{9D8B030D-6E8A-4147-A177-3AD203B41FA5}">
                      <a16:colId xmlns:a16="http://schemas.microsoft.com/office/drawing/2014/main" val="3768318329"/>
                    </a:ext>
                  </a:extLst>
                </a:gridCol>
                <a:gridCol w="1863456">
                  <a:extLst>
                    <a:ext uri="{9D8B030D-6E8A-4147-A177-3AD203B41FA5}">
                      <a16:colId xmlns:a16="http://schemas.microsoft.com/office/drawing/2014/main" val="2591314790"/>
                    </a:ext>
                  </a:extLst>
                </a:gridCol>
                <a:gridCol w="2332951">
                  <a:extLst>
                    <a:ext uri="{9D8B030D-6E8A-4147-A177-3AD203B41FA5}">
                      <a16:colId xmlns:a16="http://schemas.microsoft.com/office/drawing/2014/main" val="3642669297"/>
                    </a:ext>
                  </a:extLst>
                </a:gridCol>
                <a:gridCol w="2058029">
                  <a:extLst>
                    <a:ext uri="{9D8B030D-6E8A-4147-A177-3AD203B41FA5}">
                      <a16:colId xmlns:a16="http://schemas.microsoft.com/office/drawing/2014/main" val="1330147945"/>
                    </a:ext>
                  </a:extLst>
                </a:gridCol>
                <a:gridCol w="1184865">
                  <a:extLst>
                    <a:ext uri="{9D8B030D-6E8A-4147-A177-3AD203B41FA5}">
                      <a16:colId xmlns:a16="http://schemas.microsoft.com/office/drawing/2014/main" val="1317172858"/>
                    </a:ext>
                  </a:extLst>
                </a:gridCol>
              </a:tblGrid>
              <a:tr h="1029467"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День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МКЦ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Занятие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4877" marR="4877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Характеристика нагрузки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4877" marR="4877" marT="0" marB="0" anchor="ctr"/>
                </a:tc>
                <a:extLst>
                  <a:ext uri="{0D108BD9-81ED-4DB2-BD59-A6C34878D82A}">
                    <a16:rowId xmlns:a16="http://schemas.microsoft.com/office/drawing/2014/main" val="890933551"/>
                  </a:ext>
                </a:extLst>
              </a:tr>
              <a:tr h="10294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 err="1">
                          <a:effectLst/>
                        </a:rPr>
                        <a:t>Специализи</a:t>
                      </a:r>
                      <a:r>
                        <a:rPr lang="ru-RU" sz="1200" spc="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 err="1">
                          <a:effectLst/>
                        </a:rPr>
                        <a:t>рованность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Сложность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Направленность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Величина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extLst>
                  <a:ext uri="{0D108BD9-81ED-4DB2-BD59-A6C34878D82A}">
                    <a16:rowId xmlns:a16="http://schemas.microsoft.com/office/drawing/2014/main" val="317789767"/>
                  </a:ext>
                </a:extLst>
              </a:tr>
              <a:tr h="1873165"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1-й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1-е</a:t>
                      </a:r>
                    </a:p>
                    <a:p>
                      <a:pPr algn="l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2-е</a:t>
                      </a:r>
                    </a:p>
                    <a:p>
                      <a:pPr algn="l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3-е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Неспецифическая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Специфическая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Неспецифическая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Циклические упражнения (кросс) Простые игровые упражнения (в парах, тройках) Координационные и силовые упражнения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Чисто аэробная Развитие скоростно­силовых качеств Развитие силовых качеств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Малая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Средняя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Средняя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extLst>
                  <a:ext uri="{0D108BD9-81ED-4DB2-BD59-A6C34878D82A}">
                    <a16:rowId xmlns:a16="http://schemas.microsoft.com/office/drawing/2014/main" val="2536740344"/>
                  </a:ext>
                </a:extLst>
              </a:tr>
              <a:tr h="1873165"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2-й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1-е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2-е 3-е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Неспецифическая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Специфическая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Специфическая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Беговые и прыжковые упражнения Средняя ("квадраты") Простые игровые упражнения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Аэробная + смешанная </a:t>
                      </a:r>
                      <a:r>
                        <a:rPr lang="ru-RU" sz="1200" spc="0" dirty="0" err="1">
                          <a:effectLst/>
                        </a:rPr>
                        <a:t>Смешанная</a:t>
                      </a:r>
                      <a:r>
                        <a:rPr lang="ru-RU" sz="1200" spc="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Развитие скоростной выносливости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Малая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Средняя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Средняя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77" marR="4877" marT="0" marB="0" anchor="ctr"/>
                </a:tc>
                <a:extLst>
                  <a:ext uri="{0D108BD9-81ED-4DB2-BD59-A6C34878D82A}">
                    <a16:rowId xmlns:a16="http://schemas.microsoft.com/office/drawing/2014/main" val="4077972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276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9127231"/>
              </p:ext>
            </p:extLst>
          </p:nvPr>
        </p:nvGraphicFramePr>
        <p:xfrm>
          <a:off x="1" y="0"/>
          <a:ext cx="9143998" cy="6858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8001">
                  <a:extLst>
                    <a:ext uri="{9D8B030D-6E8A-4147-A177-3AD203B41FA5}">
                      <a16:colId xmlns:a16="http://schemas.microsoft.com/office/drawing/2014/main" val="2025396740"/>
                    </a:ext>
                  </a:extLst>
                </a:gridCol>
                <a:gridCol w="826696">
                  <a:extLst>
                    <a:ext uri="{9D8B030D-6E8A-4147-A177-3AD203B41FA5}">
                      <a16:colId xmlns:a16="http://schemas.microsoft.com/office/drawing/2014/main" val="3086752017"/>
                    </a:ext>
                  </a:extLst>
                </a:gridCol>
                <a:gridCol w="1863455">
                  <a:extLst>
                    <a:ext uri="{9D8B030D-6E8A-4147-A177-3AD203B41FA5}">
                      <a16:colId xmlns:a16="http://schemas.microsoft.com/office/drawing/2014/main" val="574054346"/>
                    </a:ext>
                  </a:extLst>
                </a:gridCol>
                <a:gridCol w="2332950">
                  <a:extLst>
                    <a:ext uri="{9D8B030D-6E8A-4147-A177-3AD203B41FA5}">
                      <a16:colId xmlns:a16="http://schemas.microsoft.com/office/drawing/2014/main" val="3463557944"/>
                    </a:ext>
                  </a:extLst>
                </a:gridCol>
                <a:gridCol w="2058030">
                  <a:extLst>
                    <a:ext uri="{9D8B030D-6E8A-4147-A177-3AD203B41FA5}">
                      <a16:colId xmlns:a16="http://schemas.microsoft.com/office/drawing/2014/main" val="762943842"/>
                    </a:ext>
                  </a:extLst>
                </a:gridCol>
                <a:gridCol w="1184866">
                  <a:extLst>
                    <a:ext uri="{9D8B030D-6E8A-4147-A177-3AD203B41FA5}">
                      <a16:colId xmlns:a16="http://schemas.microsoft.com/office/drawing/2014/main" val="54466120"/>
                    </a:ext>
                  </a:extLst>
                </a:gridCol>
              </a:tblGrid>
              <a:tr h="3280986"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3-й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1-е</a:t>
                      </a:r>
                      <a:endParaRPr lang="ru-RU" sz="13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2-е 3-е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Неспецифическая</a:t>
                      </a:r>
                      <a:endParaRPr lang="ru-RU" sz="13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Специфическая</a:t>
                      </a:r>
                      <a:endParaRPr lang="ru-RU" sz="13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Специфическая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Беговые и прыжковые упражнения; упражнения на гибкость. Сложные и простые игровые упражнения. Простые игровые упражнения.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Смешанная Смешанная </a:t>
                      </a:r>
                      <a:endParaRPr lang="ru-RU" sz="13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Развитие скоростной выносливости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Малая</a:t>
                      </a:r>
                      <a:endParaRPr lang="ru-RU" sz="13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Средняя</a:t>
                      </a:r>
                      <a:endParaRPr lang="ru-RU" sz="13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Малая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2727925696"/>
                  </a:ext>
                </a:extLst>
              </a:tr>
              <a:tr h="3577014"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4-й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1-е 2-е</a:t>
                      </a:r>
                      <a:endParaRPr lang="ru-RU" sz="13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3-е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Специфическая</a:t>
                      </a:r>
                      <a:endParaRPr lang="ru-RU" sz="1300" dirty="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Неспецифическая</a:t>
                      </a:r>
                      <a:endParaRPr lang="ru-RU" sz="1300" dirty="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Неспецифическая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Простые игровые уп­ражнения на малых площадках Циклические упражнения Циклические и прыжковые упражнения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Аэробная Преимущественно аэробная (ЧСС до 160 уд/мин) Развитие скоростной выносливости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Малая</a:t>
                      </a:r>
                      <a:endParaRPr lang="ru-RU" sz="1300" dirty="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Средняя</a:t>
                      </a:r>
                      <a:endParaRPr lang="ru-RU" sz="1300" dirty="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Средняя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709402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93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184054"/>
              </p:ext>
            </p:extLst>
          </p:nvPr>
        </p:nvGraphicFramePr>
        <p:xfrm>
          <a:off x="1" y="0"/>
          <a:ext cx="9143998" cy="68580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8001">
                  <a:extLst>
                    <a:ext uri="{9D8B030D-6E8A-4147-A177-3AD203B41FA5}">
                      <a16:colId xmlns:a16="http://schemas.microsoft.com/office/drawing/2014/main" val="4129307302"/>
                    </a:ext>
                  </a:extLst>
                </a:gridCol>
                <a:gridCol w="826696">
                  <a:extLst>
                    <a:ext uri="{9D8B030D-6E8A-4147-A177-3AD203B41FA5}">
                      <a16:colId xmlns:a16="http://schemas.microsoft.com/office/drawing/2014/main" val="3133986400"/>
                    </a:ext>
                  </a:extLst>
                </a:gridCol>
                <a:gridCol w="1863455">
                  <a:extLst>
                    <a:ext uri="{9D8B030D-6E8A-4147-A177-3AD203B41FA5}">
                      <a16:colId xmlns:a16="http://schemas.microsoft.com/office/drawing/2014/main" val="2487511664"/>
                    </a:ext>
                  </a:extLst>
                </a:gridCol>
                <a:gridCol w="2332950">
                  <a:extLst>
                    <a:ext uri="{9D8B030D-6E8A-4147-A177-3AD203B41FA5}">
                      <a16:colId xmlns:a16="http://schemas.microsoft.com/office/drawing/2014/main" val="1553907774"/>
                    </a:ext>
                  </a:extLst>
                </a:gridCol>
                <a:gridCol w="2058030">
                  <a:extLst>
                    <a:ext uri="{9D8B030D-6E8A-4147-A177-3AD203B41FA5}">
                      <a16:colId xmlns:a16="http://schemas.microsoft.com/office/drawing/2014/main" val="1635428631"/>
                    </a:ext>
                  </a:extLst>
                </a:gridCol>
                <a:gridCol w="1184866">
                  <a:extLst>
                    <a:ext uri="{9D8B030D-6E8A-4147-A177-3AD203B41FA5}">
                      <a16:colId xmlns:a16="http://schemas.microsoft.com/office/drawing/2014/main" val="1721616881"/>
                    </a:ext>
                  </a:extLst>
                </a:gridCol>
              </a:tblGrid>
              <a:tr h="2895517"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5-й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en-US" sz="1200" spc="0">
                          <a:effectLst/>
                        </a:rPr>
                        <a:t>I</a:t>
                      </a:r>
                      <a:r>
                        <a:rPr lang="ru-RU" sz="1200" spc="0">
                          <a:effectLst/>
                        </a:rPr>
                        <a:t>-е 2-е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Неспецифическая</a:t>
                      </a:r>
                      <a:endParaRPr lang="ru-RU" sz="13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Специфическая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Беговые и силовые упражнения, упражнения на гибкость Простые игровые упражнения на малых и средних площадках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Смешанная Аэробная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Малая</a:t>
                      </a:r>
                      <a:endParaRPr lang="ru-RU" sz="13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Средняя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391040774"/>
                  </a:ext>
                </a:extLst>
              </a:tr>
              <a:tr h="3091567"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6-й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1 -е 2-е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Специфическая</a:t>
                      </a:r>
                      <a:endParaRPr lang="ru-RU" sz="13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Специфическая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Простые игровые упражнения </a:t>
                      </a:r>
                      <a:endParaRPr lang="ru-RU" sz="13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Сложные игровые упражнения (контрольная игра)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Преимущественно аэробная (ЧСС до 160 уд/мин) Смешанная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Малая</a:t>
                      </a:r>
                      <a:endParaRPr lang="ru-RU" sz="1300">
                        <a:effectLst/>
                      </a:endParaRPr>
                    </a:p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Большая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3335349821"/>
                  </a:ext>
                </a:extLst>
              </a:tr>
              <a:tr h="870917">
                <a:tc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7-й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6350" marR="635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Отдых, восстановительные мероприятия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3685669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624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080120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/>
              <a:t>Нормирование тренировочных нагрузок в микроцикле специально-подготовительного этапа подготовительного периода</a:t>
            </a:r>
            <a:endParaRPr lang="ru-RU" sz="2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326916"/>
              </p:ext>
            </p:extLst>
          </p:nvPr>
        </p:nvGraphicFramePr>
        <p:xfrm>
          <a:off x="0" y="1196752"/>
          <a:ext cx="9144000" cy="56612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9264">
                  <a:extLst>
                    <a:ext uri="{9D8B030D-6E8A-4147-A177-3AD203B41FA5}">
                      <a16:colId xmlns:a16="http://schemas.microsoft.com/office/drawing/2014/main" val="103361809"/>
                    </a:ext>
                  </a:extLst>
                </a:gridCol>
                <a:gridCol w="1484922">
                  <a:extLst>
                    <a:ext uri="{9D8B030D-6E8A-4147-A177-3AD203B41FA5}">
                      <a16:colId xmlns:a16="http://schemas.microsoft.com/office/drawing/2014/main" val="3219543895"/>
                    </a:ext>
                  </a:extLst>
                </a:gridCol>
                <a:gridCol w="2169777">
                  <a:extLst>
                    <a:ext uri="{9D8B030D-6E8A-4147-A177-3AD203B41FA5}">
                      <a16:colId xmlns:a16="http://schemas.microsoft.com/office/drawing/2014/main" val="2312164233"/>
                    </a:ext>
                  </a:extLst>
                </a:gridCol>
                <a:gridCol w="2169777">
                  <a:extLst>
                    <a:ext uri="{9D8B030D-6E8A-4147-A177-3AD203B41FA5}">
                      <a16:colId xmlns:a16="http://schemas.microsoft.com/office/drawing/2014/main" val="4242887374"/>
                    </a:ext>
                  </a:extLst>
                </a:gridCol>
                <a:gridCol w="1599333">
                  <a:extLst>
                    <a:ext uri="{9D8B030D-6E8A-4147-A177-3AD203B41FA5}">
                      <a16:colId xmlns:a16="http://schemas.microsoft.com/office/drawing/2014/main" val="3480559986"/>
                    </a:ext>
                  </a:extLst>
                </a:gridCol>
                <a:gridCol w="920927">
                  <a:extLst>
                    <a:ext uri="{9D8B030D-6E8A-4147-A177-3AD203B41FA5}">
                      <a16:colId xmlns:a16="http://schemas.microsoft.com/office/drawing/2014/main" val="3454781517"/>
                    </a:ext>
                  </a:extLst>
                </a:gridCol>
              </a:tblGrid>
              <a:tr h="566342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День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МКЦ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13" marR="54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Занятие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13" marR="5413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Характеристика нагрузки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5413" marR="541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750872"/>
                  </a:ext>
                </a:extLst>
              </a:tr>
              <a:tr h="12603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5413" marR="54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 err="1">
                          <a:effectLst/>
                        </a:rPr>
                        <a:t>Специализи</a:t>
                      </a:r>
                      <a:r>
                        <a:rPr lang="ru-RU" sz="1200" spc="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 err="1">
                          <a:effectLst/>
                        </a:rPr>
                        <a:t>рованность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13" marR="54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Сложность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13" marR="54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Направленность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13" marR="54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Величина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13" marR="5413" marT="0" marB="0" anchor="ctr"/>
                </a:tc>
                <a:extLst>
                  <a:ext uri="{0D108BD9-81ED-4DB2-BD59-A6C34878D82A}">
                    <a16:rowId xmlns:a16="http://schemas.microsoft.com/office/drawing/2014/main" val="2031369871"/>
                  </a:ext>
                </a:extLst>
              </a:tr>
              <a:tr h="383452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1-й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13" marR="54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1-е 2-е 3-е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13" marR="54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Специфическая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Неспецифическая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Неспецифическая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13" marR="54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Игровые упражнения типа "квадраты" Силовые и координационные упражнения Циклические упражнения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13" marR="54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Преимущественно аэробная Развитие силовых качеств Развитие скоростных качеств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13" marR="541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Малая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Средняя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Средняя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413" marR="5413" marT="0" marB="0" anchor="ctr"/>
                </a:tc>
                <a:extLst>
                  <a:ext uri="{0D108BD9-81ED-4DB2-BD59-A6C34878D82A}">
                    <a16:rowId xmlns:a16="http://schemas.microsoft.com/office/drawing/2014/main" val="3063963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98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856597"/>
              </p:ext>
            </p:extLst>
          </p:nvPr>
        </p:nvGraphicFramePr>
        <p:xfrm>
          <a:off x="1" y="1"/>
          <a:ext cx="9143998" cy="6857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7728">
                  <a:extLst>
                    <a:ext uri="{9D8B030D-6E8A-4147-A177-3AD203B41FA5}">
                      <a16:colId xmlns:a16="http://schemas.microsoft.com/office/drawing/2014/main" val="2205444282"/>
                    </a:ext>
                  </a:extLst>
                </a:gridCol>
                <a:gridCol w="951919">
                  <a:extLst>
                    <a:ext uri="{9D8B030D-6E8A-4147-A177-3AD203B41FA5}">
                      <a16:colId xmlns:a16="http://schemas.microsoft.com/office/drawing/2014/main" val="4274882307"/>
                    </a:ext>
                  </a:extLst>
                </a:gridCol>
                <a:gridCol w="1768536">
                  <a:extLst>
                    <a:ext uri="{9D8B030D-6E8A-4147-A177-3AD203B41FA5}">
                      <a16:colId xmlns:a16="http://schemas.microsoft.com/office/drawing/2014/main" val="1116762909"/>
                    </a:ext>
                  </a:extLst>
                </a:gridCol>
                <a:gridCol w="2584195">
                  <a:extLst>
                    <a:ext uri="{9D8B030D-6E8A-4147-A177-3AD203B41FA5}">
                      <a16:colId xmlns:a16="http://schemas.microsoft.com/office/drawing/2014/main" val="3910940395"/>
                    </a:ext>
                  </a:extLst>
                </a:gridCol>
                <a:gridCol w="1904799">
                  <a:extLst>
                    <a:ext uri="{9D8B030D-6E8A-4147-A177-3AD203B41FA5}">
                      <a16:colId xmlns:a16="http://schemas.microsoft.com/office/drawing/2014/main" val="1767013129"/>
                    </a:ext>
                  </a:extLst>
                </a:gridCol>
                <a:gridCol w="1096821">
                  <a:extLst>
                    <a:ext uri="{9D8B030D-6E8A-4147-A177-3AD203B41FA5}">
                      <a16:colId xmlns:a16="http://schemas.microsoft.com/office/drawing/2014/main" val="766996684"/>
                    </a:ext>
                  </a:extLst>
                </a:gridCol>
              </a:tblGrid>
              <a:tr h="27485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2-й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1-е 2-е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Неспецифическая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Специфическая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Циклические и прыжковые упражнения Игровые упражнения повышенной сложности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Развитие скоростно­силовых качеств Смешанная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Малая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Средняя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extLst>
                  <a:ext uri="{0D108BD9-81ED-4DB2-BD59-A6C34878D82A}">
                    <a16:rowId xmlns:a16="http://schemas.microsoft.com/office/drawing/2014/main" val="2210641477"/>
                  </a:ext>
                </a:extLst>
              </a:tr>
              <a:tr h="27485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3-й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1 -е 2-е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Специфическая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Специфическая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Простые игровые упражнения Максимальная(контрольная игра)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 err="1">
                          <a:effectLst/>
                        </a:rPr>
                        <a:t>Преимущественн</a:t>
                      </a:r>
                      <a:r>
                        <a:rPr lang="ru-RU" sz="1200" spc="0" dirty="0">
                          <a:effectLst/>
                        </a:rPr>
                        <a:t> о аэробная Смешанная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Малая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Средняя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extLst>
                  <a:ext uri="{0D108BD9-81ED-4DB2-BD59-A6C34878D82A}">
                    <a16:rowId xmlns:a16="http://schemas.microsoft.com/office/drawing/2014/main" val="3128384352"/>
                  </a:ext>
                </a:extLst>
              </a:tr>
              <a:tr h="136092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4-й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1 -е 2-е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Неспецифическая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Неспецифическая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Циклические и коор­динационные упражнения Простые игровые упражнения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Смешанная Развитие </a:t>
                      </a:r>
                      <a:r>
                        <a:rPr lang="ru-RU" sz="1200" spc="0" dirty="0" err="1">
                          <a:effectLst/>
                        </a:rPr>
                        <a:t>скоростно­силовых</a:t>
                      </a:r>
                      <a:r>
                        <a:rPr lang="ru-RU" sz="1200" spc="0" dirty="0">
                          <a:effectLst/>
                        </a:rPr>
                        <a:t> качеств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Малая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Средняя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845" marR="4845" marT="0" marB="0" anchor="ctr"/>
                </a:tc>
                <a:extLst>
                  <a:ext uri="{0D108BD9-81ED-4DB2-BD59-A6C34878D82A}">
                    <a16:rowId xmlns:a16="http://schemas.microsoft.com/office/drawing/2014/main" val="134247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064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814275"/>
              </p:ext>
            </p:extLst>
          </p:nvPr>
        </p:nvGraphicFramePr>
        <p:xfrm>
          <a:off x="-3" y="0"/>
          <a:ext cx="9180514" cy="69788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5942">
                  <a:extLst>
                    <a:ext uri="{9D8B030D-6E8A-4147-A177-3AD203B41FA5}">
                      <a16:colId xmlns:a16="http://schemas.microsoft.com/office/drawing/2014/main" val="1204092671"/>
                    </a:ext>
                  </a:extLst>
                </a:gridCol>
                <a:gridCol w="101271">
                  <a:extLst>
                    <a:ext uri="{9D8B030D-6E8A-4147-A177-3AD203B41FA5}">
                      <a16:colId xmlns:a16="http://schemas.microsoft.com/office/drawing/2014/main" val="498201258"/>
                    </a:ext>
                  </a:extLst>
                </a:gridCol>
                <a:gridCol w="891812">
                  <a:extLst>
                    <a:ext uri="{9D8B030D-6E8A-4147-A177-3AD203B41FA5}">
                      <a16:colId xmlns:a16="http://schemas.microsoft.com/office/drawing/2014/main" val="2748729261"/>
                    </a:ext>
                  </a:extLst>
                </a:gridCol>
                <a:gridCol w="101271">
                  <a:extLst>
                    <a:ext uri="{9D8B030D-6E8A-4147-A177-3AD203B41FA5}">
                      <a16:colId xmlns:a16="http://schemas.microsoft.com/office/drawing/2014/main" val="905464317"/>
                    </a:ext>
                  </a:extLst>
                </a:gridCol>
                <a:gridCol w="1933659">
                  <a:extLst>
                    <a:ext uri="{9D8B030D-6E8A-4147-A177-3AD203B41FA5}">
                      <a16:colId xmlns:a16="http://schemas.microsoft.com/office/drawing/2014/main" val="3871533706"/>
                    </a:ext>
                  </a:extLst>
                </a:gridCol>
                <a:gridCol w="2068208">
                  <a:extLst>
                    <a:ext uri="{9D8B030D-6E8A-4147-A177-3AD203B41FA5}">
                      <a16:colId xmlns:a16="http://schemas.microsoft.com/office/drawing/2014/main" val="335894586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290431476"/>
                    </a:ext>
                  </a:extLst>
                </a:gridCol>
                <a:gridCol w="1357001">
                  <a:extLst>
                    <a:ext uri="{9D8B030D-6E8A-4147-A177-3AD203B41FA5}">
                      <a16:colId xmlns:a16="http://schemas.microsoft.com/office/drawing/2014/main" val="3852569035"/>
                    </a:ext>
                  </a:extLst>
                </a:gridCol>
                <a:gridCol w="195902">
                  <a:extLst>
                    <a:ext uri="{9D8B030D-6E8A-4147-A177-3AD203B41FA5}">
                      <a16:colId xmlns:a16="http://schemas.microsoft.com/office/drawing/2014/main" val="295085867"/>
                    </a:ext>
                  </a:extLst>
                </a:gridCol>
                <a:gridCol w="31272">
                  <a:extLst>
                    <a:ext uri="{9D8B030D-6E8A-4147-A177-3AD203B41FA5}">
                      <a16:colId xmlns:a16="http://schemas.microsoft.com/office/drawing/2014/main" val="76737057"/>
                    </a:ext>
                  </a:extLst>
                </a:gridCol>
              </a:tblGrid>
              <a:tr h="41332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5-й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36" marR="2936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1 -е 2-е 3-е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36" marR="293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Специфическая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Специфическая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Неспецифическая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36" marR="29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Игровые упражнения средней сложности Сложные игровые упражнения Циклические упражнения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36" marR="29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Смешанная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Смешанная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Аэробная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36" marR="2936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Малая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Средняя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Малая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36" marR="293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03282976"/>
                  </a:ext>
                </a:extLst>
              </a:tr>
              <a:tr h="257131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6-й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36" marR="2936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1-е 2-е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36" marR="293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Специфическая</a:t>
                      </a:r>
                      <a:endParaRPr lang="ru-RU" sz="120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Специфическая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36" marR="29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Простые игровые упражнения Максимальная(контрольная игра)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36" marR="293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Аэробная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Смешанная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36" marR="2936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Малая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 dirty="0">
                          <a:effectLst/>
                        </a:rPr>
                        <a:t>Большая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36" marR="293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77042688"/>
                  </a:ext>
                </a:extLst>
              </a:tr>
              <a:tr h="153446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7-й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36" marR="293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2936" marR="2936" marT="0" marB="0"/>
                </a:tc>
                <a:tc gridSpan="5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5100"/>
                        </a:spcBef>
                        <a:spcAft>
                          <a:spcPts val="0"/>
                        </a:spcAft>
                      </a:pPr>
                      <a:r>
                        <a:rPr lang="ru-RU" sz="1200" spc="0">
                          <a:effectLst/>
                        </a:rPr>
                        <a:t>Отдых, восстановительные мероприятия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936" marR="293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ea typeface="Courier New" panose="02070309020205020404" pitchFamily="49" charset="0"/>
                      </a:endParaRPr>
                    </a:p>
                  </a:txBody>
                  <a:tcPr marL="2936" marR="293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020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8668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640960" cy="4389120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bg1"/>
                </a:solidFill>
              </a:rPr>
              <a:t>Планируя тренировочный процесс, необходимо добиваться, чтобы перерывы между занятиями были такими, чтобы тренировки </a:t>
            </a:r>
            <a:r>
              <a:rPr lang="ru-RU" dirty="0" smtClean="0">
                <a:solidFill>
                  <a:schemeClr val="bg1"/>
                </a:solidFill>
              </a:rPr>
              <a:t>обеспечивали ост  физической</a:t>
            </a:r>
            <a:r>
              <a:rPr lang="ru-RU" dirty="0">
                <a:solidFill>
                  <a:schemeClr val="bg1"/>
                </a:solidFill>
              </a:rPr>
              <a:t>, технической и тактической подготовки, создание предпосылок, способствующих становлению спортивной формы.</a:t>
            </a:r>
          </a:p>
          <a:p>
            <a:pPr algn="just"/>
            <a:r>
              <a:rPr lang="ru-RU" dirty="0">
                <a:solidFill>
                  <a:schemeClr val="bg1"/>
                </a:solidFill>
              </a:rPr>
              <a:t>Трехразовые занятия можно проводить только при высоком уровне выносливости и способности быстро восстанавливаться после нагрузки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789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389120"/>
          </a:xfrm>
        </p:spPr>
        <p:txBody>
          <a:bodyPr/>
          <a:lstStyle/>
          <a:p>
            <a:pPr algn="just"/>
            <a:r>
              <a:rPr lang="ru-RU" dirty="0">
                <a:solidFill>
                  <a:schemeClr val="bg1"/>
                </a:solidFill>
              </a:rPr>
              <a:t>Структура тренировочных нагрузок микроциклов на специально-подготовительном этапе подготовительного периода должна быть иной: уменьшается количество занятий, увеличивается доля специфических упражнений, режим их выполнения в большей соответствует игре.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008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496944" cy="5256584"/>
          </a:xfrm>
        </p:spPr>
        <p:txBody>
          <a:bodyPr/>
          <a:lstStyle/>
          <a:p>
            <a:pPr lvl="0"/>
            <a:r>
              <a:rPr lang="ru-RU" sz="2800" dirty="0">
                <a:solidFill>
                  <a:schemeClr val="bg1"/>
                </a:solidFill>
              </a:rPr>
              <a:t>Анализ литературы позволил определить высокую степень значимости организации и проведения подготовительного периода в комплексной системе подготовки футболистов.</a:t>
            </a:r>
          </a:p>
          <a:p>
            <a:pPr lvl="0"/>
            <a:r>
              <a:rPr lang="ru-RU" sz="2800" dirty="0">
                <a:solidFill>
                  <a:schemeClr val="bg1"/>
                </a:solidFill>
              </a:rPr>
              <a:t>Подготовительный период является базовым этапом подготовки к соревновательному периоду, где решаются задачи развития физических качеств, отработки тактических схем взаимодействия, обеспечивается психологический климат в команде на предстоящий игровой сезон.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40166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algn="just"/>
            <a:r>
              <a:rPr lang="ru-RU" dirty="0">
                <a:solidFill>
                  <a:schemeClr val="bg1"/>
                </a:solidFill>
              </a:rPr>
              <a:t>В процессе планирования проведения подготовительного периода необходимо учитывать распределение физических упражнений общей и специальной направленности их процентное соотношение в начале и конце тренировочного процесса.</a:t>
            </a:r>
          </a:p>
          <a:p>
            <a:pPr lvl="0" algn="just"/>
            <a:r>
              <a:rPr lang="ru-RU" dirty="0">
                <a:solidFill>
                  <a:schemeClr val="bg1"/>
                </a:solidFill>
              </a:rPr>
              <a:t>Содержание и форма проведения тренировок в подготовительном периоде отличаются своей интенсивностью и разносторонней направленностью развития физических качеств игроков в мини-футбол в сторону увеличения объемов и интенсивности выполняемых физических упражнений.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24684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492896"/>
            <a:ext cx="8748464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latin typeface="+mn-lt"/>
                <a:ea typeface="DejaVu Sans Light" pitchFamily="34" charset="0"/>
                <a:cs typeface="DejaVu Sans Light" pitchFamily="34" charset="0"/>
              </a:rPr>
              <a:t>СПАСИБО ЗА ВНИМАНИЕ!</a:t>
            </a:r>
            <a:endParaRPr lang="ru-RU" sz="5400" b="1" dirty="0">
              <a:solidFill>
                <a:srgbClr val="002060"/>
              </a:solidFill>
              <a:latin typeface="+mn-lt"/>
              <a:ea typeface="DejaVu Sans Light" pitchFamily="34" charset="0"/>
              <a:cs typeface="DejaVu Sans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1559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546</TotalTime>
  <Words>1037</Words>
  <Application>Microsoft Office PowerPoint</Application>
  <PresentationFormat>Экран (4:3)</PresentationFormat>
  <Paragraphs>192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Calibri</vt:lpstr>
      <vt:lpstr>Constantia</vt:lpstr>
      <vt:lpstr>Courier New</vt:lpstr>
      <vt:lpstr>DejaVu Sans Light</vt:lpstr>
      <vt:lpstr>Times New Roman</vt:lpstr>
      <vt:lpstr>Wingdings</vt:lpstr>
      <vt:lpstr>Wingdings 2</vt:lpstr>
      <vt:lpstr>Поток</vt:lpstr>
      <vt:lpstr>ОСОБЕННОСТИ ФИЗИЧЕСКОЙ ПОДГОТОВКИ КВАЛИФИЦИРОВАННЫХ ФУТБОЛИСТОВ  В ПОДГОТОВИТЕЛЬНОМ ПЕРИОДЕ</vt:lpstr>
      <vt:lpstr>Презентация PowerPoint</vt:lpstr>
      <vt:lpstr>Презентация PowerPoint</vt:lpstr>
      <vt:lpstr>Практическая значимость:</vt:lpstr>
      <vt:lpstr>Объект исследования:</vt:lpstr>
      <vt:lpstr>Предмет исследования:</vt:lpstr>
      <vt:lpstr>Цель работы:</vt:lpstr>
      <vt:lpstr>Задачи:</vt:lpstr>
      <vt:lpstr>Методы исследования:</vt:lpstr>
      <vt:lpstr>Презентация PowerPoint</vt:lpstr>
      <vt:lpstr>Три этапа исследования:</vt:lpstr>
      <vt:lpstr>Презентация PowerPoint</vt:lpstr>
      <vt:lpstr>Презентация PowerPoint</vt:lpstr>
      <vt:lpstr>Презентация PowerPoint</vt:lpstr>
      <vt:lpstr>Презентация PowerPoint</vt:lpstr>
      <vt:lpstr>Нормирование тренировочных нагрузок в микроцикле специально-подготовительного этапа подготовительного периода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Социализация студентов педагогического ВУЗа в процессе физкультурно-оздоровительной деятельности</dc:title>
  <dc:creator>Елена</dc:creator>
  <cp:lastModifiedBy>школа</cp:lastModifiedBy>
  <cp:revision>39</cp:revision>
  <dcterms:created xsi:type="dcterms:W3CDTF">2016-06-26T12:27:02Z</dcterms:created>
  <dcterms:modified xsi:type="dcterms:W3CDTF">2018-06-24T13:33:10Z</dcterms:modified>
</cp:coreProperties>
</file>