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3D109-9293-4D6E-B02D-448DE088740F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DD852-C6FA-49ED-BCEC-8DC37079BE4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1DD852-C6FA-49ED-BCEC-8DC37079BE4F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8FFEF1C-F369-4EBB-AB7F-CCF1A2ACC500}" type="datetimeFigureOut">
              <a:rPr lang="ru-RU" smtClean="0"/>
              <a:t>пт 05.06.20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6CC482F-B65B-45E9-B9EF-2E9473CDB86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8077200" cy="1673352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Министерство образования и науки Российской Федерации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Пензенский государственный университет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Кафедра челюстно-лицевая хирургия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Курсовая работа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По дисциплине: «Челюстно-лицевая хирургия( детская челюстно-лицевая хирургия) »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На тему: «</a:t>
            </a:r>
            <a:r>
              <a:rPr lang="ru-RU" sz="2400" dirty="0" err="1"/>
              <a:t>Одонтогенный</a:t>
            </a:r>
            <a:r>
              <a:rPr lang="ru-RU" sz="2400" dirty="0"/>
              <a:t> остеомиелит челюстей в детском возрасте »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Специальность – 31.05.03 Стоматология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0" y="5500702"/>
            <a:ext cx="5643570" cy="1357298"/>
          </a:xfrm>
        </p:spPr>
        <p:txBody>
          <a:bodyPr>
            <a:normAutofit/>
          </a:bodyPr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Выполнил: студентка 4 курса, группы 16ЛС6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Климова Анастасия Андреевна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Руководитель: ассистент кафедры ЧЛХ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err="1">
                <a:solidFill>
                  <a:schemeClr val="tx1"/>
                </a:solidFill>
              </a:rPr>
              <a:t>Амбарян</a:t>
            </a:r>
            <a:r>
              <a:rPr lang="ru-RU" dirty="0">
                <a:solidFill>
                  <a:schemeClr val="tx1"/>
                </a:solidFill>
              </a:rPr>
              <a:t> Гарик </a:t>
            </a:r>
            <a:r>
              <a:rPr lang="ru-RU" dirty="0" err="1">
                <a:solidFill>
                  <a:schemeClr val="tx1"/>
                </a:solidFill>
              </a:rPr>
              <a:t>Мнацаканович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Острый остеомиелит челюстей - гнойное воспаление челюстной кости (одновременно всех ее структурных компонентов) с развитием участков </a:t>
            </a:r>
            <a:r>
              <a:rPr lang="ru-RU" dirty="0" err="1"/>
              <a:t>остеонекроза</a:t>
            </a:r>
            <a:r>
              <a:rPr lang="ru-RU" dirty="0"/>
              <a:t>. Характеризуется выраженной интоксикацией, клинико-лабораторными и рентгенологическими признаками гнойно-некротического воспаления костных структур челюсти и прилежащих к челюсти мягких тканей.</a:t>
            </a:r>
          </a:p>
        </p:txBody>
      </p:sp>
      <p:pic>
        <p:nvPicPr>
          <p:cNvPr id="6" name="Содержимое 5" descr="Mtxb-9rp8W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56086" y="1773238"/>
            <a:ext cx="3822827" cy="462438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Этиология и патогенез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4351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На возникновение и развитие патологического процесса существенное влияние оказывают анатомические особенности челюстных костей, физиологические особенности детского организма и многие другие факторы. Однако ведущая роль в этиологии </a:t>
            </a:r>
            <a:r>
              <a:rPr lang="ru-RU" dirty="0" err="1"/>
              <a:t>одонтогенного</a:t>
            </a:r>
            <a:r>
              <a:rPr lang="ru-RU" dirty="0"/>
              <a:t> остеомиелита принадлежит очагам </a:t>
            </a:r>
            <a:r>
              <a:rPr lang="ru-RU" dirty="0" err="1"/>
              <a:t>одонтогенной</a:t>
            </a:r>
            <a:r>
              <a:rPr lang="ru-RU" dirty="0"/>
              <a:t> инфекции.</a:t>
            </a:r>
          </a:p>
        </p:txBody>
      </p:sp>
      <p:pic>
        <p:nvPicPr>
          <p:cNvPr id="7" name="Содержимое 6" descr="opP1Ti7rGSk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199" y="2714620"/>
            <a:ext cx="4228071" cy="219859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00034" y="1428736"/>
            <a:ext cx="4038600" cy="512605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Кроме снижения общей иммунологической и специфической реактивности организма, на глубину и объем поражения костной ткани существенное влияние оказывают вирулентность микрофлоры </a:t>
            </a:r>
            <a:r>
              <a:rPr lang="ru-RU" dirty="0" err="1"/>
              <a:t>одонтогенного</a:t>
            </a:r>
            <a:r>
              <a:rPr lang="ru-RU" dirty="0"/>
              <a:t> очага и топографо-анатомические особенности челюстных костей.</a:t>
            </a:r>
          </a:p>
        </p:txBody>
      </p:sp>
      <p:pic>
        <p:nvPicPr>
          <p:cNvPr id="7" name="Содержимое 6" descr="GxyTOdHuv2Y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00694" y="1357298"/>
            <a:ext cx="3071834" cy="527437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атологическая анатомия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5257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В начале процесса костный мозг </a:t>
            </a:r>
            <a:r>
              <a:rPr lang="ru-RU" dirty="0" err="1"/>
              <a:t>гиперемирован</a:t>
            </a:r>
            <a:r>
              <a:rPr lang="ru-RU" dirty="0"/>
              <a:t> и имеет темновато-красную окраску. В дальнейшем здесь появляются небольшие желтоватые очаги, которые, сливаясь между собой, образуют гнойные полости различной величины. Костные перекладины, прилегающие к гнойным очагам, </a:t>
            </a:r>
            <a:r>
              <a:rPr lang="ru-RU" dirty="0" err="1"/>
              <a:t>резорбируются</a:t>
            </a:r>
            <a:r>
              <a:rPr lang="ru-RU" dirty="0"/>
              <a:t>, и гнойный процесс распространяется на новые участки костного мозга и костной субстанции. При этом распространение нагноительного процесса чаще наблюдается от центра к периферии в поперечном направлении челюсти и значительно реже в продольном ─ по губчатому веществу челюсти. Уже с самого начала воспалительный процесс, начавшийся в костном мозге, распространяется на питательные каналы и периост.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7209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Общие реакции целостного организма.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Больные жалуются на плохое самочувствие, головную боль, общую слабость, плохой сон, повышение температуры тела. Возможен озноб. В зависимости от уровня общей иммунологической реактивности организма, вирулентности инфекции, частично размеров поражения челюсти и некоторых других причин общее состояние больных может быть тяжелым, средней тяжести удовлетворительным.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Местные проявления заболевания.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У большинства детей заболевание начинается с острого или обострения хронического верхушечного периодонта. Пациенты жалуются на боли постоянного характера (иногда очень сильные) в области «причинного» зуба, а иногда и рядом стоящих зубов. Зуб становится как бы выше других, отмечается резкая боль при смыкании зубов, и поэтому больные часто держат рот полуоткрытым. При дальнейшем развитии заболевания пациенты уже не в состоянии локализовать болевые ощущения и отмечают, что болит вся половина челюсти или головы, причем боль может </a:t>
            </a:r>
            <a:r>
              <a:rPr lang="ru-RU" dirty="0" err="1"/>
              <a:t>иррадиировать</a:t>
            </a:r>
            <a:r>
              <a:rPr lang="ru-RU" dirty="0"/>
              <a:t> в ухо, висок, затылок, глаз и т.п., в зависимости от локализации воспалительного очага.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28596" y="1571612"/>
            <a:ext cx="4038600" cy="5072098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Клиническая картина острого остеомиелита зависит от возраста ребенка, особенностей строения челюстей, локализации воспалительного процесса, общей реактивности организма, а также вирулентности микрофлоры. Чем меньше возраст ребенка, тем в более тяжелой форме протекает заболевание. Всегда имеет место сильная интоксикация детского организма, обусловленная несовершенством общего и местного иммунитета, низкой реактивностью и исключительно высокой всасываемостью из очага воспаления продуктов метаболизма</a:t>
            </a:r>
          </a:p>
        </p:txBody>
      </p:sp>
      <p:pic>
        <p:nvPicPr>
          <p:cNvPr id="13" name="Содержимое 12" descr="YiFN_k1osmw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57752" y="1785926"/>
            <a:ext cx="3911259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Течение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00034" y="1357298"/>
            <a:ext cx="4038600" cy="578645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На течение остеомиелита челюсти у детей оказывают влияние развитие и дифференцировка органов и систем (прежде всего центральной нервной системы); </a:t>
            </a:r>
            <a:r>
              <a:rPr lang="ru-RU" dirty="0" err="1"/>
              <a:t>гиперергические</a:t>
            </a:r>
            <a:r>
              <a:rPr lang="ru-RU" dirty="0"/>
              <a:t> реакции нервной системы, нередко реагирующей на инфекцию неадекватно; высокая степень чувствительности детского организма к гноеродным микробам; жизнеспособность и высокие восстановительные свойства тканей у детей.</a:t>
            </a:r>
          </a:p>
        </p:txBody>
      </p:sp>
      <p:pic>
        <p:nvPicPr>
          <p:cNvPr id="7" name="Содержимое 6" descr="cynGpWt3_7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36655" y="1773238"/>
            <a:ext cx="3661689" cy="462438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00034" y="1571612"/>
            <a:ext cx="4038600" cy="5000660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Спустя </a:t>
            </a:r>
            <a:r>
              <a:rPr lang="ru-RU" sz="1600" dirty="0"/>
              <a:t>5 суток от начала заболевания кость становится более прозрачной, исчезает </a:t>
            </a:r>
            <a:r>
              <a:rPr lang="ru-RU" sz="1600" dirty="0" err="1"/>
              <a:t>трабекулярный</a:t>
            </a:r>
            <a:r>
              <a:rPr lang="ru-RU" sz="1600" dirty="0"/>
              <a:t> рисунок, истончается корковый слой кости. Эти симптомы вначале обусловлены развитием </a:t>
            </a:r>
            <a:r>
              <a:rPr lang="ru-RU" sz="1600" dirty="0" err="1"/>
              <a:t>остеопороза</a:t>
            </a:r>
            <a:r>
              <a:rPr lang="ru-RU" sz="1600" dirty="0"/>
              <a:t>, а затем и мелкоочаговой деструкцией кости. Кортикальная пластинка на рентгенограмме выглядит </a:t>
            </a:r>
            <a:r>
              <a:rPr lang="ru-RU" sz="1600" dirty="0" err="1"/>
              <a:t>разволокненной</a:t>
            </a:r>
            <a:r>
              <a:rPr lang="ru-RU" sz="1600" dirty="0"/>
              <a:t>, надкостница утолщается. На 3 неделе от начала заболевания начинаются процессы восстановления костной ткани. На верхней челюсти рентгенологически отмечаются разрушение стенок челюсти, нарушение контуров и затемнение верхнечелюстной пазухи. На 5-10-е сутки в патологический процесс вовлекаются зачатки постоянных зубов, при этом поражается замыкательная пластинка фолликула постоянного зуба.</a:t>
            </a:r>
          </a:p>
        </p:txBody>
      </p:sp>
      <p:pic>
        <p:nvPicPr>
          <p:cNvPr id="7" name="Содержимое 6" descr="FImc8D7LPd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676846"/>
            <a:ext cx="4038600" cy="281717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З</a:t>
            </a:r>
            <a:r>
              <a:rPr lang="ru-RU" dirty="0" smtClean="0"/>
              <a:t>аключается </a:t>
            </a:r>
            <a:r>
              <a:rPr lang="ru-RU" dirty="0"/>
              <a:t>в проведении ряда мероприятий, направленных на повышение иммунобиологической устойчивости организма в борьбе с инфекцией и восстановление функций организма, нарушенных основным заболеванием. При этом важную роль играют антибактериальная, антигистаминная, </a:t>
            </a:r>
            <a:r>
              <a:rPr lang="ru-RU" dirty="0" err="1"/>
              <a:t>дезинтоксикационная</a:t>
            </a:r>
            <a:r>
              <a:rPr lang="ru-RU" dirty="0"/>
              <a:t>, общеукрепляющая, симптоматическая и иммунная терапия. Однако прежде чем назначить средства резорбтивного лечения, необходимо организовать хороший уход за больным (постельный режим, обильная ирригация полости рта, седативные средства), успокоить больного.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dirty="0"/>
              <a:t>Осложнения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Тромбоз кавернозного синуса черепа</a:t>
            </a:r>
            <a:endParaRPr lang="ru-RU" sz="3200" dirty="0"/>
          </a:p>
        </p:txBody>
      </p:sp>
      <p:pic>
        <p:nvPicPr>
          <p:cNvPr id="4" name="Содержимое 3" descr="aH1UELUNH-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714489"/>
            <a:ext cx="4643470" cy="2557004"/>
          </a:xfrm>
        </p:spPr>
      </p:pic>
      <p:pic>
        <p:nvPicPr>
          <p:cNvPr id="5" name="Рисунок 4" descr="Wea_DQZrjt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40" y="2906088"/>
            <a:ext cx="4133860" cy="39519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Профилактика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Санация </a:t>
            </a:r>
            <a:r>
              <a:rPr lang="ru-RU" dirty="0"/>
              <a:t>полости рта в широком смысле слова, проводимая регулярно и планомерно, является наиболее действенным средством предупреждения острого </a:t>
            </a:r>
            <a:r>
              <a:rPr lang="ru-RU" dirty="0" err="1"/>
              <a:t>одонтогенного</a:t>
            </a:r>
            <a:r>
              <a:rPr lang="ru-RU" dirty="0"/>
              <a:t> остеомиелита челюстей. Профилактика осложнений </a:t>
            </a:r>
            <a:r>
              <a:rPr lang="ru-RU" dirty="0" err="1"/>
              <a:t>одонтогенного</a:t>
            </a:r>
            <a:r>
              <a:rPr lang="ru-RU" dirty="0"/>
              <a:t> остеомиелита заключается в своевременном и радикальном оказании хирургической помощи лучшего всего в условиях стационара.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0zu0MCEAC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5721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10" y="5715016"/>
            <a:ext cx="7879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</TotalTime>
  <Words>369</Words>
  <Application>Microsoft Office PowerPoint</Application>
  <PresentationFormat>Экран (4:3)</PresentationFormat>
  <Paragraphs>22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Модульная</vt:lpstr>
      <vt:lpstr>Министерство образования и науки Российской Федерации Пензенский государственный университет Кафедра челюстно-лицевая хирургия   Курсовая работа  По дисциплине: «Челюстно-лицевая хирургия( детская челюстно-лицевая хирургия) » На тему: «Одонтогенный остеомиелит челюстей в детском возрасте »  Специальность – 31.05.03 Стоматология</vt:lpstr>
      <vt:lpstr>Слайд 2</vt:lpstr>
      <vt:lpstr>Этиология и патогенез</vt:lpstr>
      <vt:lpstr>Слайд 4</vt:lpstr>
      <vt:lpstr>Патологическая анатомия</vt:lpstr>
      <vt:lpstr>Клиника</vt:lpstr>
      <vt:lpstr>Слайд 7</vt:lpstr>
      <vt:lpstr>Течение</vt:lpstr>
      <vt:lpstr>Диагностика</vt:lpstr>
      <vt:lpstr>Лечение</vt:lpstr>
      <vt:lpstr>Осложнения Тромбоз кавернозного синуса черепа</vt:lpstr>
      <vt:lpstr>Профилактика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 Пензенский государственный университет Кафедра челюстно-лицевая хирургия   Курсовая работа  По дисциплине: «Челюстно-лицевая хирургия( детская челюстно-лицевая хирургия) » На тему: «Одонтогенный остеомиелит челюстей в детском возрасте »  Специальность – 31.05.03 Стоматология</dc:title>
  <dc:creator>Пользователь</dc:creator>
  <cp:lastModifiedBy>Пользователь</cp:lastModifiedBy>
  <cp:revision>4</cp:revision>
  <dcterms:created xsi:type="dcterms:W3CDTF">2020-06-05T06:39:16Z</dcterms:created>
  <dcterms:modified xsi:type="dcterms:W3CDTF">2020-06-05T07:07:09Z</dcterms:modified>
</cp:coreProperties>
</file>