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0001" y="1449147"/>
            <a:ext cx="10572000" cy="2971051"/>
          </a:xfrm>
        </p:spPr>
        <p:txBody>
          <a:bodyPr/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0001" y="5280847"/>
            <a:ext cx="10572000" cy="434974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EEAB4-A486-45F2-BC21-54207315D617}" type="datetimeFigureOut">
              <a:rPr lang="ru-RU" smtClean="0"/>
              <a:t>25.12.2017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19796A-1587-434D-A942-6E70A56FCAB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2477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363651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EEAB4-A486-45F2-BC21-54207315D617}" type="datetimeFigureOut">
              <a:rPr lang="ru-RU" smtClean="0"/>
              <a:t>25.12.2017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19796A-1587-434D-A942-6E70A56FCAB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53346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7"/>
          <p:cNvSpPr/>
          <p:nvPr/>
        </p:nvSpPr>
        <p:spPr bwMode="auto">
          <a:xfrm>
            <a:off x="0" y="1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0" y="0"/>
                </a:moveTo>
                <a:lnTo>
                  <a:pt x="5760" y="0"/>
                </a:lnTo>
                <a:lnTo>
                  <a:pt x="5760" y="3090"/>
                </a:lnTo>
                <a:lnTo>
                  <a:pt x="4817" y="3090"/>
                </a:lnTo>
                <a:lnTo>
                  <a:pt x="4637" y="3270"/>
                </a:lnTo>
                <a:lnTo>
                  <a:pt x="4637" y="3270"/>
                </a:lnTo>
                <a:lnTo>
                  <a:pt x="4633" y="3272"/>
                </a:lnTo>
                <a:lnTo>
                  <a:pt x="4627" y="3275"/>
                </a:lnTo>
                <a:lnTo>
                  <a:pt x="4621" y="3278"/>
                </a:lnTo>
                <a:lnTo>
                  <a:pt x="4616" y="3278"/>
                </a:lnTo>
                <a:lnTo>
                  <a:pt x="4610" y="3278"/>
                </a:lnTo>
                <a:lnTo>
                  <a:pt x="4605" y="3275"/>
                </a:lnTo>
                <a:lnTo>
                  <a:pt x="4599" y="3272"/>
                </a:lnTo>
                <a:lnTo>
                  <a:pt x="4595" y="3270"/>
                </a:lnTo>
                <a:lnTo>
                  <a:pt x="4415" y="3090"/>
                </a:lnTo>
                <a:lnTo>
                  <a:pt x="0" y="309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2951396"/>
            <a:ext cx="10561418" cy="1468800"/>
          </a:xfrm>
        </p:spPr>
        <p:txBody>
          <a:bodyPr anchor="b"/>
          <a:lstStyle>
            <a:lvl1pPr algn="r">
              <a:defRPr sz="4800" b="1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5281201"/>
            <a:ext cx="10561418" cy="433955"/>
          </a:xfrm>
        </p:spPr>
        <p:txBody>
          <a:bodyPr anchor="t">
            <a:no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EEAB4-A486-45F2-BC21-54207315D617}" type="datetimeFigureOut">
              <a:rPr lang="ru-RU" smtClean="0"/>
              <a:t>25.12.2017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19796A-1587-434D-A942-6E70A56FCAB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42121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185873" cy="3638763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7415" y="2222287"/>
            <a:ext cx="5194583" cy="3638764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EEAB4-A486-45F2-BC21-54207315D617}" type="datetimeFigureOut">
              <a:rPr lang="ru-RU" smtClean="0"/>
              <a:t>25.12.2017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19796A-1587-434D-A942-6E70A56FCAB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57866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4728" y="2174875"/>
            <a:ext cx="5189857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4729" y="2751138"/>
            <a:ext cx="5189856" cy="3109913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7415" y="2174875"/>
            <a:ext cx="5194583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7415" y="2751138"/>
            <a:ext cx="5194583" cy="3109913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EEAB4-A486-45F2-BC21-54207315D617}" type="datetimeFigureOut">
              <a:rPr lang="ru-RU" smtClean="0"/>
              <a:t>25.12.2017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19796A-1587-434D-A942-6E70A56FCAB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9278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EEAB4-A486-45F2-BC21-54207315D617}" type="datetimeFigureOut">
              <a:rPr lang="ru-RU" smtClean="0"/>
              <a:t>25.12.2017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19796A-1587-434D-A942-6E70A56FCAB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97851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EEAB4-A486-45F2-BC21-54207315D617}" type="datetimeFigureOut">
              <a:rPr lang="ru-RU" smtClean="0"/>
              <a:t>25.12.2017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19796A-1587-434D-A942-6E70A56FCAB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57562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1073151" y="446087"/>
            <a:ext cx="3547533" cy="1814651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3151" y="446088"/>
            <a:ext cx="3547533" cy="161839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446088"/>
            <a:ext cx="6252633" cy="5414963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3151" y="2260738"/>
            <a:ext cx="3547533" cy="360031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EEAB4-A486-45F2-BC21-54207315D617}" type="datetimeFigureOut">
              <a:rPr lang="ru-RU" smtClean="0"/>
              <a:t>25.12.2017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19796A-1587-434D-A942-6E70A56FCAB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70169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4728" y="727522"/>
            <a:ext cx="4852988" cy="1617163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9" name="Picture Placeholder 11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6098117" y="0"/>
            <a:ext cx="6093883" cy="6858000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algn="ctr">
              <a:buFontTx/>
              <a:buNone/>
              <a:defRPr sz="1400"/>
            </a:lvl1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4728" y="2344684"/>
            <a:ext cx="4852988" cy="3516365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85810" y="6041362"/>
            <a:ext cx="976879" cy="365125"/>
          </a:xfrm>
        </p:spPr>
        <p:txBody>
          <a:bodyPr/>
          <a:lstStyle/>
          <a:p>
            <a:fld id="{E87EEAB4-A486-45F2-BC21-54207315D617}" type="datetimeFigureOut">
              <a:rPr lang="ru-RU" smtClean="0"/>
              <a:t>25.12.2017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0396" y="6041362"/>
            <a:ext cx="3295413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862689" y="5915888"/>
            <a:ext cx="1062155" cy="490599"/>
          </a:xfrm>
        </p:spPr>
        <p:txBody>
          <a:bodyPr/>
          <a:lstStyle/>
          <a:p>
            <a:fld id="{0A19796A-1587-434D-A942-6E70A56FCAB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56266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800600"/>
            <a:ext cx="10561418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5" name="Picture Placeholder 14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0" y="0"/>
            <a:ext cx="12192000" cy="4800600"/>
          </a:xfrm>
          <a:custGeom>
            <a:avLst/>
            <a:gdLst/>
            <a:ahLst/>
            <a:cxnLst/>
            <a:rect l="0" t="0" r="r" b="b"/>
            <a:pathLst>
              <a:path w="5760" h="3289">
                <a:moveTo>
                  <a:pt x="5760" y="0"/>
                </a:moveTo>
                <a:lnTo>
                  <a:pt x="0" y="0"/>
                </a:lnTo>
                <a:lnTo>
                  <a:pt x="0" y="3100"/>
                </a:lnTo>
                <a:lnTo>
                  <a:pt x="943" y="3100"/>
                </a:lnTo>
                <a:lnTo>
                  <a:pt x="1123" y="3281"/>
                </a:lnTo>
                <a:lnTo>
                  <a:pt x="1123" y="3281"/>
                </a:lnTo>
                <a:lnTo>
                  <a:pt x="1127" y="3283"/>
                </a:lnTo>
                <a:lnTo>
                  <a:pt x="1133" y="3286"/>
                </a:lnTo>
                <a:lnTo>
                  <a:pt x="1139" y="3289"/>
                </a:lnTo>
                <a:lnTo>
                  <a:pt x="1144" y="3289"/>
                </a:lnTo>
                <a:lnTo>
                  <a:pt x="1150" y="3289"/>
                </a:lnTo>
                <a:lnTo>
                  <a:pt x="1155" y="3286"/>
                </a:lnTo>
                <a:lnTo>
                  <a:pt x="1161" y="3283"/>
                </a:lnTo>
                <a:lnTo>
                  <a:pt x="1165" y="3281"/>
                </a:lnTo>
                <a:lnTo>
                  <a:pt x="1345" y="3100"/>
                </a:lnTo>
                <a:lnTo>
                  <a:pt x="5760" y="3100"/>
                </a:lnTo>
                <a:lnTo>
                  <a:pt x="5760" y="0"/>
                </a:lnTo>
                <a:close/>
              </a:path>
            </a:pathLst>
          </a:custGeom>
          <a:noFill/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0000" y="5367338"/>
            <a:ext cx="10561418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EEAB4-A486-45F2-BC21-54207315D617}" type="datetimeFigureOut">
              <a:rPr lang="ru-RU" smtClean="0"/>
              <a:t>25.12.2017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19796A-1587-434D-A942-6E70A56FCAB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52735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>
            <a:spLocks noChangeAspect="1"/>
          </p:cNvSpPr>
          <p:nvPr/>
        </p:nvSpPr>
        <p:spPr bwMode="auto">
          <a:xfrm>
            <a:off x="631697" y="1081456"/>
            <a:ext cx="6332416" cy="3239188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0985" y="1238502"/>
            <a:ext cx="5893840" cy="2645912"/>
          </a:xfrm>
        </p:spPr>
        <p:txBody>
          <a:bodyPr anchor="b"/>
          <a:lstStyle>
            <a:lvl1pPr algn="l">
              <a:defRPr sz="4200" b="1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3190" y="4443680"/>
            <a:ext cx="5891636" cy="713241"/>
          </a:xfrm>
        </p:spPr>
        <p:txBody>
          <a:bodyPr anchor="t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7574642" y="1081456"/>
            <a:ext cx="3810001" cy="407546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EEAB4-A486-45F2-BC21-54207315D617}" type="datetimeFigureOut">
              <a:rPr lang="ru-RU" smtClean="0"/>
              <a:t>25.12.2017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19796A-1587-434D-A942-6E70A56FCAB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89342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6"/>
          <p:cNvSpPr>
            <a:spLocks noChangeAspect="1"/>
          </p:cNvSpPr>
          <p:nvPr/>
        </p:nvSpPr>
        <p:spPr bwMode="auto">
          <a:xfrm>
            <a:off x="1140884" y="2286585"/>
            <a:ext cx="4895115" cy="2503972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8" name="Title 1"/>
          <p:cNvSpPr>
            <a:spLocks noGrp="1"/>
          </p:cNvSpPr>
          <p:nvPr>
            <p:ph type="title"/>
          </p:nvPr>
        </p:nvSpPr>
        <p:spPr>
          <a:xfrm>
            <a:off x="1357089" y="2435957"/>
            <a:ext cx="4382521" cy="2007789"/>
          </a:xfrm>
        </p:spPr>
        <p:txBody>
          <a:bodyPr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6156000" y="2286000"/>
            <a:ext cx="4880300" cy="229552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EEAB4-A486-45F2-BC21-54207315D617}" type="datetimeFigureOut">
              <a:rPr lang="ru-RU" smtClean="0"/>
              <a:t>25.12.2017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19796A-1587-434D-A942-6E70A56FCAB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749492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EEAB4-A486-45F2-BC21-54207315D617}" type="datetimeFigureOut">
              <a:rPr lang="ru-RU" smtClean="0"/>
              <a:t>25.12.2017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19796A-1587-434D-A942-6E70A56FCAB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124372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7669651" y="446089"/>
            <a:ext cx="4522349" cy="5414962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183540" y="586171"/>
            <a:ext cx="2494791" cy="513479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001" y="446089"/>
            <a:ext cx="6611540" cy="5414962"/>
          </a:xfrm>
        </p:spPr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EEAB4-A486-45F2-BC21-54207315D617}" type="datetimeFigureOut">
              <a:rPr lang="ru-RU" smtClean="0"/>
              <a:t>25.12.2017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19796A-1587-434D-A942-6E70A56FCAB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02304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  <a:prstGeom prst="rect">
            <a:avLst/>
          </a:prstGeom>
          <a:effectLst>
            <a:outerShdw blurRad="50800" dir="14400000">
              <a:srgbClr val="000000">
                <a:alpha val="60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2184401"/>
            <a:ext cx="10563285" cy="3674397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1514" y="6041362"/>
            <a:ext cx="864432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334626" y="6041362"/>
            <a:ext cx="1343706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E87EEAB4-A486-45F2-BC21-54207315D617}" type="datetimeFigureOut">
              <a:rPr lang="ru-RU" smtClean="0"/>
              <a:t>25.12.2017</a:t>
            </a:fld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78331" y="5915888"/>
            <a:ext cx="1062155" cy="490599"/>
          </a:xfrm>
          <a:prstGeom prst="rect">
            <a:avLst/>
          </a:prstGeom>
        </p:spPr>
        <p:txBody>
          <a:bodyPr vert="horz" lIns="91440" tIns="45720" rIns="91440" bIns="10800" rtlCol="0" anchor="b"/>
          <a:lstStyle>
            <a:lvl1pPr algn="r">
              <a:defRPr sz="2000">
                <a:solidFill>
                  <a:schemeClr val="accent1"/>
                </a:solidFill>
              </a:defRPr>
            </a:lvl1pPr>
          </a:lstStyle>
          <a:p>
            <a:fld id="{0A19796A-1587-434D-A942-6E70A56FCAB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775343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p:txStyles>
    <p:titleStyle>
      <a:lvl1pPr algn="l" defTabSz="457200" rtl="0" eaLnBrk="1" latinLnBrk="0" hangingPunct="1">
        <a:spcBef>
          <a:spcPct val="0"/>
        </a:spcBef>
        <a:buNone/>
        <a:defRPr sz="4000" b="1" kern="1200">
          <a:solidFill>
            <a:srgbClr val="FEFEFE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4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DF01A13-0879-45A8-823B-6CC3A7ECD37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10001" y="783321"/>
            <a:ext cx="10572000" cy="2971051"/>
          </a:xfrm>
        </p:spPr>
        <p:txBody>
          <a:bodyPr/>
          <a:lstStyle/>
          <a:p>
            <a:pPr algn="ctr"/>
            <a:r>
              <a:rPr lang="ru-RU" dirty="0"/>
              <a:t>Оздоровительные системы Востока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85B48441-5E49-4AD3-9B7F-DCD37EE6926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10001" y="5280847"/>
            <a:ext cx="10572000" cy="793832"/>
          </a:xfrm>
        </p:spPr>
        <p:txBody>
          <a:bodyPr>
            <a:normAutofit/>
          </a:bodyPr>
          <a:lstStyle/>
          <a:p>
            <a:r>
              <a:rPr lang="ru-RU" dirty="0"/>
              <a:t>Выполнил: студент группы 15СПО2</a:t>
            </a:r>
          </a:p>
          <a:p>
            <a:r>
              <a:rPr lang="ru-RU" dirty="0"/>
              <a:t>Золотарев А.В.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D61BE3E-260D-47CD-B47A-F7E7C61B347C}"/>
              </a:ext>
            </a:extLst>
          </p:cNvPr>
          <p:cNvSpPr txBox="1"/>
          <p:nvPr/>
        </p:nvSpPr>
        <p:spPr>
          <a:xfrm>
            <a:off x="4145870" y="1100830"/>
            <a:ext cx="54242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/>
              <a:t>Презентация на тему:</a:t>
            </a:r>
          </a:p>
        </p:txBody>
      </p:sp>
    </p:spTree>
    <p:extLst>
      <p:ext uri="{BB962C8B-B14F-4D97-AF65-F5344CB8AC3E}">
        <p14:creationId xmlns:p14="http://schemas.microsoft.com/office/powerpoint/2010/main" val="20033730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026ED21-F92C-46F4-B5CC-5C5FDECBC7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План: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83A38D4-59DD-4A45-90FA-4AE3A3447F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0000" y="1610744"/>
            <a:ext cx="10554574" cy="3636511"/>
          </a:xfrm>
        </p:spPr>
        <p:txBody>
          <a:bodyPr/>
          <a:lstStyle/>
          <a:p>
            <a:r>
              <a:rPr lang="ru-RU" dirty="0"/>
              <a:t>1. Общая характеристика оздоровительных систем;</a:t>
            </a:r>
          </a:p>
          <a:p>
            <a:r>
              <a:rPr lang="ru-RU" dirty="0"/>
              <a:t>2. Особенности восточных оздоровительных практик;</a:t>
            </a:r>
          </a:p>
          <a:p>
            <a:r>
              <a:rPr lang="ru-RU" dirty="0"/>
              <a:t>3. Тайци-цюань;</a:t>
            </a:r>
          </a:p>
          <a:p>
            <a:r>
              <a:rPr lang="ru-RU" dirty="0"/>
              <a:t>4. Йога;</a:t>
            </a:r>
          </a:p>
          <a:p>
            <a:r>
              <a:rPr lang="ru-RU" dirty="0"/>
              <a:t>5. Цигун;</a:t>
            </a:r>
          </a:p>
          <a:p>
            <a:r>
              <a:rPr lang="ru-RU" dirty="0"/>
              <a:t>6. Медитация.</a:t>
            </a:r>
          </a:p>
        </p:txBody>
      </p:sp>
    </p:spTree>
    <p:extLst>
      <p:ext uri="{BB962C8B-B14F-4D97-AF65-F5344CB8AC3E}">
        <p14:creationId xmlns:p14="http://schemas.microsoft.com/office/powerpoint/2010/main" val="7291305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CBFF34E-0630-4E3D-AC66-7469E0E13D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1. Общая характеристика оздоровительных систем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9C9F077-511C-4C9F-B0DD-E6D317FB2F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7512" y="2262281"/>
            <a:ext cx="10814486" cy="4267065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dirty="0"/>
              <a:t>  Здоровье – это сущностное свойство человека сохранять высокую жизнеспособность и свободу в изменяющихся условиях внешней среды, способность жить свободно. Эта способность зависит от резервов организма, набора приспособительных форм поведения и адекватного восприятия. Человек рождается в лучшем случае без болезней, но всегда без здоровья – здоровье должно формироваться в процессе всей жизни. С учетом этого возникает необходимость перехода от охраны здоровья к его формированию или воспитанию.      </a:t>
            </a:r>
          </a:p>
          <a:p>
            <a:pPr marL="0" indent="0">
              <a:buNone/>
            </a:pPr>
            <a:r>
              <a:rPr lang="ru-RU" dirty="0"/>
              <a:t>  Оздоровительные системы – это системы знаний и практических методик, позволяющих обеспечить формирование здоровья человека. Оздоровительные системы начали формироваться с момента зарождения человеческих цивилизаций и естественным образом входят в культуру человечества. Известные оздоровительные системы условно можно разделить на современные и нетрадиционные: </a:t>
            </a:r>
          </a:p>
          <a:p>
            <a:pPr marL="0" indent="0">
              <a:buNone/>
            </a:pPr>
            <a:r>
              <a:rPr lang="ru-RU" dirty="0"/>
              <a:t>   • нетрадиционные оздоровительные системы пришли к нам из стран с непрерывным и преемственным развитием культуры – Индии и Китая; </a:t>
            </a:r>
          </a:p>
          <a:p>
            <a:pPr marL="0" indent="0">
              <a:buNone/>
            </a:pPr>
            <a:r>
              <a:rPr lang="ru-RU" dirty="0"/>
              <a:t>   • современные оздоровительные системы формируются в странах молодой культуры на основе системного, целостного подхода. Следует подчеркнуть, что во всех оздоровительных системах важное место отводится роли воспитателя, которым может быть высокоразвитая личность, прошедшая свой собственный путь к здоровью.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56963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9B961C8-BF9B-4A69-AA07-4E7EDFE0B3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8712" y="37462"/>
            <a:ext cx="10571998" cy="1923480"/>
          </a:xfrm>
        </p:spPr>
        <p:txBody>
          <a:bodyPr/>
          <a:lstStyle/>
          <a:p>
            <a:r>
              <a:rPr lang="ru-RU" dirty="0"/>
              <a:t>2. Особенности восточных оздоровительных практик</a:t>
            </a:r>
            <a:br>
              <a:rPr lang="ru-RU" dirty="0"/>
            </a:br>
            <a:endParaRPr lang="ru-RU" dirty="0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64582C61-0458-4D0A-BCA6-836B03A87E3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980" y="1681575"/>
            <a:ext cx="3686120" cy="252481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D9892C1A-C55B-44AC-81B1-770595144FB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3998" y="4001504"/>
            <a:ext cx="3686120" cy="252170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AC683388-E4EA-494E-9A54-F2D6848225E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7325" y="3563503"/>
            <a:ext cx="4389850" cy="295970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DF5FE55C-002E-4A57-B86A-240A6C83620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8307" y="1637377"/>
            <a:ext cx="4914934" cy="243823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5375376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58AF664-B6FC-4ACD-8503-21C1190D45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8712" y="-227515"/>
            <a:ext cx="10571998" cy="970450"/>
          </a:xfrm>
        </p:spPr>
        <p:txBody>
          <a:bodyPr/>
          <a:lstStyle/>
          <a:p>
            <a:r>
              <a:rPr lang="ru-RU" dirty="0"/>
              <a:t>3. Тайци-цюань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8CD05A7-DD5E-4C83-A524-68C3B1541B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8712" y="1973712"/>
            <a:ext cx="4578911" cy="4444843"/>
          </a:xfrm>
        </p:spPr>
        <p:txBody>
          <a:bodyPr>
            <a:normAutofit fontScale="77500" lnSpcReduction="20000"/>
          </a:bodyPr>
          <a:lstStyle/>
          <a:p>
            <a:r>
              <a:rPr lang="ru-RU" dirty="0"/>
              <a:t>Тайцзи-</a:t>
            </a:r>
            <a:r>
              <a:rPr lang="ru-RU" dirty="0" err="1"/>
              <a:t>цюань</a:t>
            </a:r>
            <a:r>
              <a:rPr lang="ru-RU" dirty="0"/>
              <a:t> – одно из богатейших культурных наследий Китая. Принято считать, что учение Тайцзи-</a:t>
            </a:r>
            <a:r>
              <a:rPr lang="ru-RU" dirty="0" err="1"/>
              <a:t>цюань</a:t>
            </a:r>
            <a:r>
              <a:rPr lang="ru-RU" dirty="0"/>
              <a:t> возникло около 300 лет назад как воинское искусство, в основу которого легли принципы, изложенные в «</a:t>
            </a:r>
            <a:r>
              <a:rPr lang="ru-RU" dirty="0" err="1"/>
              <a:t>Цюань</a:t>
            </a:r>
            <a:r>
              <a:rPr lang="ru-RU" dirty="0"/>
              <a:t> </a:t>
            </a:r>
            <a:r>
              <a:rPr lang="ru-RU" dirty="0" err="1"/>
              <a:t>цзин</a:t>
            </a:r>
            <a:r>
              <a:rPr lang="ru-RU" dirty="0"/>
              <a:t>» («Книга бокса»). Этот трактат был написан знаменитым генералом XVI века </a:t>
            </a:r>
            <a:r>
              <a:rPr lang="ru-RU" dirty="0" err="1"/>
              <a:t>Ци</a:t>
            </a:r>
            <a:r>
              <a:rPr lang="ru-RU" dirty="0"/>
              <a:t> </a:t>
            </a:r>
            <a:r>
              <a:rPr lang="ru-RU" dirty="0" err="1"/>
              <a:t>Зигуанем</a:t>
            </a:r>
            <a:r>
              <a:rPr lang="ru-RU" dirty="0"/>
              <a:t>, который собрал и тщательно сравнил 16 стилей бокса, распространенных в народе. Несколько веков спустя другой мастер воинских искусств – Ван </a:t>
            </a:r>
            <a:r>
              <a:rPr lang="ru-RU" dirty="0" err="1"/>
              <a:t>Зонгуи</a:t>
            </a:r>
            <a:r>
              <a:rPr lang="ru-RU" dirty="0"/>
              <a:t> связал новый стиль с классической философией Инь и Ян (два противоположных, но комплиментарных принципа в природе, мужское и женское начала). Он то и дал этому стилю формальное название «Тайцзи-</a:t>
            </a:r>
            <a:r>
              <a:rPr lang="ru-RU" dirty="0" err="1"/>
              <a:t>цюань</a:t>
            </a:r>
            <a:r>
              <a:rPr lang="ru-RU" dirty="0"/>
              <a:t>». Вскоре стиль начал распространяться по всему Китаю. Поскольку методики и техника упражнений в Тайцзи-</a:t>
            </a:r>
            <a:r>
              <a:rPr lang="ru-RU" dirty="0" err="1"/>
              <a:t>цюань</a:t>
            </a:r>
            <a:r>
              <a:rPr lang="ru-RU" dirty="0"/>
              <a:t> довольно разнообразны и задействуют множество разных аспектов тела, энергии и ума, без Учителя порой можно просто зайти в тупик.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F8C8913-49D3-4982-B7F4-4188CD92EA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257710"/>
            <a:ext cx="4924764" cy="297276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1FA42E9-8729-4ACE-B36D-34DB3301E19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4711" y="3320398"/>
            <a:ext cx="4924763" cy="327989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793548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A9EBF04D-085D-4646-8F5C-1FE6CE699ED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0317" y="610339"/>
            <a:ext cx="10371365" cy="563732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7119470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A3332BA-1071-44D1-A05F-0591D21F26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</p:spPr>
        <p:txBody>
          <a:bodyPr/>
          <a:lstStyle/>
          <a:p>
            <a:r>
              <a:rPr lang="ru-RU" dirty="0"/>
              <a:t>4. Йога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B2A13A4-E435-475F-92EF-B9A46F4D8F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7094" y="2097999"/>
            <a:ext cx="4259314" cy="4188525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ru-RU" dirty="0"/>
              <a:t>Термин «Йога» (в переводе с санскрита «связь, единение, сосредоточение, усилие, обуздание») встречается в текстах, восходящих еще к устной традиции IX-VIII вв. до н.э. В самом общем смысле йога – это теория и методология управления психикой и психофизиологией состояний. В этом смысле йога представляет собой неотъемлемую часть всех философских и религиозных систем древней и средневековой Индии и является важнейшим средством реализации этических и религиозных идеалов, высшее из которых – полное освобождение человека от материального существования. Всеобъемлющее </a:t>
            </a:r>
            <a:r>
              <a:rPr lang="ru-RU" dirty="0" err="1"/>
              <a:t>йогическое</a:t>
            </a:r>
            <a:r>
              <a:rPr lang="ru-RU" dirty="0"/>
              <a:t> мировоззрение невероятно трудно свести к нескольким кратким положениям, однако, несмотря на свои «сложность» и многогранность, йога пользуется огромной популярностью и давно уже стала частью европейской культуры. Как и все восточные системы оздоровления, йога включает в себя не только комплексы упражнений, но и философию отношения к жизни и к своему телу как к вместилищу духа. 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4BD9452-0F6D-45DF-94B9-832C071FF6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6408" y="2472433"/>
            <a:ext cx="3500780" cy="262558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9A3E6BF7-4C60-41E0-ADE4-A064D6F16A5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6816" y="322901"/>
            <a:ext cx="3500779" cy="318505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93F268A8-62A2-4166-AE7A-92B7F6967B5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7188" y="3785226"/>
            <a:ext cx="3938378" cy="262558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4222053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EE1CB212-2D1D-40A8-A5B2-C06461DB14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5162" y="497149"/>
            <a:ext cx="10981676" cy="5863702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ru-RU" sz="4700" dirty="0"/>
              <a:t>Упрощенная классификация видов йоги:</a:t>
            </a:r>
          </a:p>
          <a:p>
            <a:pPr marL="0" indent="0">
              <a:buNone/>
            </a:pPr>
            <a:endParaRPr lang="ru-RU" sz="4700" dirty="0"/>
          </a:p>
          <a:p>
            <a:pPr marL="0" indent="0">
              <a:buNone/>
            </a:pPr>
            <a:endParaRPr lang="ru-RU" sz="4700" dirty="0"/>
          </a:p>
          <a:p>
            <a:pPr marL="0" indent="0">
              <a:buNone/>
            </a:pPr>
            <a:endParaRPr lang="ru-RU" sz="4700" dirty="0"/>
          </a:p>
          <a:p>
            <a:r>
              <a:rPr lang="ru-RU" u="sng" dirty="0"/>
              <a:t>Классическая йога (</a:t>
            </a:r>
            <a:r>
              <a:rPr lang="ru-RU" u="sng" dirty="0" err="1"/>
              <a:t>айенгара</a:t>
            </a:r>
            <a:r>
              <a:rPr lang="ru-RU" u="sng" dirty="0"/>
              <a:t>)</a:t>
            </a:r>
            <a:r>
              <a:rPr lang="ru-RU" dirty="0"/>
              <a:t> – самая «спокойная» из всех разновидностей йоги. Занятия по этой системе адаптированы для достаточно быстрого освоения и не имеют возрастных или каких-либо других ограничений. Классическая йога помогает получить практические навыки по расслаблению и медитации, овладеть основными позами, а также учит заряжать свой организм энергией через познание секретов здоровья и внутренней гармонии. </a:t>
            </a:r>
          </a:p>
          <a:p>
            <a:r>
              <a:rPr lang="ru-RU" u="sng" dirty="0" err="1"/>
              <a:t>Хатха</a:t>
            </a:r>
            <a:r>
              <a:rPr lang="ru-RU" u="sng" dirty="0"/>
              <a:t>-йога</a:t>
            </a:r>
            <a:r>
              <a:rPr lang="ru-RU" dirty="0"/>
              <a:t> – этот вид йоги уделяет большое внимание работе с телом. Отличие </a:t>
            </a:r>
            <a:r>
              <a:rPr lang="ru-RU" dirty="0" err="1"/>
              <a:t>хатха</a:t>
            </a:r>
            <a:r>
              <a:rPr lang="ru-RU" dirty="0"/>
              <a:t>-йоги от обычной гимнастики в том, что работа с физическим телом задействует и работу с сознанием. Согласно учению </a:t>
            </a:r>
            <a:r>
              <a:rPr lang="ru-RU" dirty="0" err="1"/>
              <a:t>хатха</a:t>
            </a:r>
            <a:r>
              <a:rPr lang="ru-RU" dirty="0"/>
              <a:t>-йоги, полное физическое здоровье и контроль за деятельностью тела могут быть достигнуты при выполнении физических упражнений (</a:t>
            </a:r>
            <a:r>
              <a:rPr lang="ru-RU" dirty="0" err="1"/>
              <a:t>асан</a:t>
            </a:r>
            <a:r>
              <a:rPr lang="ru-RU" dirty="0"/>
              <a:t>) в сочетании с правильным дыханием. Человек должен не просто механически совершать какое-то движение, а осознавать то, что он делает. </a:t>
            </a:r>
          </a:p>
          <a:p>
            <a:r>
              <a:rPr lang="ru-RU" u="sng" dirty="0" err="1"/>
              <a:t>Пауэр</a:t>
            </a:r>
            <a:r>
              <a:rPr lang="ru-RU" u="sng" dirty="0"/>
              <a:t>-йога</a:t>
            </a:r>
            <a:r>
              <a:rPr lang="ru-RU" dirty="0"/>
              <a:t> (силовая) – название точно отражает стиль практики. Этот вид йоги подходит тем, у кого знакомство с </a:t>
            </a:r>
            <a:r>
              <a:rPr lang="ru-RU" dirty="0" err="1"/>
              <a:t>асанами</a:t>
            </a:r>
            <a:r>
              <a:rPr lang="ru-RU" dirty="0"/>
              <a:t> уже состоялось и тело подготовлено к силовым нагрузкам. </a:t>
            </a:r>
          </a:p>
          <a:p>
            <a:r>
              <a:rPr lang="ru-RU" u="sng" dirty="0" err="1"/>
              <a:t>Аштанга</a:t>
            </a:r>
            <a:r>
              <a:rPr lang="ru-RU" u="sng" dirty="0"/>
              <a:t>-йога </a:t>
            </a:r>
            <a:r>
              <a:rPr lang="ru-RU" u="sng" dirty="0" err="1"/>
              <a:t>винъяса</a:t>
            </a:r>
            <a:r>
              <a:rPr lang="ru-RU" dirty="0"/>
              <a:t> – это быстрые серии последовательных поз, концентрация внимания и техника дыхания. Позы объединяются в непрерывный поток с помощью особого способа дыхания. Постоянное движение и дыхание </a:t>
            </a:r>
            <a:r>
              <a:rPr lang="ru-RU" dirty="0" err="1"/>
              <a:t>аштанга</a:t>
            </a:r>
            <a:r>
              <a:rPr lang="ru-RU" dirty="0"/>
              <a:t>-йоги наращивают силу, выносливость и увеличивают гибкость. Это напряженный и энергичный стиль йоги. </a:t>
            </a:r>
          </a:p>
          <a:p>
            <a:r>
              <a:rPr lang="ru-RU" dirty="0"/>
              <a:t>Фитнес-йога – один из наиболее популярных видов современных «клубных» тренировок, базирующихся на приемах йоги. Фитнес-йога подходит тем, кто не заинтересован в серьезном изучении философских установок и психологических практик восточных систем. </a:t>
            </a:r>
          </a:p>
        </p:txBody>
      </p:sp>
    </p:spTree>
    <p:extLst>
      <p:ext uri="{BB962C8B-B14F-4D97-AF65-F5344CB8AC3E}">
        <p14:creationId xmlns:p14="http://schemas.microsoft.com/office/powerpoint/2010/main" val="14064919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785DCEC5-1F7F-41FF-9ED5-1271F791235F}"/>
              </a:ext>
            </a:extLst>
          </p:cNvPr>
          <p:cNvSpPr txBox="1"/>
          <p:nvPr/>
        </p:nvSpPr>
        <p:spPr>
          <a:xfrm>
            <a:off x="648069" y="621437"/>
            <a:ext cx="66138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/>
              <a:t>Основные положения йоги: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919DE38-7F71-49FD-9E2E-F7656686892F}"/>
              </a:ext>
            </a:extLst>
          </p:cNvPr>
          <p:cNvSpPr txBox="1"/>
          <p:nvPr/>
        </p:nvSpPr>
        <p:spPr>
          <a:xfrm>
            <a:off x="941033" y="2313502"/>
            <a:ext cx="14013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Тадасана </a:t>
            </a:r>
          </a:p>
          <a:p>
            <a:endParaRPr lang="ru-RU" dirty="0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D0F81901-0874-4E17-BBFB-E124FDF87510}"/>
              </a:ext>
            </a:extLst>
          </p:cNvPr>
          <p:cNvSpPr/>
          <p:nvPr/>
        </p:nvSpPr>
        <p:spPr>
          <a:xfrm>
            <a:off x="5357673" y="2313502"/>
            <a:ext cx="196640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Уттанасана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C52A57E7-E348-4DFC-8C6C-693897A857F9}"/>
              </a:ext>
            </a:extLst>
          </p:cNvPr>
          <p:cNvSpPr/>
          <p:nvPr/>
        </p:nvSpPr>
        <p:spPr>
          <a:xfrm>
            <a:off x="9325837" y="2267335"/>
            <a:ext cx="184130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Дандасана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C99559BE-8926-4F27-82F8-7425612D69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070" y="2851952"/>
            <a:ext cx="3417904" cy="309152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2F42099D-5CD9-4B90-9D4C-1BC43D01184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0570" y="2851951"/>
            <a:ext cx="2291364" cy="308836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7A4E0DCC-F119-48B1-8E95-CF8436F398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6530" y="2851951"/>
            <a:ext cx="3694300" cy="312409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596684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A7F6D1C-6916-4E63-8AF2-9E5AF974EF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5. Цигун;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314EBA4-814E-4CA5-A09B-B35042B2E2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8712" y="2222287"/>
            <a:ext cx="5277288" cy="3636511"/>
          </a:xfrm>
        </p:spPr>
        <p:txBody>
          <a:bodyPr>
            <a:normAutofit fontScale="85000" lnSpcReduction="10000"/>
          </a:bodyPr>
          <a:lstStyle/>
          <a:p>
            <a:r>
              <a:rPr lang="ru-RU" dirty="0"/>
              <a:t>Многовековой опыт китайской народной медицины, обобщенный знаменитыми врачами древности, воплотился в систему оздоровительной гимнастики </a:t>
            </a:r>
            <a:r>
              <a:rPr lang="ru-RU" dirty="0" err="1"/>
              <a:t>цигун</a:t>
            </a:r>
            <a:r>
              <a:rPr lang="ru-RU" dirty="0"/>
              <a:t>. Цигун можно определить как искусство тренировки </a:t>
            </a:r>
            <a:r>
              <a:rPr lang="ru-RU" dirty="0" err="1"/>
              <a:t>Ци</a:t>
            </a:r>
            <a:r>
              <a:rPr lang="ru-RU" dirty="0"/>
              <a:t> (жизненной энергии) и разума (психического сознания). Китайский иероглиф «</a:t>
            </a:r>
            <a:r>
              <a:rPr lang="ru-RU" dirty="0" err="1"/>
              <a:t>Ци</a:t>
            </a:r>
            <a:r>
              <a:rPr lang="ru-RU" dirty="0"/>
              <a:t>» означает дыхание, а «Гунн» – процесс тщательной работы, в данном случае непрерывного регулирования дыхания и положения тела, контроль за которыми осуществляет сознание. Сами китайцы определяют </a:t>
            </a:r>
            <a:r>
              <a:rPr lang="ru-RU" dirty="0" err="1"/>
              <a:t>цигун</a:t>
            </a:r>
            <a:r>
              <a:rPr lang="ru-RU" dirty="0"/>
              <a:t> как одно из драгоценных наследий в сокровищнице традиционной китайской медицины и великое достояние китайской медицинской литературы, оздоровительную и общеукрепляющую систему с отличительными национальными чертами. 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2A90C0A-7C02-4807-8ECC-717F1092E1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5492" y="2222287"/>
            <a:ext cx="2857500" cy="277177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B32D8BB8-6722-45AC-BA50-3264221B3E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74934" y="1741274"/>
            <a:ext cx="2829520" cy="3733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111747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DBFC16B-D1E2-4DDC-A886-7199EBA651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8712" y="-147616"/>
            <a:ext cx="10571998" cy="970450"/>
          </a:xfrm>
        </p:spPr>
        <p:txBody>
          <a:bodyPr/>
          <a:lstStyle/>
          <a:p>
            <a:r>
              <a:rPr lang="ru-RU" dirty="0"/>
              <a:t>6. Медитация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94EA3A2-4E13-425F-A14C-E27FBF09C3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8712" y="2222287"/>
            <a:ext cx="5277288" cy="4427088"/>
          </a:xfrm>
        </p:spPr>
        <p:txBody>
          <a:bodyPr>
            <a:normAutofit fontScale="62500" lnSpcReduction="20000"/>
          </a:bodyPr>
          <a:lstStyle/>
          <a:p>
            <a:pPr fontAlgn="base"/>
            <a:r>
              <a:rPr lang="ru-RU" dirty="0"/>
              <a:t>Медитация (лат. </a:t>
            </a:r>
            <a:r>
              <a:rPr lang="ru-RU" dirty="0" err="1"/>
              <a:t>meditari</a:t>
            </a:r>
            <a:r>
              <a:rPr lang="ru-RU" dirty="0"/>
              <a:t> - обдумывать) – духовная и психологическая практика, направленная на создание особого состояния сознания, которое можно охарактеризовать как состояние внутренней пустоты, </a:t>
            </a:r>
            <a:r>
              <a:rPr lang="ru-RU" dirty="0" err="1"/>
              <a:t>безмыслия</a:t>
            </a:r>
            <a:r>
              <a:rPr lang="ru-RU" dirty="0"/>
              <a:t>, остановленного мышления.</a:t>
            </a:r>
          </a:p>
          <a:p>
            <a:pPr fontAlgn="base"/>
            <a:r>
              <a:rPr lang="ru-RU" dirty="0"/>
              <a:t>Изначально </a:t>
            </a:r>
            <a:r>
              <a:rPr lang="ru-RU" b="1" dirty="0"/>
              <a:t>медитация</a:t>
            </a:r>
            <a:r>
              <a:rPr lang="ru-RU" dirty="0"/>
              <a:t> появилась в рамках религиозно-духовной сферы, в последнее время все чаще применяется в медицинских и оздоровительных целях. Во время медитации человек находится в состоянии сосредоточенности, направляя и удерживая внимание на своем внутреннем мире или на определенном объекте (идее, образе, слове). Регулярные занятия медитацией помогают укрепить внимание и память, почувствовать внутреннее спокойствие, расслабиться.</a:t>
            </a:r>
          </a:p>
          <a:p>
            <a:pPr fontAlgn="base"/>
            <a:r>
              <a:rPr lang="ru-RU" dirty="0"/>
              <a:t>Медитация не изменяет человека, но позволяет ему быть в гармонии с самим собой. Клинически доказано, что во время медитации происходит изменение дыхания, замедляется сердцебиение и процесс обмена веществ, снижается кровяное давление. Медитации также присущи психосенсорные эффекты: например, медитирующие ощущают токи тепла, которые поднимаются вдоль спины к голове и сигнализируют о повышении общей </a:t>
            </a:r>
            <a:r>
              <a:rPr lang="ru-RU" dirty="0" err="1"/>
              <a:t>энергизации</a:t>
            </a:r>
            <a:r>
              <a:rPr lang="ru-RU" dirty="0"/>
              <a:t> тела.</a:t>
            </a:r>
          </a:p>
          <a:p>
            <a:pPr fontAlgn="base"/>
            <a:r>
              <a:rPr lang="ru-RU" dirty="0"/>
              <a:t>Различные школы психоанализа в XX веке использовали методики медитаций для разработки своих концепций. Психоаналитики преследовали цель по сокращению неврозов путем ликвидации противоречий с внешней средой и сглаживания дисгармонии, возникающей из-за нереализованных потребностей. Стоит отметить, что, несмотря на активное изучение </a:t>
            </a:r>
            <a:r>
              <a:rPr lang="ru-RU" b="1" dirty="0"/>
              <a:t>медитации</a:t>
            </a:r>
            <a:r>
              <a:rPr lang="ru-RU" dirty="0"/>
              <a:t> и распространение техник в различных областях знаний, сам механизм медитации до конца не исследован.</a:t>
            </a:r>
          </a:p>
          <a:p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E5121C3-722C-4B47-AE14-E5CCAB5DAB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2641284"/>
            <a:ext cx="5893270" cy="281663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068644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29CC6C5-5C97-4DD9-B529-459BFAE003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85534" y="3341309"/>
            <a:ext cx="6460812" cy="970450"/>
          </a:xfrm>
        </p:spPr>
        <p:txBody>
          <a:bodyPr/>
          <a:lstStyle/>
          <a:p>
            <a:r>
              <a:rPr lang="ru-RU" dirty="0"/>
              <a:t>Спасибо за внимание!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7690804-CBEA-4B6B-9B3C-6F104B8BB62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6095" y="1922722"/>
            <a:ext cx="1739690" cy="19038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583224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Цитаты">
  <a:themeElements>
    <a:clrScheme name="Цитаты">
      <a:dk1>
        <a:sysClr val="windowText" lastClr="000000"/>
      </a:dk1>
      <a:lt1>
        <a:sysClr val="window" lastClr="FFFFFF"/>
      </a:lt1>
      <a:dk2>
        <a:srgbClr val="212121"/>
      </a:dk2>
      <a:lt2>
        <a:srgbClr val="636363"/>
      </a:lt2>
      <a:accent1>
        <a:srgbClr val="00C6BB"/>
      </a:accent1>
      <a:accent2>
        <a:srgbClr val="6FEBA0"/>
      </a:accent2>
      <a:accent3>
        <a:srgbClr val="B6DF5E"/>
      </a:accent3>
      <a:accent4>
        <a:srgbClr val="EFB251"/>
      </a:accent4>
      <a:accent5>
        <a:srgbClr val="EF755F"/>
      </a:accent5>
      <a:accent6>
        <a:srgbClr val="ED515C"/>
      </a:accent6>
      <a:hlink>
        <a:srgbClr val="8F8F8F"/>
      </a:hlink>
      <a:folHlink>
        <a:srgbClr val="A5A5A5"/>
      </a:folHlink>
    </a:clrScheme>
    <a:fontScheme name="Цитаты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Цитаты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lumMod val="105000"/>
              </a:schemeClr>
            </a:gs>
            <a:gs pos="100000">
              <a:schemeClr val="phClr">
                <a:tint val="9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8000"/>
                <a:lumMod val="102000"/>
              </a:schemeClr>
              <a:schemeClr val="phClr">
                <a:shade val="98000"/>
                <a:lumMod val="98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63500" dist="25400" dir="13500000">
              <a:srgbClr val="000000">
                <a:alpha val="75000"/>
              </a:srgbClr>
            </a:inn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</a:schemeClr>
            </a:gs>
            <a:gs pos="100000">
              <a:schemeClr val="phClr">
                <a:tint val="84000"/>
                <a:shade val="84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90000"/>
                <a:satMod val="120000"/>
                <a:lumMod val="90000"/>
              </a:schemeClr>
            </a:gs>
            <a:gs pos="100000">
              <a:schemeClr val="phClr"/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Quotable" id="{39EC5628-30ED-4578-ACD8-9820EDB8E15A}" vid="{6F3559E9-1A4C-49D8-94D4-F41003531C4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TM03457503[[fn=Цитаты]]</Template>
  <TotalTime>100</TotalTime>
  <Words>960</Words>
  <Application>Microsoft Office PowerPoint</Application>
  <PresentationFormat>Широкоэкранный</PresentationFormat>
  <Paragraphs>42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5" baseType="lpstr">
      <vt:lpstr>Century Gothic</vt:lpstr>
      <vt:lpstr>Wingdings 2</vt:lpstr>
      <vt:lpstr>Цитаты</vt:lpstr>
      <vt:lpstr>Оздоровительные системы Востока</vt:lpstr>
      <vt:lpstr>План:</vt:lpstr>
      <vt:lpstr>1. Общая характеристика оздоровительных систем</vt:lpstr>
      <vt:lpstr>2. Особенности восточных оздоровительных практик </vt:lpstr>
      <vt:lpstr>3. Тайци-цюань</vt:lpstr>
      <vt:lpstr>Презентация PowerPoint</vt:lpstr>
      <vt:lpstr>4. Йога </vt:lpstr>
      <vt:lpstr>Презентация PowerPoint</vt:lpstr>
      <vt:lpstr>Презентация PowerPoint</vt:lpstr>
      <vt:lpstr>5. Цигун; </vt:lpstr>
      <vt:lpstr>6. Медитация</vt:lpstr>
      <vt:lpstr>Спасибо за внимание!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Оздоровительные системы Востока</dc:title>
  <dc:creator>Aleksandr 2017</dc:creator>
  <cp:lastModifiedBy>Aleksandr 2017</cp:lastModifiedBy>
  <cp:revision>11</cp:revision>
  <dcterms:created xsi:type="dcterms:W3CDTF">2017-12-24T20:31:45Z</dcterms:created>
  <dcterms:modified xsi:type="dcterms:W3CDTF">2017-12-25T15:35:58Z</dcterms:modified>
</cp:coreProperties>
</file>