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9" autoAdjust="0"/>
  </p:normalViewPr>
  <p:slideViewPr>
    <p:cSldViewPr>
      <p:cViewPr varScale="1">
        <p:scale>
          <a:sx n="88" d="100"/>
          <a:sy n="88" d="100"/>
        </p:scale>
        <p:origin x="-13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F8C2C-84B9-4697-A945-E5F4FDD9299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39E5E-73C6-46B8-BCBF-F0BA5608D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380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39E5E-73C6-46B8-BCBF-F0BA5608DCC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432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UpDiag">
          <a:fgClr>
            <a:schemeClr val="accent1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>
            <a:spLocks noGrp="1"/>
          </p:cNvSpPr>
          <p:nvPr>
            <p:ph type="ctrTitle"/>
          </p:nvPr>
        </p:nvSpPr>
        <p:spPr>
          <a:xfrm>
            <a:off x="3419872" y="620688"/>
            <a:ext cx="4621358" cy="1944216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Тема: </a:t>
            </a:r>
            <a:r>
              <a:rPr lang="ru-RU" sz="1400" dirty="0" smtClean="0"/>
              <a:t>Периостит </a:t>
            </a:r>
            <a:r>
              <a:rPr lang="ru-RU" sz="1400" dirty="0"/>
              <a:t>челюстных костей. Клиника острого и хронического периостита челюстных костей у детей различного возраста 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Текст 5"/>
          <p:cNvSpPr>
            <a:spLocks noGrp="1"/>
          </p:cNvSpPr>
          <p:nvPr>
            <p:ph type="subTitle" idx="1"/>
          </p:nvPr>
        </p:nvSpPr>
        <p:spPr>
          <a:xfrm>
            <a:off x="2843808" y="188640"/>
            <a:ext cx="5690394" cy="576064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b="1" dirty="0"/>
              <a:t>Пензенский государственный  университет </a:t>
            </a:r>
            <a:r>
              <a:rPr lang="ru-RU" altLang="ru-RU" sz="4400" b="1" dirty="0"/>
              <a:t/>
            </a:r>
            <a:br>
              <a:rPr lang="ru-RU" altLang="ru-RU" sz="4400" b="1" dirty="0"/>
            </a:br>
            <a:endParaRPr lang="ru-RU" b="1" dirty="0"/>
          </a:p>
        </p:txBody>
      </p:sp>
      <p:sp>
        <p:nvSpPr>
          <p:cNvPr id="12" name="Текст 5"/>
          <p:cNvSpPr txBox="1">
            <a:spLocks/>
          </p:cNvSpPr>
          <p:nvPr/>
        </p:nvSpPr>
        <p:spPr>
          <a:xfrm>
            <a:off x="755576" y="4448207"/>
            <a:ext cx="7848872" cy="100811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altLang="ru-RU" sz="4400" dirty="0" smtClean="0"/>
              <a:t/>
            </a:r>
            <a:br>
              <a:rPr lang="ru-RU" altLang="ru-RU" sz="4400" dirty="0" smtClean="0"/>
            </a:br>
            <a:endParaRPr lang="ru-RU" dirty="0"/>
          </a:p>
        </p:txBody>
      </p:sp>
      <p:sp>
        <p:nvSpPr>
          <p:cNvPr id="13" name="Текст 5"/>
          <p:cNvSpPr txBox="1">
            <a:spLocks/>
          </p:cNvSpPr>
          <p:nvPr/>
        </p:nvSpPr>
        <p:spPr>
          <a:xfrm>
            <a:off x="515888" y="5085184"/>
            <a:ext cx="7848872" cy="100811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ru-RU" altLang="ru-RU" sz="4400" dirty="0" smtClean="0"/>
              <a:t/>
            </a:r>
            <a:br>
              <a:rPr lang="ru-RU" altLang="ru-RU" sz="4400" dirty="0" smtClean="0"/>
            </a:b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228184" y="5301207"/>
            <a:ext cx="25922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Подготовила: студентка стоматологического факультета, </a:t>
            </a:r>
            <a:r>
              <a:rPr lang="ru-RU" sz="1400" dirty="0" smtClean="0">
                <a:solidFill>
                  <a:schemeClr val="bg1"/>
                </a:solidFill>
              </a:rPr>
              <a:t>4 курса</a:t>
            </a:r>
            <a:endParaRPr lang="ru-RU" sz="1400" dirty="0">
              <a:solidFill>
                <a:schemeClr val="bg1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группы16лс6 </a:t>
            </a:r>
            <a:endParaRPr lang="ru-RU" sz="1400" dirty="0">
              <a:solidFill>
                <a:schemeClr val="bg1"/>
              </a:solidFill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Ивачева О.А</a:t>
            </a:r>
            <a:r>
              <a:rPr lang="ru-RU" sz="1400" dirty="0"/>
              <a:t>.</a:t>
            </a:r>
          </a:p>
        </p:txBody>
      </p:sp>
      <p:pic>
        <p:nvPicPr>
          <p:cNvPr id="1026" name="Picture 2" descr="Причины периостита челюсти – диагностика и лечение периостит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60160"/>
            <a:ext cx="4608512" cy="27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37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27784" y="1484784"/>
            <a:ext cx="6449144" cy="5765307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Воспаление </a:t>
            </a:r>
            <a:r>
              <a:rPr lang="ru-RU" sz="1800" dirty="0">
                <a:solidFill>
                  <a:schemeClr val="tx1"/>
                </a:solidFill>
              </a:rPr>
              <a:t>надкостницы, воспали­тельный процесс с фокусом воспа­ления в надкостнице. Выделение периостита в самостоятельную но­зологическую форму обусловлено наличием характерной для него клинической картины как местно­го, так и общего характера, а также возможностью купировать воспали­тельный процесс на этой стадии при своевременном адекватном ле­чении.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</a:rPr>
              <a:t>По клиническому проявлению и патоморфологической картине раз­личают периостит острый (серо­зный и гнойный) и хронический (простой и </a:t>
            </a:r>
            <a:r>
              <a:rPr lang="ru-RU" sz="1800" dirty="0" err="1">
                <a:solidFill>
                  <a:schemeClr val="tx1"/>
                </a:solidFill>
              </a:rPr>
              <a:t>оссифицирующий</a:t>
            </a:r>
            <a:r>
              <a:rPr lang="ru-RU" sz="1800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ru-RU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692696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Введение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dirty="0"/>
          </a:p>
        </p:txBody>
      </p:sp>
      <p:pic>
        <p:nvPicPr>
          <p:cNvPr id="2050" name="Picture 2" descr="Флюс, периостит или абсцесс десны Стоматология №2 в Ижевс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30" y="4365104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63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6"/>
          <p:cNvSpPr>
            <a:spLocks noGrp="1"/>
          </p:cNvSpPr>
          <p:nvPr>
            <p:ph type="subTitle" idx="1"/>
          </p:nvPr>
        </p:nvSpPr>
        <p:spPr>
          <a:xfrm>
            <a:off x="3563888" y="548680"/>
            <a:ext cx="5256584" cy="5328592"/>
          </a:xfrm>
        </p:spPr>
        <p:txBody>
          <a:bodyPr>
            <a:noAutofit/>
          </a:bodyPr>
          <a:lstStyle/>
          <a:p>
            <a:pPr algn="l" fontAlgn="auto"/>
            <a:r>
              <a:rPr lang="ru-RU" sz="1800" b="1" dirty="0"/>
              <a:t>В классификации острого периостита</a:t>
            </a:r>
            <a:r>
              <a:rPr lang="ru-RU" sz="1800" dirty="0"/>
              <a:t> следует выделить следующие пункты. Это причины возникновения острого периостита:</a:t>
            </a:r>
          </a:p>
          <a:p>
            <a:pPr lvl="0" algn="l" fontAlgn="auto"/>
            <a:r>
              <a:rPr lang="ru-RU" sz="1800" dirty="0" err="1"/>
              <a:t>одонтогенный</a:t>
            </a:r>
            <a:r>
              <a:rPr lang="ru-RU" sz="1800" dirty="0"/>
              <a:t> периостит;</a:t>
            </a:r>
          </a:p>
          <a:p>
            <a:pPr lvl="0" algn="l" fontAlgn="auto"/>
            <a:r>
              <a:rPr lang="ru-RU" sz="1800" dirty="0" err="1"/>
              <a:t>лимфагенный</a:t>
            </a:r>
            <a:r>
              <a:rPr lang="ru-RU" sz="1800" dirty="0"/>
              <a:t> периостит;</a:t>
            </a:r>
          </a:p>
          <a:p>
            <a:pPr lvl="0" algn="l" fontAlgn="auto"/>
            <a:r>
              <a:rPr lang="ru-RU" sz="1800" dirty="0"/>
              <a:t>гематогенный периостит;</a:t>
            </a:r>
          </a:p>
          <a:p>
            <a:pPr lvl="0" algn="l" fontAlgn="auto"/>
            <a:r>
              <a:rPr lang="ru-RU" sz="1800" dirty="0"/>
              <a:t>травматический периостит;</a:t>
            </a:r>
          </a:p>
          <a:p>
            <a:pPr algn="l" fontAlgn="auto"/>
            <a:r>
              <a:rPr lang="ru-RU" sz="1800" dirty="0"/>
              <a:t>Течение острого периостита:</a:t>
            </a:r>
          </a:p>
          <a:p>
            <a:pPr lvl="0" algn="l" fontAlgn="auto"/>
            <a:r>
              <a:rPr lang="ru-RU" sz="1800" dirty="0"/>
              <a:t>серозный периостит челюстей;</a:t>
            </a:r>
          </a:p>
          <a:p>
            <a:pPr lvl="0" algn="l" fontAlgn="auto"/>
            <a:r>
              <a:rPr lang="ru-RU" sz="1800" dirty="0"/>
              <a:t>гнойный периостит челюстей.</a:t>
            </a:r>
          </a:p>
          <a:p>
            <a:pPr algn="l" fontAlgn="auto"/>
            <a:r>
              <a:rPr lang="ru-RU" sz="1800" dirty="0"/>
              <a:t>Распространение процесса:</a:t>
            </a:r>
          </a:p>
          <a:p>
            <a:pPr lvl="0" algn="l" fontAlgn="auto"/>
            <a:r>
              <a:rPr lang="ru-RU" sz="1800" dirty="0"/>
              <a:t>ограниченный периостит челюстей;</a:t>
            </a:r>
          </a:p>
          <a:p>
            <a:pPr lvl="0" algn="l" fontAlgn="auto"/>
            <a:r>
              <a:rPr lang="ru-RU" sz="1800" dirty="0"/>
              <a:t>диффузный периостит челюстей. </a:t>
            </a:r>
          </a:p>
          <a:p>
            <a:pPr algn="ctr"/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 descr="Острый гнойный периостит верхней и нижней челюсти - диагностика и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83" y="4653136"/>
            <a:ext cx="3168352" cy="189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ериостит челюсти - стоимость лечения в Кита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99" y="1124744"/>
            <a:ext cx="2880320" cy="205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17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bg2">
              <a:lumMod val="9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03848" y="764704"/>
            <a:ext cx="48600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/>
            <a:r>
              <a:rPr lang="ru-RU" b="1" dirty="0"/>
              <a:t>Классификация хронического периостита по течению:</a:t>
            </a:r>
            <a:endParaRPr lang="ru-RU" dirty="0"/>
          </a:p>
          <a:p>
            <a:pPr lvl="0" fontAlgn="auto"/>
            <a:r>
              <a:rPr lang="ru-RU" dirty="0"/>
              <a:t>Острый периостит челюсти;</a:t>
            </a:r>
          </a:p>
          <a:p>
            <a:pPr lvl="0" fontAlgn="auto"/>
            <a:r>
              <a:rPr lang="ru-RU" dirty="0"/>
              <a:t>Хронический периостит челюсти;</a:t>
            </a:r>
          </a:p>
          <a:p>
            <a:pPr lvl="0" fontAlgn="auto"/>
            <a:r>
              <a:rPr lang="ru-RU" dirty="0"/>
              <a:t>Обострение хронического периостита челюсти;</a:t>
            </a:r>
          </a:p>
          <a:p>
            <a:pPr fontAlgn="auto"/>
            <a:r>
              <a:rPr lang="ru-RU" dirty="0"/>
              <a:t>По форме хронический периостит классифицируют на:</a:t>
            </a:r>
          </a:p>
          <a:p>
            <a:pPr lvl="0" fontAlgn="auto"/>
            <a:r>
              <a:rPr lang="ru-RU" dirty="0"/>
              <a:t>Простой хронический периостит;</a:t>
            </a:r>
          </a:p>
          <a:p>
            <a:pPr lvl="0" fontAlgn="auto"/>
            <a:r>
              <a:rPr lang="ru-RU" dirty="0" err="1"/>
              <a:t>Оссифицирующий</a:t>
            </a:r>
            <a:r>
              <a:rPr lang="ru-RU" dirty="0"/>
              <a:t> хронический периостит;</a:t>
            </a:r>
          </a:p>
          <a:p>
            <a:pPr lvl="0" fontAlgn="auto"/>
            <a:r>
              <a:rPr lang="ru-RU" dirty="0" err="1"/>
              <a:t>Рарефицирующий</a:t>
            </a:r>
            <a:r>
              <a:rPr lang="ru-RU" dirty="0"/>
              <a:t> хронический периостит.</a:t>
            </a:r>
          </a:p>
        </p:txBody>
      </p:sp>
      <p:pic>
        <p:nvPicPr>
          <p:cNvPr id="4098" name="Picture 2" descr="Хронический Периостит-Клиника Этиология И Сравнительная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05064"/>
            <a:ext cx="4056385" cy="253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Хронический Периостит-Клиника Этиология И Сравнительная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94" y="1036137"/>
            <a:ext cx="240026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94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1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908720" y="0"/>
            <a:ext cx="4469904" cy="46119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Клиника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086" y="1335621"/>
            <a:ext cx="4224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90872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/>
            <a:r>
              <a:rPr lang="ru-RU" b="1" dirty="0"/>
              <a:t>Острый:</a:t>
            </a:r>
            <a:endParaRPr lang="ru-RU" dirty="0"/>
          </a:p>
          <a:p>
            <a:pPr lvl="0" fontAlgn="auto"/>
            <a:r>
              <a:rPr lang="ru-RU" dirty="0"/>
              <a:t>состояние местного и общего </a:t>
            </a:r>
            <a:r>
              <a:rPr lang="ru-RU" dirty="0" err="1"/>
              <a:t>иммунита</a:t>
            </a:r>
            <a:r>
              <a:rPr lang="ru-RU" dirty="0"/>
              <a:t>;</a:t>
            </a:r>
          </a:p>
          <a:p>
            <a:pPr lvl="0" fontAlgn="auto"/>
            <a:r>
              <a:rPr lang="ru-RU" dirty="0"/>
              <a:t>наличие сопутствующих заболеваний;</a:t>
            </a:r>
          </a:p>
          <a:p>
            <a:pPr lvl="0" fontAlgn="auto"/>
            <a:r>
              <a:rPr lang="ru-RU" dirty="0"/>
              <a:t>микрофлора, ее вирулентность (способность микроорганизма заразить);</a:t>
            </a:r>
          </a:p>
          <a:p>
            <a:pPr lvl="0" fontAlgn="auto"/>
            <a:r>
              <a:rPr lang="ru-RU" dirty="0"/>
              <a:t>возраст больного (чаще периостит встречается в пожилом возрасте);</a:t>
            </a:r>
          </a:p>
          <a:p>
            <a:pPr lvl="0" fontAlgn="auto"/>
            <a:r>
              <a:rPr lang="ru-RU" dirty="0"/>
              <a:t>тип воспалительной реакции;</a:t>
            </a:r>
          </a:p>
          <a:p>
            <a:pPr lvl="0" fontAlgn="auto"/>
            <a:r>
              <a:rPr lang="ru-RU" dirty="0"/>
              <a:t>локализация очага воспаление в периодонте больного.</a:t>
            </a:r>
          </a:p>
          <a:p>
            <a:pPr fontAlgn="auto"/>
            <a:r>
              <a:rPr lang="ru-RU" dirty="0"/>
              <a:t>Так же было замечено, что у пациентов с </a:t>
            </a:r>
            <a:r>
              <a:rPr lang="ru-RU" dirty="0" err="1"/>
              <a:t>развившимся</a:t>
            </a:r>
            <a:r>
              <a:rPr lang="ru-RU" dirty="0"/>
              <a:t> периоститом челюсти, перед этим было </a:t>
            </a:r>
            <a:r>
              <a:rPr lang="ru-RU" dirty="0" err="1"/>
              <a:t>лио</a:t>
            </a:r>
            <a:r>
              <a:rPr lang="ru-RU" dirty="0"/>
              <a:t> </a:t>
            </a:r>
            <a:r>
              <a:rPr lang="ru-RU" dirty="0" err="1"/>
              <a:t>переохлождение</a:t>
            </a:r>
            <a:r>
              <a:rPr lang="ru-RU" dirty="0"/>
              <a:t>/перегревание, стресс, напряженность, длительная интенсивная нагрузка.</a:t>
            </a:r>
          </a:p>
        </p:txBody>
      </p:sp>
      <p:pic>
        <p:nvPicPr>
          <p:cNvPr id="5122" name="Picture 2" descr="Типы флюсов у детей: острый и гнойный периостит, что говорят дантис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964586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4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3608" y="620688"/>
            <a:ext cx="41047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Клиника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620688"/>
            <a:ext cx="44644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Хронический: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· изме­нение конфигурации лица за счет увеличения участка челюсти (чаще нижней) с неизмененной над ним кожей.</a:t>
            </a:r>
          </a:p>
          <a:p>
            <a:r>
              <a:rPr lang="ru-RU" dirty="0"/>
              <a:t>· Пальпация пораженного участка </a:t>
            </a:r>
            <a:r>
              <a:rPr lang="ru-RU" dirty="0" err="1"/>
              <a:t>слабоболезнен­ная</a:t>
            </a:r>
            <a:r>
              <a:rPr lang="ru-RU" dirty="0"/>
              <a:t> или безболезненная.</a:t>
            </a:r>
          </a:p>
          <a:p>
            <a:r>
              <a:rPr lang="ru-RU" dirty="0"/>
              <a:t>· Возможно увеличение регионарных лимфатических уз­лов в поднижнечелюстной области.</a:t>
            </a:r>
          </a:p>
          <a:p>
            <a:r>
              <a:rPr lang="ru-RU" dirty="0"/>
              <a:t>· Открывание рта свободное, слизистая обо­лочка над сглаженной переходной складкой в участке деформации — с цианотичным оттенком.</a:t>
            </a:r>
          </a:p>
          <a:p>
            <a:r>
              <a:rPr lang="ru-RU" dirty="0"/>
              <a:t>· </a:t>
            </a:r>
            <a:r>
              <a:rPr lang="ru-RU" dirty="0" err="1"/>
              <a:t>Пальпаторно</a:t>
            </a:r>
            <a:r>
              <a:rPr lang="ru-RU" dirty="0"/>
              <a:t> определяется утолщение альвеолярного отростка.</a:t>
            </a:r>
          </a:p>
          <a:p>
            <a:r>
              <a:rPr lang="ru-RU" dirty="0"/>
              <a:t>· При </a:t>
            </a:r>
            <a:r>
              <a:rPr lang="ru-RU" dirty="0" err="1"/>
              <a:t>одонтогенном</a:t>
            </a:r>
            <a:r>
              <a:rPr lang="ru-RU" dirty="0"/>
              <a:t> процессе "причинный" зуб с пломбой, коронка его серого цве­та, частично или полностью разрушена.</a:t>
            </a:r>
          </a:p>
        </p:txBody>
      </p:sp>
      <p:pic>
        <p:nvPicPr>
          <p:cNvPr id="6146" name="Picture 2" descr="Хронический периости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36" y="2996952"/>
            <a:ext cx="3503168" cy="135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49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059832" y="116632"/>
            <a:ext cx="2933324" cy="879376"/>
          </a:xfrm>
        </p:spPr>
        <p:txBody>
          <a:bodyPr/>
          <a:lstStyle/>
          <a:p>
            <a:pPr algn="l"/>
            <a:r>
              <a:rPr lang="ru-RU" sz="2000" dirty="0" smtClean="0"/>
              <a:t>диагностика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40088" y="4149080"/>
            <a:ext cx="54726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Дифференциальную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диагностику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хронического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периостита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следует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проводить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хронически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одонтогенным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остеомиелитом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с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посттравматическим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остеомиелитом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новообразованиями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35896" y="1275725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/>
            <a:r>
              <a:rPr lang="ru-RU" dirty="0"/>
              <a:t>Дифференциальную </a:t>
            </a:r>
            <a:r>
              <a:rPr lang="ru-RU" dirty="0" err="1"/>
              <a:t>дигностику</a:t>
            </a:r>
            <a:r>
              <a:rPr lang="ru-RU" dirty="0"/>
              <a:t> острого периостита следует проводить с:</a:t>
            </a:r>
          </a:p>
          <a:p>
            <a:pPr lvl="0" fontAlgn="auto"/>
            <a:r>
              <a:rPr lang="ru-RU" dirty="0"/>
              <a:t>Обострившемся хроническим периодонтитом;</a:t>
            </a:r>
          </a:p>
          <a:p>
            <a:pPr lvl="0" fontAlgn="auto"/>
            <a:r>
              <a:rPr lang="ru-RU" dirty="0"/>
              <a:t>Воспалением подъязычных и поднижнечелюстных желез;</a:t>
            </a:r>
          </a:p>
          <a:p>
            <a:pPr lvl="0" fontAlgn="auto"/>
            <a:r>
              <a:rPr lang="ru-RU" dirty="0"/>
              <a:t>Острым </a:t>
            </a:r>
            <a:r>
              <a:rPr lang="ru-RU" dirty="0" err="1"/>
              <a:t>одонтогенным</a:t>
            </a:r>
            <a:r>
              <a:rPr lang="ru-RU" dirty="0"/>
              <a:t> остеомиелитом;</a:t>
            </a:r>
          </a:p>
          <a:p>
            <a:pPr lvl="0" fontAlgn="auto"/>
            <a:r>
              <a:rPr lang="ru-RU" dirty="0"/>
              <a:t>Острым </a:t>
            </a:r>
            <a:r>
              <a:rPr lang="ru-RU" dirty="0" err="1"/>
              <a:t>неодонтогенным</a:t>
            </a:r>
            <a:r>
              <a:rPr lang="ru-RU" dirty="0"/>
              <a:t> </a:t>
            </a:r>
            <a:r>
              <a:rPr lang="ru-RU" dirty="0" err="1"/>
              <a:t>лимфоденитом</a:t>
            </a:r>
            <a:r>
              <a:rPr lang="ru-RU" dirty="0"/>
              <a:t>.</a:t>
            </a:r>
          </a:p>
        </p:txBody>
      </p:sp>
      <p:pic>
        <p:nvPicPr>
          <p:cNvPr id="7170" name="Picture 2" descr="Периостит - причины, симптомы, диагностика и леч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3384376" cy="196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Острый и хронический флюс (периостит) и методы его лечен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1556792"/>
            <a:ext cx="3024336" cy="172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45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1"/>
          </a:fgClr>
          <a:bgClr>
            <a:schemeClr val="tx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80347"/>
            <a:ext cx="4608512" cy="59134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Лечение </a:t>
            </a:r>
            <a:endParaRPr lang="ru-RU" sz="2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035501" y="1412776"/>
            <a:ext cx="5466030" cy="30243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.  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671691"/>
            <a:ext cx="446449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/>
            <a:r>
              <a:rPr lang="ru-RU" b="1" dirty="0"/>
              <a:t>Лечение острого серозного периостита</a:t>
            </a:r>
            <a:r>
              <a:rPr lang="ru-RU" dirty="0"/>
              <a:t>:</a:t>
            </a:r>
          </a:p>
          <a:p>
            <a:pPr fontAlgn="auto"/>
            <a:r>
              <a:rPr lang="ru-RU" dirty="0"/>
              <a:t>Для лечения острого серозного периостита следует удалить причинный зуб, и симптоматика скоро исчезнет. Пациенту можно назначить физиотерапию. Рекомендовано при остром серозном периостите:</a:t>
            </a:r>
          </a:p>
          <a:p>
            <a:pPr lvl="0" fontAlgn="auto"/>
            <a:r>
              <a:rPr lang="ru-RU" dirty="0"/>
              <a:t>УВЧ;</a:t>
            </a:r>
          </a:p>
          <a:p>
            <a:pPr lvl="0" fontAlgn="auto"/>
            <a:r>
              <a:rPr lang="ru-RU" dirty="0"/>
              <a:t>Согревающие компрессы;</a:t>
            </a:r>
          </a:p>
          <a:p>
            <a:pPr lvl="0" fontAlgn="auto"/>
            <a:r>
              <a:rPr lang="ru-RU" dirty="0" err="1"/>
              <a:t>Флюктуоризация</a:t>
            </a:r>
            <a:r>
              <a:rPr lang="ru-RU" dirty="0"/>
              <a:t>;</a:t>
            </a:r>
          </a:p>
          <a:p>
            <a:pPr lvl="0" fontAlgn="auto"/>
            <a:r>
              <a:rPr lang="ru-RU" dirty="0"/>
              <a:t>Гелий – неоновый лазер.</a:t>
            </a:r>
          </a:p>
          <a:p>
            <a:pPr lvl="0" fontAlgn="auto"/>
            <a:r>
              <a:rPr lang="ru-RU" dirty="0"/>
              <a:t>Лечение острого гнойного периостита:</a:t>
            </a:r>
          </a:p>
          <a:p>
            <a:pPr fontAlgn="auto"/>
            <a:r>
              <a:rPr lang="ru-RU" dirty="0"/>
              <a:t>Лечение острого гнойного периостита заключается в удалении зуба и вскрытии абсцесса. «Где гной – там разрез». Разрез делают длиной в три зуба, разрезают слизистую и надкостницу по переходной складке до кости. Рану дренируют. Дренаж устанавливают на 1 – 2 суток.</a:t>
            </a:r>
          </a:p>
          <a:p>
            <a:endParaRPr lang="ru-RU" dirty="0"/>
          </a:p>
        </p:txBody>
      </p:sp>
      <p:pic>
        <p:nvPicPr>
          <p:cNvPr id="8194" name="Picture 2" descr="Лечение воспалительных процессов - Услуги - Стоматология для Всей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35493"/>
            <a:ext cx="291924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5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6696744" cy="7200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Лечение </a:t>
            </a:r>
            <a:r>
              <a:rPr lang="ru-RU" sz="2800" dirty="0"/>
              <a:t>	</a:t>
            </a:r>
          </a:p>
        </p:txBody>
      </p:sp>
      <p:sp>
        <p:nvSpPr>
          <p:cNvPr id="9" name="Текст 5"/>
          <p:cNvSpPr>
            <a:spLocks noGrp="1"/>
          </p:cNvSpPr>
          <p:nvPr>
            <p:ph type="body" sz="half" idx="3"/>
          </p:nvPr>
        </p:nvSpPr>
        <p:spPr>
          <a:xfrm>
            <a:off x="1835696" y="1772816"/>
            <a:ext cx="5760640" cy="4320480"/>
          </a:xfrm>
        </p:spPr>
        <p:txBody>
          <a:bodyPr>
            <a:noAutofit/>
          </a:bodyPr>
          <a:lstStyle/>
          <a:p>
            <a:pPr fontAlgn="auto"/>
            <a:r>
              <a:rPr lang="ru-RU" sz="1600" dirty="0">
                <a:solidFill>
                  <a:schemeClr val="tx1"/>
                </a:solidFill>
              </a:rPr>
              <a:t>В первую очередь заключается в устранение очага </a:t>
            </a:r>
            <a:r>
              <a:rPr lang="ru-RU" sz="1600" dirty="0" err="1">
                <a:solidFill>
                  <a:schemeClr val="tx1"/>
                </a:solidFill>
              </a:rPr>
              <a:t>одонтогенной</a:t>
            </a:r>
            <a:r>
              <a:rPr lang="ru-RU" sz="1600" dirty="0">
                <a:solidFill>
                  <a:schemeClr val="tx1"/>
                </a:solidFill>
              </a:rPr>
              <a:t> инфекции. То есть «причинный зуб» следует удалить. При лечении хронического периостита могут использовать как консервативный, так и хирургический методы лечения. Но консервативный метод зачастую не эффективен, поэтому удаляют не только причинный зуб, но и зубы, которые находятся в очаге и не представляют функциональной и эстетической ценности.</a:t>
            </a:r>
          </a:p>
          <a:p>
            <a:pPr fontAlgn="auto"/>
            <a:r>
              <a:rPr lang="ru-RU" sz="1600" dirty="0">
                <a:solidFill>
                  <a:schemeClr val="tx1"/>
                </a:solidFill>
              </a:rPr>
              <a:t>После чего необходимо удалить избыточно образовавшуюся костную ткань, а вновь образованную костную ткань удаляют долотом или кусачками. После удаления избыточной костной ткани заметны участки размягчения на подлежащем слое кортикальном пластинки. Рану следует зашить наглухо. Параллельно этому следует назначить:</a:t>
            </a:r>
          </a:p>
          <a:p>
            <a:pPr lvl="0" fontAlgn="auto"/>
            <a:r>
              <a:rPr lang="ru-RU" sz="1600" dirty="0">
                <a:solidFill>
                  <a:schemeClr val="tx1"/>
                </a:solidFill>
              </a:rPr>
              <a:t>Сульфаниламиды;</a:t>
            </a:r>
          </a:p>
          <a:p>
            <a:pPr lvl="0" fontAlgn="auto"/>
            <a:r>
              <a:rPr lang="ru-RU" sz="1600" dirty="0">
                <a:solidFill>
                  <a:schemeClr val="tx1"/>
                </a:solidFill>
              </a:rPr>
              <a:t>Витаминотерапия;</a:t>
            </a:r>
          </a:p>
          <a:p>
            <a:pPr lvl="0" fontAlgn="auto"/>
            <a:r>
              <a:rPr lang="ru-RU" sz="1600" dirty="0">
                <a:solidFill>
                  <a:schemeClr val="tx1"/>
                </a:solidFill>
              </a:rPr>
              <a:t>Симптоматическое лечение.</a:t>
            </a:r>
          </a:p>
          <a:p>
            <a:endParaRPr lang="ru-RU" sz="1600" dirty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001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subTitle" idx="1"/>
          </p:nvPr>
        </p:nvSpPr>
        <p:spPr>
          <a:xfrm>
            <a:off x="2667879" y="620688"/>
            <a:ext cx="5616624" cy="1173256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Заключени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35288" y="2492896"/>
            <a:ext cx="64087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/>
            <a:r>
              <a:rPr lang="ru-RU" dirty="0"/>
              <a:t> </a:t>
            </a:r>
            <a:r>
              <a:rPr lang="de-DE" dirty="0" err="1"/>
              <a:t>Ни</a:t>
            </a:r>
            <a:r>
              <a:rPr lang="de-DE" dirty="0"/>
              <a:t> </a:t>
            </a:r>
            <a:r>
              <a:rPr lang="de-DE" dirty="0" err="1"/>
              <a:t>одна</a:t>
            </a:r>
            <a:r>
              <a:rPr lang="de-DE" dirty="0"/>
              <a:t> </a:t>
            </a:r>
            <a:r>
              <a:rPr lang="de-DE" dirty="0" err="1"/>
              <a:t>причина</a:t>
            </a:r>
            <a:r>
              <a:rPr lang="de-DE" dirty="0"/>
              <a:t> </a:t>
            </a:r>
            <a:r>
              <a:rPr lang="de-DE" dirty="0" err="1"/>
              <a:t>не</a:t>
            </a:r>
            <a:r>
              <a:rPr lang="de-DE" dirty="0"/>
              <a:t> </a:t>
            </a:r>
            <a:r>
              <a:rPr lang="de-DE" dirty="0" err="1"/>
              <a:t>может</a:t>
            </a:r>
            <a:r>
              <a:rPr lang="de-DE" dirty="0"/>
              <a:t> </a:t>
            </a:r>
            <a:r>
              <a:rPr lang="de-DE" dirty="0" err="1"/>
              <a:t>служить</a:t>
            </a:r>
            <a:r>
              <a:rPr lang="de-DE" dirty="0"/>
              <a:t> </a:t>
            </a:r>
            <a:r>
              <a:rPr lang="de-DE" dirty="0" err="1"/>
              <a:t>оправданием</a:t>
            </a:r>
            <a:r>
              <a:rPr lang="de-DE" dirty="0"/>
              <a:t> </a:t>
            </a:r>
            <a:r>
              <a:rPr lang="de-DE" dirty="0" err="1"/>
              <a:t>игнорирования</a:t>
            </a:r>
            <a:r>
              <a:rPr lang="de-DE" dirty="0"/>
              <a:t> </a:t>
            </a:r>
            <a:r>
              <a:rPr lang="de-DE" dirty="0" err="1"/>
              <a:t>периостита</a:t>
            </a:r>
            <a:r>
              <a:rPr lang="de-DE" dirty="0"/>
              <a:t>. </a:t>
            </a:r>
            <a:r>
              <a:rPr lang="de-DE" dirty="0" err="1"/>
              <a:t>Нельзя</a:t>
            </a:r>
            <a:r>
              <a:rPr lang="de-DE" dirty="0"/>
              <a:t> </a:t>
            </a:r>
            <a:r>
              <a:rPr lang="de-DE" dirty="0" err="1"/>
              <a:t>не</a:t>
            </a:r>
            <a:r>
              <a:rPr lang="de-DE" dirty="0"/>
              <a:t> </a:t>
            </a:r>
            <a:r>
              <a:rPr lang="de-DE" dirty="0" err="1"/>
              <a:t>понимать</a:t>
            </a:r>
            <a:r>
              <a:rPr lang="de-DE" dirty="0"/>
              <a:t> </a:t>
            </a:r>
            <a:r>
              <a:rPr lang="de-DE" dirty="0" err="1"/>
              <a:t>серьезности</a:t>
            </a:r>
            <a:r>
              <a:rPr lang="de-DE" dirty="0"/>
              <a:t> </a:t>
            </a:r>
            <a:r>
              <a:rPr lang="de-DE" dirty="0" err="1"/>
              <a:t>ситуации</a:t>
            </a:r>
            <a:r>
              <a:rPr lang="de-DE" dirty="0"/>
              <a:t>. </a:t>
            </a:r>
            <a:r>
              <a:rPr lang="de-DE" dirty="0" err="1"/>
              <a:t>Отсутствие</a:t>
            </a:r>
            <a:r>
              <a:rPr lang="de-DE" dirty="0"/>
              <a:t> </a:t>
            </a:r>
            <a:r>
              <a:rPr lang="de-DE" dirty="0" err="1"/>
              <a:t>ярко</a:t>
            </a:r>
            <a:r>
              <a:rPr lang="de-DE" dirty="0"/>
              <a:t> </a:t>
            </a:r>
            <a:r>
              <a:rPr lang="de-DE" dirty="0" err="1"/>
              <a:t>выраженной</a:t>
            </a:r>
            <a:r>
              <a:rPr lang="de-DE" dirty="0"/>
              <a:t> </a:t>
            </a:r>
            <a:r>
              <a:rPr lang="de-DE" dirty="0" err="1"/>
              <a:t>болезненности</a:t>
            </a:r>
            <a:r>
              <a:rPr lang="de-DE" dirty="0"/>
              <a:t> </a:t>
            </a:r>
            <a:r>
              <a:rPr lang="de-DE" dirty="0" err="1"/>
              <a:t>не</a:t>
            </a:r>
            <a:r>
              <a:rPr lang="de-DE" dirty="0"/>
              <a:t> </a:t>
            </a:r>
            <a:r>
              <a:rPr lang="de-DE" dirty="0" err="1"/>
              <a:t>должно</a:t>
            </a:r>
            <a:r>
              <a:rPr lang="de-DE" dirty="0"/>
              <a:t> </a:t>
            </a:r>
            <a:r>
              <a:rPr lang="de-DE" dirty="0" err="1"/>
              <a:t>послужить</a:t>
            </a:r>
            <a:r>
              <a:rPr lang="de-DE" dirty="0"/>
              <a:t> </a:t>
            </a:r>
            <a:r>
              <a:rPr lang="de-DE" dirty="0" err="1"/>
              <a:t>поводом</a:t>
            </a:r>
            <a:r>
              <a:rPr lang="de-DE" dirty="0"/>
              <a:t> </a:t>
            </a:r>
            <a:r>
              <a:rPr lang="de-DE" dirty="0" err="1"/>
              <a:t>не</a:t>
            </a:r>
            <a:r>
              <a:rPr lang="de-DE" dirty="0"/>
              <a:t> </a:t>
            </a:r>
            <a:r>
              <a:rPr lang="de-DE" dirty="0" err="1"/>
              <a:t>обращения</a:t>
            </a:r>
            <a:r>
              <a:rPr lang="de-DE" dirty="0"/>
              <a:t> к </a:t>
            </a:r>
            <a:r>
              <a:rPr lang="de-DE" dirty="0" err="1"/>
              <a:t>врачу</a:t>
            </a:r>
            <a:r>
              <a:rPr lang="de-DE" dirty="0"/>
              <a:t>. </a:t>
            </a:r>
            <a:r>
              <a:rPr lang="de-DE" dirty="0" err="1"/>
              <a:t>Если</a:t>
            </a:r>
            <a:r>
              <a:rPr lang="de-DE" dirty="0"/>
              <a:t> </a:t>
            </a:r>
            <a:r>
              <a:rPr lang="de-DE" dirty="0" err="1"/>
              <a:t>вдруг</a:t>
            </a:r>
            <a:r>
              <a:rPr lang="de-DE" dirty="0"/>
              <a:t> </a:t>
            </a:r>
            <a:r>
              <a:rPr lang="de-DE" dirty="0" err="1"/>
              <a:t>ее</a:t>
            </a:r>
            <a:r>
              <a:rPr lang="de-DE" dirty="0"/>
              <a:t> </a:t>
            </a:r>
            <a:r>
              <a:rPr lang="de-DE" dirty="0" err="1"/>
              <a:t>симптоматика</a:t>
            </a:r>
            <a:r>
              <a:rPr lang="de-DE" dirty="0"/>
              <a:t> </a:t>
            </a:r>
            <a:r>
              <a:rPr lang="de-DE" dirty="0" err="1"/>
              <a:t>стала</a:t>
            </a:r>
            <a:r>
              <a:rPr lang="de-DE" dirty="0"/>
              <a:t> </a:t>
            </a:r>
            <a:r>
              <a:rPr lang="de-DE" dirty="0" err="1"/>
              <a:t>не</a:t>
            </a:r>
            <a:r>
              <a:rPr lang="de-DE" dirty="0"/>
              <a:t> </a:t>
            </a:r>
            <a:r>
              <a:rPr lang="de-DE" dirty="0" err="1"/>
              <a:t>так</a:t>
            </a:r>
            <a:r>
              <a:rPr lang="de-DE" dirty="0"/>
              <a:t> </a:t>
            </a:r>
            <a:r>
              <a:rPr lang="de-DE" dirty="0" err="1"/>
              <a:t>ярко</a:t>
            </a:r>
            <a:r>
              <a:rPr lang="de-DE" dirty="0"/>
              <a:t> </a:t>
            </a:r>
            <a:r>
              <a:rPr lang="de-DE" dirty="0" err="1"/>
              <a:t>проявляться</a:t>
            </a:r>
            <a:r>
              <a:rPr lang="de-DE" dirty="0"/>
              <a:t>, </a:t>
            </a:r>
            <a:r>
              <a:rPr lang="de-DE" dirty="0" err="1"/>
              <a:t>значит</a:t>
            </a:r>
            <a:r>
              <a:rPr lang="de-DE" dirty="0"/>
              <a:t> </a:t>
            </a:r>
            <a:r>
              <a:rPr lang="de-DE" dirty="0" err="1"/>
              <a:t>она</a:t>
            </a:r>
            <a:r>
              <a:rPr lang="de-DE" dirty="0"/>
              <a:t> </a:t>
            </a:r>
            <a:r>
              <a:rPr lang="de-DE" dirty="0" err="1"/>
              <a:t>просто</a:t>
            </a:r>
            <a:r>
              <a:rPr lang="de-DE" dirty="0"/>
              <a:t> </a:t>
            </a:r>
            <a:r>
              <a:rPr lang="de-DE" dirty="0" err="1"/>
              <a:t>перешла</a:t>
            </a:r>
            <a:r>
              <a:rPr lang="de-DE" dirty="0"/>
              <a:t> в </a:t>
            </a:r>
            <a:r>
              <a:rPr lang="de-DE" dirty="0" err="1"/>
              <a:t>более</a:t>
            </a:r>
            <a:r>
              <a:rPr lang="de-DE" dirty="0"/>
              <a:t> </a:t>
            </a:r>
            <a:r>
              <a:rPr lang="de-DE" dirty="0" err="1"/>
              <a:t>серьёзную</a:t>
            </a:r>
            <a:r>
              <a:rPr lang="de-DE" dirty="0"/>
              <a:t> и </a:t>
            </a:r>
            <a:r>
              <a:rPr lang="de-DE" dirty="0" err="1"/>
              <a:t>опасную</a:t>
            </a:r>
            <a:r>
              <a:rPr lang="de-DE" dirty="0"/>
              <a:t> </a:t>
            </a:r>
            <a:r>
              <a:rPr lang="de-DE" dirty="0" err="1"/>
              <a:t>форму</a:t>
            </a:r>
            <a:r>
              <a:rPr lang="de-DE" dirty="0"/>
              <a:t>, </a:t>
            </a:r>
            <a:r>
              <a:rPr lang="de-DE" dirty="0" err="1"/>
              <a:t>хроническую</a:t>
            </a:r>
            <a:r>
              <a:rPr lang="de-DE" dirty="0"/>
              <a:t>.</a:t>
            </a:r>
            <a:endParaRPr lang="ru-RU" dirty="0"/>
          </a:p>
          <a:p>
            <a:pPr fontAlgn="auto"/>
            <a:r>
              <a:rPr lang="ru-RU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446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7488832" cy="360040"/>
          </a:xfrm>
        </p:spPr>
        <p:txBody>
          <a:bodyPr/>
          <a:lstStyle/>
          <a:p>
            <a:r>
              <a:rPr lang="ru-RU" dirty="0" smtClean="0"/>
              <a:t>Спасибо за внимание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772816"/>
            <a:ext cx="39604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0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178</TotalTime>
  <Words>576</Words>
  <Application>Microsoft Office PowerPoint</Application>
  <PresentationFormat>Экран (4:3)</PresentationFormat>
  <Paragraphs>77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Тема: Периостит челюстных костей. Клиника острого и хронического периостита челюстных костей у детей различного возраста </vt:lpstr>
      <vt:lpstr>Презентация PowerPoint</vt:lpstr>
      <vt:lpstr>Презентация PowerPoint</vt:lpstr>
      <vt:lpstr>Презентация PowerPoint</vt:lpstr>
      <vt:lpstr>Клиника</vt:lpstr>
      <vt:lpstr>Клиника</vt:lpstr>
      <vt:lpstr>диагностика</vt:lpstr>
      <vt:lpstr>Лечение </vt:lpstr>
      <vt:lpstr>Лечение  </vt:lpstr>
      <vt:lpstr>  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Изменения в зубочелюстной системе в связи с частичными дефектами в зубных рядах. Этиология, клиника, методы лечения.</dc:title>
  <dc:creator>Оксана Ивачева</dc:creator>
  <cp:lastModifiedBy>RePack by Diakov</cp:lastModifiedBy>
  <cp:revision>18</cp:revision>
  <dcterms:created xsi:type="dcterms:W3CDTF">2019-06-01T19:10:41Z</dcterms:created>
  <dcterms:modified xsi:type="dcterms:W3CDTF">2020-06-05T10:53:14Z</dcterms:modified>
</cp:coreProperties>
</file>