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882B497-26B9-46D7-8D91-17852F07655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49FEB3A-522E-4A2D-A98B-B284C86306E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2484" y="836712"/>
            <a:ext cx="8291264" cy="2984376"/>
          </a:xfrm>
        </p:spPr>
        <p:txBody>
          <a:bodyPr/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Внеротовые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виды проводникового обезболивания на верхней челюсти. Проводниковая анестезия на верхней челюсти. Топографическая анатомия II–ой ветви тройничного нерва. Показания и противопоказания.»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5085184"/>
            <a:ext cx="3384376" cy="144016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Выполнила: 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студентка гр.18ЛС4 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Башаева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Я. А. </a:t>
            </a:r>
            <a:r>
              <a:rPr lang="ru-RU" dirty="0" smtClean="0">
                <a:solidFill>
                  <a:schemeClr val="tx1"/>
                </a:solidFill>
              </a:rPr>
              <a:t>2 </a:t>
            </a:r>
            <a:r>
              <a:rPr lang="ru-RU" dirty="0">
                <a:solidFill>
                  <a:schemeClr val="tx1"/>
                </a:solidFill>
              </a:rPr>
              <a:t>курса   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Руководитель: </a:t>
            </a:r>
            <a:r>
              <a:rPr lang="ru-RU" dirty="0" err="1" smtClean="0">
                <a:solidFill>
                  <a:schemeClr val="tx1"/>
                </a:solidFill>
              </a:rPr>
              <a:t>Костригина</a:t>
            </a:r>
            <a:r>
              <a:rPr lang="ru-RU" dirty="0" smtClean="0">
                <a:solidFill>
                  <a:schemeClr val="tx1"/>
                </a:solidFill>
              </a:rPr>
              <a:t> Е.Д.</a:t>
            </a:r>
          </a:p>
          <a:p>
            <a:pPr algn="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635896" y="332656"/>
            <a:ext cx="1620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 Black" pitchFamily="34" charset="0"/>
              </a:rPr>
              <a:t>ТЕМА:</a:t>
            </a:r>
            <a:endParaRPr lang="ru-RU" sz="3200" b="1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5040560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15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61206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1.ВВЕДЕНИЕ</a:t>
            </a:r>
          </a:p>
          <a:p>
            <a:r>
              <a:rPr lang="ru-RU" dirty="0" smtClean="0"/>
              <a:t>Проблема боли и обезболивания в стоматологии является очень важной. Большинство манипуляций стоматолога сопровождаются болевым синдромом разной степени выраженности, с этим и связан, возникающий у многих пациентов, страх перед посещением стоматолога. Лечение не должно вызывать дискомфорта и уж тем более – сопровождаться стрессовыми ощущениями, страхом. </a:t>
            </a:r>
          </a:p>
          <a:p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5319472" y="3573016"/>
            <a:ext cx="3456384" cy="2308324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Методы обезболивания подбираются в зависимости от индивидуальных особенностей организма, возраста и состояния здоровья, предпочтений пациента и сложности лечебных процедур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68"/>
          <a:stretch/>
        </p:blipFill>
        <p:spPr bwMode="auto">
          <a:xfrm>
            <a:off x="311304" y="3224324"/>
            <a:ext cx="4948496" cy="30057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072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68052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2. ОБЩАЯ ХАРАКТЕРИСТИКА ПРОВОДНИКОВОЙ АНЕСТЕЗИИ</a:t>
            </a:r>
          </a:p>
          <a:p>
            <a:endParaRPr lang="ru-RU" b="1" dirty="0" smtClean="0"/>
          </a:p>
          <a:p>
            <a:r>
              <a:rPr lang="ru-RU" dirty="0" smtClean="0"/>
              <a:t>Проводниковая анестезия — обратимая блокада передачи нервного импульса по крупному нервному стволу (нерв, сплетение, узел) введением раствора местного анестетика в </a:t>
            </a:r>
            <a:r>
              <a:rPr lang="ru-RU" dirty="0" err="1" smtClean="0"/>
              <a:t>параневральное</a:t>
            </a:r>
            <a:r>
              <a:rPr lang="ru-RU" dirty="0" smtClean="0"/>
              <a:t> пространство.</a:t>
            </a:r>
          </a:p>
          <a:p>
            <a:r>
              <a:rPr lang="ru-RU" dirty="0" smtClean="0"/>
              <a:t>Проводниковая анестезия в стоматологии позволяет блокировать нервные импульсы зоны, в которой будет проводиться операция. Метод используется для одновременного обезболивания нескольких зубов, расположенных в одном участке. Также применяется в случае, если инфильтрационная анестезия не приносит должного терапевтического эффекта. </a:t>
            </a:r>
            <a:br>
              <a:rPr lang="ru-RU" dirty="0" smtClean="0"/>
            </a:br>
            <a:r>
              <a:rPr lang="ru-RU" dirty="0" smtClean="0"/>
              <a:t>Существуют </a:t>
            </a:r>
            <a:r>
              <a:rPr lang="ru-RU" i="1" dirty="0" smtClean="0"/>
              <a:t>а) </a:t>
            </a:r>
            <a:r>
              <a:rPr lang="ru-RU" i="1" dirty="0" err="1" smtClean="0"/>
              <a:t>внутриротовой</a:t>
            </a:r>
            <a:r>
              <a:rPr lang="ru-RU" i="1" dirty="0" smtClean="0"/>
              <a:t> </a:t>
            </a:r>
            <a:r>
              <a:rPr lang="ru-RU" dirty="0" smtClean="0"/>
              <a:t>и б) </a:t>
            </a:r>
            <a:r>
              <a:rPr lang="ru-RU" i="1" dirty="0" err="1" smtClean="0"/>
              <a:t>внеротовой</a:t>
            </a:r>
            <a:r>
              <a:rPr lang="ru-RU" dirty="0" smtClean="0"/>
              <a:t> методы проведения манипуляций.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3031543"/>
            <a:ext cx="3096344" cy="3522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 r="8634"/>
          <a:stretch/>
        </p:blipFill>
        <p:spPr bwMode="auto">
          <a:xfrm>
            <a:off x="5076056" y="188640"/>
            <a:ext cx="3528391" cy="27810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01965" y="245224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07919" y="598063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71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552" y="188640"/>
            <a:ext cx="7950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Действие анестезии сопровождается полным обезболиванием операционного поля, онемением части челюсти. Эффект наступает спустя 10 -15 минут после проведения инъекции и длится до 2 — 3 часов.</a:t>
            </a:r>
          </a:p>
          <a:p>
            <a:r>
              <a:rPr lang="ru-RU" dirty="0" smtClean="0"/>
              <a:t>Место </a:t>
            </a:r>
            <a:r>
              <a:rPr lang="ru-RU" dirty="0" err="1" smtClean="0"/>
              <a:t>вкола</a:t>
            </a:r>
            <a:r>
              <a:rPr lang="ru-RU" dirty="0" smtClean="0"/>
              <a:t> иглы на коже лица или слизистой оболочке рта определяют по анатомическим ориентирам. Нервные стволы при проводниковом обезболивании блокируют в месте выхода их из костной ткани или перед входом в нее.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0" t="3158" r="2794" b="9354"/>
          <a:stretch/>
        </p:blipFill>
        <p:spPr bwMode="auto">
          <a:xfrm>
            <a:off x="1763688" y="2476388"/>
            <a:ext cx="5358384" cy="4261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25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3.ТОПОГРАФИЧЕСКАЯ АНАТОМИЯ II-ОЙ ВЕТВИ ТРОЙНИЧНОГО НЕРВА.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840" y="119675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Верхнечелюстной нерв (n. </a:t>
            </a:r>
            <a:r>
              <a:rPr lang="ru-RU" b="1" dirty="0" err="1" smtClean="0"/>
              <a:t>maxillaris</a:t>
            </a:r>
            <a:r>
              <a:rPr lang="ru-RU" dirty="0" smtClean="0"/>
              <a:t>), или 2-я ветвь тройничного нерва, выходит из полости черепа через круглое отверстие в </a:t>
            </a:r>
            <a:r>
              <a:rPr lang="ru-RU" dirty="0" err="1" smtClean="0"/>
              <a:t>крылонёбную</a:t>
            </a:r>
            <a:r>
              <a:rPr lang="ru-RU" dirty="0" smtClean="0"/>
              <a:t> ямку, отдав перед этим </a:t>
            </a:r>
            <a:r>
              <a:rPr lang="ru-RU" i="1" dirty="0" smtClean="0"/>
              <a:t>менингеальную ветвь </a:t>
            </a:r>
            <a:r>
              <a:rPr lang="ru-RU" dirty="0" smtClean="0"/>
              <a:t>(r. </a:t>
            </a:r>
            <a:r>
              <a:rPr lang="ru-RU" dirty="0" err="1" smtClean="0"/>
              <a:t>meningeus</a:t>
            </a:r>
            <a:r>
              <a:rPr lang="ru-RU" dirty="0" smtClean="0"/>
              <a:t>). 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 err="1" smtClean="0"/>
              <a:t>крылонёбной</a:t>
            </a:r>
            <a:r>
              <a:rPr lang="ru-RU" dirty="0" smtClean="0"/>
              <a:t> ямке нерв следует вперед и кнаружи. В </a:t>
            </a:r>
            <a:r>
              <a:rPr lang="ru-RU" dirty="0" err="1" smtClean="0"/>
              <a:t>крылонёбной</a:t>
            </a:r>
            <a:r>
              <a:rPr lang="ru-RU" dirty="0" smtClean="0"/>
              <a:t> ямке верхнечелюстной нерв делится на </a:t>
            </a:r>
            <a:r>
              <a:rPr lang="ru-RU" i="1" dirty="0" smtClean="0"/>
              <a:t>подглазничный</a:t>
            </a:r>
            <a:r>
              <a:rPr lang="ru-RU" dirty="0" smtClean="0"/>
              <a:t> и </a:t>
            </a:r>
            <a:r>
              <a:rPr lang="ru-RU" i="1" dirty="0" smtClean="0"/>
              <a:t>скуловой</a:t>
            </a:r>
            <a:r>
              <a:rPr lang="ru-RU" dirty="0" smtClean="0"/>
              <a:t> нервы, а также отдает узловые ветви к парасимпатическому </a:t>
            </a:r>
            <a:r>
              <a:rPr lang="ru-RU" i="1" dirty="0" err="1" smtClean="0"/>
              <a:t>крылонёбному</a:t>
            </a:r>
            <a:r>
              <a:rPr lang="ru-RU" i="1" dirty="0" smtClean="0"/>
              <a:t> узлу</a:t>
            </a:r>
            <a:r>
              <a:rPr lang="ru-RU" dirty="0" smtClean="0"/>
              <a:t> (</a:t>
            </a:r>
            <a:r>
              <a:rPr lang="ru-RU" dirty="0" err="1" smtClean="0"/>
              <a:t>rr</a:t>
            </a:r>
            <a:r>
              <a:rPr lang="ru-RU" dirty="0" smtClean="0"/>
              <a:t>. </a:t>
            </a:r>
            <a:r>
              <a:rPr lang="ru-RU" dirty="0" err="1" smtClean="0"/>
              <a:t>ganglionares</a:t>
            </a:r>
            <a:r>
              <a:rPr lang="ru-RU" dirty="0" smtClean="0"/>
              <a:t> </a:t>
            </a:r>
            <a:r>
              <a:rPr lang="ru-RU" dirty="0" err="1" smtClean="0"/>
              <a:t>ad</a:t>
            </a:r>
            <a:r>
              <a:rPr lang="ru-RU" dirty="0" smtClean="0"/>
              <a:t> </a:t>
            </a:r>
            <a:r>
              <a:rPr lang="ru-RU" dirty="0" err="1" smtClean="0"/>
              <a:t>ganglion</a:t>
            </a:r>
            <a:r>
              <a:rPr lang="ru-RU" dirty="0" smtClean="0"/>
              <a:t> </a:t>
            </a:r>
            <a:r>
              <a:rPr lang="ru-RU" dirty="0" err="1" smtClean="0"/>
              <a:t>pterygopalatinum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6" name="Рисунок 5" descr="https://pp.userapi.com/c824603/v824603072/11f046/FzypeuFnRrw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71439"/>
            <a:ext cx="3857369" cy="44956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563888" y="5167070"/>
            <a:ext cx="4572000" cy="1615827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100" dirty="0" smtClean="0"/>
              <a:t>1.Верхнечелюстной и нижнечелюстной нервы и их зубные ветви (вид справа; часть нижней челюсти и верхнечелюстной кости удалены: 1 - верхнечелюстной нерв; 2 - верхние альвеолярные нервы; 3 - средняя верхняя альвеолярная ветвь; 4 - подглазничный нерв; 5 - передние верхние альвеолярные ветви; 6 - верхнее зубное сплетение; 7 - подбородочный нерв; 8 - край нижней челюсти; 9 - нижние зубные ветви; 10 - нижний альвеолярный нерв; 11 - язычный нерв; 12 - нижнечелюстной нерв; 13 - тройничный нерв; 14 - тройничный узел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74032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Подглазничный нерв </a:t>
            </a:r>
            <a:r>
              <a:rPr lang="ru-RU" dirty="0" smtClean="0"/>
              <a:t>(</a:t>
            </a:r>
            <a:r>
              <a:rPr lang="en-US" dirty="0" smtClean="0"/>
              <a:t>n. </a:t>
            </a:r>
            <a:r>
              <a:rPr lang="en-US" dirty="0" err="1" smtClean="0"/>
              <a:t>infraorbitalis</a:t>
            </a:r>
            <a:r>
              <a:rPr lang="en-US" dirty="0" smtClean="0"/>
              <a:t>) </a:t>
            </a:r>
            <a:r>
              <a:rPr lang="ru-RU" dirty="0" smtClean="0"/>
              <a:t>входит в глазницу через нижнюю глазничную щель, ложится в подглазничную борозду, проходит в подглазничный канал. </a:t>
            </a:r>
          </a:p>
          <a:p>
            <a:r>
              <a:rPr lang="ru-RU" dirty="0" smtClean="0"/>
              <a:t>В подглазничном канале нерв отдает </a:t>
            </a:r>
            <a:r>
              <a:rPr lang="ru-RU" i="1" dirty="0" smtClean="0"/>
              <a:t>верхние альвеолярные нервы </a:t>
            </a:r>
            <a:r>
              <a:rPr lang="ru-RU" dirty="0" smtClean="0"/>
              <a:t>(</a:t>
            </a:r>
            <a:r>
              <a:rPr lang="en-US" dirty="0" err="1" smtClean="0"/>
              <a:t>nn</a:t>
            </a:r>
            <a:r>
              <a:rPr lang="en-US" dirty="0" smtClean="0"/>
              <a:t>. </a:t>
            </a:r>
            <a:r>
              <a:rPr lang="en-US" dirty="0" err="1" smtClean="0"/>
              <a:t>alveolares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), </a:t>
            </a:r>
            <a:r>
              <a:rPr lang="ru-RU" dirty="0" smtClean="0"/>
              <a:t>среди которых различают передние, среднюю и задние верхние альвеолярные ветви 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alveolares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 </a:t>
            </a:r>
            <a:r>
              <a:rPr lang="en-US" dirty="0" err="1" smtClean="0"/>
              <a:t>anteriores</a:t>
            </a:r>
            <a:r>
              <a:rPr lang="en-US" dirty="0" smtClean="0"/>
              <a:t>, r. </a:t>
            </a:r>
            <a:r>
              <a:rPr lang="en-US" dirty="0" err="1" smtClean="0"/>
              <a:t>alveolaris</a:t>
            </a:r>
            <a:r>
              <a:rPr lang="en-US" dirty="0" smtClean="0"/>
              <a:t> superior </a:t>
            </a:r>
            <a:r>
              <a:rPr lang="en-US" dirty="0" err="1" smtClean="0"/>
              <a:t>medius</a:t>
            </a:r>
            <a:r>
              <a:rPr lang="en-US" dirty="0" smtClean="0"/>
              <a:t>, 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alveolares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 </a:t>
            </a:r>
            <a:r>
              <a:rPr lang="en-US" dirty="0" err="1" smtClean="0"/>
              <a:t>posteriores</a:t>
            </a:r>
            <a:r>
              <a:rPr lang="en-US" dirty="0" smtClean="0"/>
              <a:t>) , </a:t>
            </a:r>
            <a:r>
              <a:rPr lang="ru-RU" dirty="0" smtClean="0"/>
              <a:t>образующие </a:t>
            </a:r>
            <a:r>
              <a:rPr lang="ru-RU" i="1" dirty="0" smtClean="0"/>
              <a:t>верхнее зубное сплетение </a:t>
            </a:r>
            <a:r>
              <a:rPr lang="ru-RU" dirty="0" smtClean="0"/>
              <a:t>(</a:t>
            </a:r>
            <a:r>
              <a:rPr lang="en-US" dirty="0" smtClean="0"/>
              <a:t>plexus </a:t>
            </a:r>
            <a:r>
              <a:rPr lang="en-US" dirty="0" err="1" smtClean="0"/>
              <a:t>dentalis</a:t>
            </a:r>
            <a:r>
              <a:rPr lang="en-US" dirty="0" smtClean="0"/>
              <a:t> superior), </a:t>
            </a:r>
            <a:r>
              <a:rPr lang="ru-RU" dirty="0" smtClean="0"/>
              <a:t>расположенное в толще верхнечелюстной кости и в слизистой оболочке верхнечелюстной пазухи. 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140968"/>
            <a:ext cx="63367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Из сплетения выходят верхние зубные ветви 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dentales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) </a:t>
            </a:r>
            <a:r>
              <a:rPr lang="ru-RU" dirty="0" smtClean="0"/>
              <a:t>к зубам и верхние </a:t>
            </a:r>
            <a:r>
              <a:rPr lang="ru-RU" dirty="0" err="1" smtClean="0"/>
              <a:t>десневые</a:t>
            </a:r>
            <a:r>
              <a:rPr lang="ru-RU" dirty="0" smtClean="0"/>
              <a:t> ветви 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gingivales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) - </a:t>
            </a:r>
            <a:r>
              <a:rPr lang="ru-RU" dirty="0" smtClean="0"/>
              <a:t>к десне верхней челюсти. </a:t>
            </a:r>
            <a:br>
              <a:rPr lang="ru-RU" dirty="0" smtClean="0"/>
            </a:br>
            <a:r>
              <a:rPr lang="ru-RU" dirty="0" smtClean="0"/>
              <a:t>От верхнечелюстного нерва отходят внутренние носовые ветви 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nasales</a:t>
            </a:r>
            <a:r>
              <a:rPr lang="en-US" dirty="0" smtClean="0"/>
              <a:t> </a:t>
            </a:r>
            <a:r>
              <a:rPr lang="en-US" dirty="0" err="1" smtClean="0"/>
              <a:t>interni</a:t>
            </a:r>
            <a:r>
              <a:rPr lang="en-US" dirty="0" smtClean="0"/>
              <a:t>) </a:t>
            </a:r>
            <a:r>
              <a:rPr lang="ru-RU" dirty="0" smtClean="0"/>
              <a:t>к слизистой оболочке передней части полости носа.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514223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Подглазничный нерв на выходе из подглазничного отверстия отдает </a:t>
            </a:r>
            <a:r>
              <a:rPr lang="ru-RU" i="1" dirty="0" smtClean="0"/>
              <a:t>нижние ветви век </a:t>
            </a:r>
            <a:r>
              <a:rPr lang="ru-RU" dirty="0" smtClean="0"/>
              <a:t>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palpebrales</a:t>
            </a:r>
            <a:r>
              <a:rPr lang="en-US" dirty="0" smtClean="0"/>
              <a:t> </a:t>
            </a:r>
            <a:r>
              <a:rPr lang="en-US" dirty="0" err="1" smtClean="0"/>
              <a:t>inferiores</a:t>
            </a:r>
            <a:r>
              <a:rPr lang="en-US" dirty="0" smtClean="0"/>
              <a:t>) </a:t>
            </a:r>
            <a:r>
              <a:rPr lang="ru-RU" dirty="0" smtClean="0"/>
              <a:t>к нижнему веку, </a:t>
            </a:r>
            <a:r>
              <a:rPr lang="ru-RU" i="1" dirty="0" smtClean="0"/>
              <a:t>наружные носовые </a:t>
            </a:r>
            <a:r>
              <a:rPr lang="ru-RU" dirty="0" smtClean="0"/>
              <a:t>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nasales</a:t>
            </a:r>
            <a:r>
              <a:rPr lang="en-US" dirty="0" smtClean="0"/>
              <a:t> </a:t>
            </a:r>
            <a:r>
              <a:rPr lang="en-US" dirty="0" err="1" smtClean="0"/>
              <a:t>externi</a:t>
            </a:r>
            <a:r>
              <a:rPr lang="en-US" dirty="0" smtClean="0"/>
              <a:t>) - </a:t>
            </a:r>
            <a:r>
              <a:rPr lang="ru-RU" dirty="0" smtClean="0"/>
              <a:t>к коже крыла носа и верхние </a:t>
            </a:r>
            <a:r>
              <a:rPr lang="ru-RU" i="1" dirty="0" smtClean="0"/>
              <a:t>губные ветви </a:t>
            </a:r>
            <a:r>
              <a:rPr lang="ru-RU" dirty="0" smtClean="0"/>
              <a:t>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labiales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) </a:t>
            </a:r>
            <a:r>
              <a:rPr lang="ru-RU" dirty="0" smtClean="0"/>
              <a:t>к слизистой оболочке верхней губы.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5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5846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Скуловой нерв (n. </a:t>
            </a:r>
            <a:r>
              <a:rPr lang="ru-RU" b="1" dirty="0" err="1" smtClean="0"/>
              <a:t>zygomaticus</a:t>
            </a:r>
            <a:r>
              <a:rPr lang="ru-RU" b="1" dirty="0" smtClean="0"/>
              <a:t>)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направляется из </a:t>
            </a:r>
            <a:r>
              <a:rPr lang="ru-RU" dirty="0" err="1" smtClean="0"/>
              <a:t>крылонёбной</a:t>
            </a:r>
            <a:r>
              <a:rPr lang="ru-RU" dirty="0" smtClean="0"/>
              <a:t> ямки в глазницу через верхнюю глазничную щель, где отдает парасимпатическую ветвь (от </a:t>
            </a:r>
            <a:r>
              <a:rPr lang="ru-RU" dirty="0" err="1" smtClean="0"/>
              <a:t>крылонёбного</a:t>
            </a:r>
            <a:r>
              <a:rPr lang="ru-RU" dirty="0" smtClean="0"/>
              <a:t> узла) к слезному нерву, для секреторной иннервации слезной железы. </a:t>
            </a:r>
          </a:p>
          <a:p>
            <a:r>
              <a:rPr lang="ru-RU" dirty="0" smtClean="0"/>
              <a:t>В глазнице скуловой нерв проходит возле боковой ее стенки, входит в скулоглазничное отверстие, где делится на </a:t>
            </a:r>
            <a:r>
              <a:rPr lang="ru-RU" i="1" dirty="0" smtClean="0"/>
              <a:t>скуловисочную и скулолицевую ветви. </a:t>
            </a:r>
          </a:p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-Скуловисочная ветвь </a:t>
            </a:r>
            <a:r>
              <a:rPr lang="ru-RU" dirty="0" smtClean="0"/>
              <a:t>(r. </a:t>
            </a:r>
            <a:r>
              <a:rPr lang="ru-RU" dirty="0" err="1" smtClean="0"/>
              <a:t>zygomaticotemporalis</a:t>
            </a:r>
            <a:r>
              <a:rPr lang="ru-RU" dirty="0" smtClean="0"/>
              <a:t>) входит в скуловую кость, далее через скуловисочное отверстие покидает ее и иннервирует кожу передней части височной области и латерального отдела лба.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i="1" dirty="0" smtClean="0"/>
              <a:t>Скулолицевая ветвь</a:t>
            </a:r>
            <a:r>
              <a:rPr lang="ru-RU" dirty="0" smtClean="0"/>
              <a:t> (r. </a:t>
            </a:r>
            <a:r>
              <a:rPr lang="ru-RU" dirty="0" err="1" smtClean="0"/>
              <a:t>zygomaticofacialis</a:t>
            </a:r>
            <a:r>
              <a:rPr lang="ru-RU" dirty="0" smtClean="0"/>
              <a:t>) выходит через одноименное отверстие на лицо, иннервирует кожу щеки и латеральной части нижнего века.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91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konspekta.net/stydopediaru/baza2/401044471088.files/image05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32" y="1556792"/>
            <a:ext cx="79912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64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35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Крылонёбный</a:t>
            </a:r>
            <a:r>
              <a:rPr lang="ru-RU" b="1" dirty="0" smtClean="0"/>
              <a:t> узел </a:t>
            </a:r>
            <a:r>
              <a:rPr lang="ru-RU" dirty="0" smtClean="0"/>
              <a:t>(</a:t>
            </a:r>
            <a:r>
              <a:rPr lang="ru-RU" dirty="0" err="1" smtClean="0"/>
              <a:t>ganglion</a:t>
            </a:r>
            <a:r>
              <a:rPr lang="ru-RU" dirty="0" smtClean="0"/>
              <a:t> </a:t>
            </a:r>
            <a:r>
              <a:rPr lang="ru-RU" dirty="0" err="1" smtClean="0"/>
              <a:t>pterygopalatinum</a:t>
            </a:r>
            <a:r>
              <a:rPr lang="ru-RU" dirty="0" smtClean="0"/>
              <a:t>), парасимпатический, находится в </a:t>
            </a:r>
            <a:r>
              <a:rPr lang="ru-RU" dirty="0" err="1" smtClean="0"/>
              <a:t>крылонёбной</a:t>
            </a:r>
            <a:r>
              <a:rPr lang="ru-RU" dirty="0" smtClean="0"/>
              <a:t> ямке, </a:t>
            </a:r>
            <a:r>
              <a:rPr lang="ru-RU" dirty="0" err="1" smtClean="0"/>
              <a:t>медиально</a:t>
            </a:r>
            <a:r>
              <a:rPr lang="ru-RU" dirty="0" smtClean="0"/>
              <a:t> и книзу от верхнечелюстного нерва.</a:t>
            </a:r>
          </a:p>
          <a:p>
            <a:r>
              <a:rPr lang="ru-RU" dirty="0" smtClean="0"/>
              <a:t>К узлу подходят, помимо чувствительных (транзитных) ветвей, </a:t>
            </a:r>
            <a:r>
              <a:rPr lang="ru-RU" dirty="0" err="1" smtClean="0"/>
              <a:t>преганглионарные</a:t>
            </a:r>
            <a:r>
              <a:rPr lang="ru-RU" dirty="0" smtClean="0"/>
              <a:t> парасимпатические волокна (большой каменистый нерв от лицевого нерва),</a:t>
            </a:r>
          </a:p>
          <a:p>
            <a:r>
              <a:rPr lang="ru-RU" dirty="0" err="1" smtClean="0"/>
              <a:t>постганглионарные</a:t>
            </a:r>
            <a:r>
              <a:rPr lang="ru-RU" dirty="0" smtClean="0"/>
              <a:t> симпатические волокна от нерва крыловидного канала.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88227"/>
            <a:ext cx="5184576" cy="428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492896"/>
            <a:ext cx="30243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От </a:t>
            </a:r>
            <a:r>
              <a:rPr lang="ru-RU" dirty="0" err="1" smtClean="0"/>
              <a:t>крылонёбного</a:t>
            </a:r>
            <a:r>
              <a:rPr lang="ru-RU" dirty="0" smtClean="0"/>
              <a:t> узла отходят следующие его ветви:</a:t>
            </a:r>
            <a:br>
              <a:rPr lang="ru-RU" dirty="0" smtClean="0"/>
            </a:br>
            <a:r>
              <a:rPr lang="ru-RU" dirty="0" smtClean="0"/>
              <a:t>- Медиальные и латеральные верхние задние носовые ветви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err="1" smtClean="0"/>
              <a:t>rr</a:t>
            </a:r>
            <a:r>
              <a:rPr lang="en-US" dirty="0" smtClean="0"/>
              <a:t>. </a:t>
            </a:r>
            <a:r>
              <a:rPr lang="en-US" dirty="0" err="1" smtClean="0"/>
              <a:t>nasales</a:t>
            </a:r>
            <a:r>
              <a:rPr lang="en-US" dirty="0" smtClean="0"/>
              <a:t> </a:t>
            </a:r>
            <a:r>
              <a:rPr lang="en-US" dirty="0" err="1" smtClean="0"/>
              <a:t>posteriores</a:t>
            </a:r>
            <a:r>
              <a:rPr lang="en-US" dirty="0" smtClean="0"/>
              <a:t> </a:t>
            </a:r>
            <a:r>
              <a:rPr lang="en-US" dirty="0" err="1" smtClean="0"/>
              <a:t>superiores</a:t>
            </a:r>
            <a:r>
              <a:rPr lang="en-US" dirty="0" smtClean="0"/>
              <a:t> </a:t>
            </a:r>
            <a:r>
              <a:rPr lang="en-US" dirty="0" err="1" smtClean="0"/>
              <a:t>mediales</a:t>
            </a:r>
            <a:r>
              <a:rPr lang="en-US" dirty="0" smtClean="0"/>
              <a:t> et </a:t>
            </a:r>
            <a:r>
              <a:rPr lang="en-US" dirty="0" err="1" smtClean="0"/>
              <a:t>laterales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-</a:t>
            </a:r>
            <a:r>
              <a:rPr lang="ru-RU" dirty="0" smtClean="0"/>
              <a:t>Большой нёбный нерв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 smtClean="0"/>
              <a:t>n. </a:t>
            </a:r>
            <a:r>
              <a:rPr lang="en-US" dirty="0" err="1" smtClean="0"/>
              <a:t>palatinus</a:t>
            </a:r>
            <a:r>
              <a:rPr lang="en-US" dirty="0" smtClean="0"/>
              <a:t> major)</a:t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ru-RU" dirty="0" smtClean="0"/>
              <a:t>Малые нёбные нервы (</a:t>
            </a:r>
            <a:r>
              <a:rPr lang="en-US" dirty="0" err="1" smtClean="0"/>
              <a:t>nn</a:t>
            </a:r>
            <a:r>
              <a:rPr lang="en-US" dirty="0" smtClean="0"/>
              <a:t>. palatine </a:t>
            </a:r>
            <a:r>
              <a:rPr lang="en-US" dirty="0" err="1" smtClean="0"/>
              <a:t>minores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4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424" y="476672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ВНЕРОТОВЫЕ ВИДЫ ПРОВОДНИКОВОГО ОБЕЗБОЛИВАНИЯ НА ВЕРХНЕЙ ЧЕЛЮСТИ</a:t>
            </a:r>
          </a:p>
          <a:p>
            <a:r>
              <a:rPr lang="ru-RU" dirty="0" smtClean="0"/>
              <a:t>Проводниковая анестезия в области верхней челюсти:</a:t>
            </a:r>
          </a:p>
          <a:p>
            <a:r>
              <a:rPr lang="ru-RU" dirty="0" smtClean="0"/>
              <a:t>• у ее бугра - </a:t>
            </a:r>
            <a:r>
              <a:rPr lang="ru-RU" dirty="0" err="1" smtClean="0"/>
              <a:t>туберальная</a:t>
            </a:r>
            <a:r>
              <a:rPr lang="ru-RU" dirty="0" smtClean="0"/>
              <a:t> анестезия;</a:t>
            </a:r>
          </a:p>
          <a:p>
            <a:r>
              <a:rPr lang="ru-RU" dirty="0" smtClean="0"/>
              <a:t>• в области подглазничного отверстия - </a:t>
            </a:r>
            <a:r>
              <a:rPr lang="ru-RU" dirty="0" err="1" smtClean="0"/>
              <a:t>инфраорбитальная</a:t>
            </a:r>
            <a:r>
              <a:rPr lang="ru-RU" dirty="0" smtClean="0"/>
              <a:t> анестезия;</a:t>
            </a:r>
          </a:p>
          <a:p>
            <a:r>
              <a:rPr lang="ru-RU" dirty="0" smtClean="0"/>
              <a:t>• у резцового отверстия - резцовая анестезия;</a:t>
            </a:r>
          </a:p>
          <a:p>
            <a:r>
              <a:rPr lang="ru-RU" dirty="0" smtClean="0"/>
              <a:t>• у перегородки носа - </a:t>
            </a:r>
            <a:r>
              <a:rPr lang="ru-RU" dirty="0" err="1" smtClean="0"/>
              <a:t>носонёбная</a:t>
            </a:r>
            <a:r>
              <a:rPr lang="ru-RU" dirty="0" smtClean="0"/>
              <a:t> </a:t>
            </a:r>
            <a:r>
              <a:rPr lang="ru-RU" dirty="0" err="1" smtClean="0"/>
              <a:t>внеротовая</a:t>
            </a:r>
            <a:r>
              <a:rPr lang="ru-RU" dirty="0" smtClean="0"/>
              <a:t> анестезия</a:t>
            </a:r>
            <a:r>
              <a:rPr lang="ru-RU" dirty="0" smtClean="0"/>
              <a:t>;</a:t>
            </a:r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92" y="3501008"/>
            <a:ext cx="8512577" cy="270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06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3345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4.1. </a:t>
            </a:r>
            <a:r>
              <a:rPr lang="ru-RU" b="1" dirty="0" err="1"/>
              <a:t>Туберальная</a:t>
            </a:r>
            <a:r>
              <a:rPr lang="ru-RU" b="1" dirty="0"/>
              <a:t> анестезия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0"/>
          <a:stretch/>
        </p:blipFill>
        <p:spPr bwMode="auto">
          <a:xfrm>
            <a:off x="5148064" y="188640"/>
            <a:ext cx="3816424" cy="2799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644876"/>
            <a:ext cx="52565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блокируют верхние задние альвеолярные ветви подглазничного нерва, которые располагаются в </a:t>
            </a:r>
            <a:r>
              <a:rPr lang="ru-RU" sz="1600" dirty="0" err="1"/>
              <a:t>крылонёбной</a:t>
            </a:r>
            <a:r>
              <a:rPr lang="ru-RU" sz="1600" dirty="0"/>
              <a:t> ямке и на </a:t>
            </a:r>
            <a:r>
              <a:rPr lang="ru-RU" sz="1600" dirty="0" err="1"/>
              <a:t>задненаружной</a:t>
            </a:r>
            <a:r>
              <a:rPr lang="ru-RU" sz="1600" dirty="0"/>
              <a:t> поверхности бугра верхней челюсти.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16831"/>
            <a:ext cx="748883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Техника проведения:</a:t>
            </a:r>
          </a:p>
          <a:p>
            <a:r>
              <a:rPr lang="ru-RU" sz="1600" dirty="0"/>
              <a:t>1.Вкол иглы делают в кожу лица, на уровне передненижнего угла скуловой кости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2.Глубина погружения иглы равна величине от передненижнего угла скуловой кости до </a:t>
            </a:r>
            <a:r>
              <a:rPr lang="ru-RU" sz="1600" dirty="0" err="1"/>
              <a:t>нижненаружного</a:t>
            </a:r>
            <a:r>
              <a:rPr lang="ru-RU" sz="1600" dirty="0"/>
              <a:t> угла глазницы. Это расстояние можно измерить линейкой. Игла должна быть расположена под углом 45° к срединной сагиттальной плоскости и под углом 90° — к франкфуртской горизонтали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3.Иглу продвигают вверх и внутрь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4.Она проходит через подкожно жировую клетчатку и жировое тело щеки к подвисочной поверхности верхней челюсти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5.На обозначенной глубине вводят 2—5 мл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Обезболивание </a:t>
            </a:r>
            <a:r>
              <a:rPr lang="ru-RU" sz="1600" dirty="0"/>
              <a:t>тканей в зоне ин нервации верхних задних </a:t>
            </a:r>
            <a:r>
              <a:rPr lang="ru-RU" sz="1600" dirty="0" err="1"/>
              <a:t>луночковых</a:t>
            </a:r>
            <a:r>
              <a:rPr lang="ru-RU" sz="1600" dirty="0"/>
              <a:t> нервов развивается через 3-5 мин.</a:t>
            </a:r>
          </a:p>
          <a:p>
            <a:r>
              <a:rPr lang="ru-RU" sz="1600" i="1" dirty="0"/>
              <a:t>Зона обезболивания:</a:t>
            </a:r>
            <a:r>
              <a:rPr lang="ru-RU" sz="1600" dirty="0"/>
              <a:t> 1, 2, 3-й моляры верхней челюсти, надкостница и слизистая оболочка альвеолярного отростка с вестибулярной стороны; слизистая оболочка и костная ткань </a:t>
            </a:r>
            <a:r>
              <a:rPr lang="ru-RU" sz="1600" dirty="0" err="1"/>
              <a:t>задненаружней</a:t>
            </a:r>
            <a:r>
              <a:rPr lang="ru-RU" sz="1600" dirty="0"/>
              <a:t> стенки синуса; редко - до середины 1-го </a:t>
            </a:r>
            <a:r>
              <a:rPr lang="ru-RU" sz="1600" dirty="0" err="1"/>
              <a:t>премоляра</a:t>
            </a:r>
            <a:r>
              <a:rPr lang="ru-RU" sz="1600" dirty="0"/>
              <a:t> за счет анастомозов с верхней средней альвеолярной ветвью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633710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958" y="116632"/>
            <a:ext cx="86605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</a:t>
            </a:r>
            <a:r>
              <a:rPr lang="ru-RU" b="1" dirty="0" err="1"/>
              <a:t>Инфраорбитальная</a:t>
            </a:r>
            <a:r>
              <a:rPr lang="ru-RU" b="1" dirty="0"/>
              <a:t> анестезия</a:t>
            </a:r>
          </a:p>
          <a:p>
            <a:endParaRPr lang="ru-RU" b="1" dirty="0"/>
          </a:p>
          <a:p>
            <a:r>
              <a:rPr lang="ru-RU" sz="1600" dirty="0" smtClean="0"/>
              <a:t>блокируют </a:t>
            </a:r>
            <a:r>
              <a:rPr lang="ru-RU" sz="1600" dirty="0"/>
              <a:t>периферические нервы подглазничного нерва (малая «гусиная лапка»), передние и средние верхние альвеолярные ветви. Анестетик вводят в подглазничный канал, чаще - создают депо в области подглазничного отверстия.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1958" y="4365104"/>
            <a:ext cx="6001768" cy="2304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Для определения подглазничного отверстия, ведущего в канал, используют анатомические ориентиры</a:t>
            </a:r>
            <a:r>
              <a:rPr lang="ru-RU" sz="1600" dirty="0"/>
              <a:t>:</a:t>
            </a:r>
          </a:p>
          <a:p>
            <a:r>
              <a:rPr lang="ru-RU" sz="1600" dirty="0" smtClean="0"/>
              <a:t>края </a:t>
            </a:r>
            <a:r>
              <a:rPr lang="ru-RU" sz="1600" dirty="0"/>
              <a:t>глазницы с вертикальной линией, проведенной через зрачок глаза, смотрящего строго </a:t>
            </a:r>
            <a:r>
              <a:rPr lang="ru-RU" sz="1600" dirty="0" smtClean="0"/>
              <a:t>вперед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i="1" dirty="0"/>
              <a:t>Зона обезболивания: резцы, клыки и </a:t>
            </a:r>
            <a:r>
              <a:rPr lang="ru-RU" sz="1600" i="1" dirty="0" err="1" smtClean="0"/>
              <a:t>премоляры,костная</a:t>
            </a:r>
            <a:r>
              <a:rPr lang="ru-RU" sz="1600" i="1" dirty="0" smtClean="0"/>
              <a:t> </a:t>
            </a:r>
            <a:r>
              <a:rPr lang="ru-RU" sz="1600" i="1" dirty="0"/>
              <a:t>ткань </a:t>
            </a:r>
            <a:r>
              <a:rPr lang="ru-RU" sz="1600" i="1" dirty="0" smtClean="0"/>
              <a:t>и слизистая </a:t>
            </a:r>
            <a:r>
              <a:rPr lang="ru-RU" sz="1600" i="1" dirty="0"/>
              <a:t>оболочка альвеолярного отростка с вестибулярной </a:t>
            </a:r>
            <a:r>
              <a:rPr lang="ru-RU" sz="1600" i="1" dirty="0" smtClean="0"/>
              <a:t>стороны; кожа </a:t>
            </a:r>
            <a:r>
              <a:rPr lang="ru-RU" sz="1600" i="1" dirty="0"/>
              <a:t>подглазничной области, нижнего века, крыла носа, кожа и слизистая оболочка верхней губы.</a:t>
            </a:r>
            <a:endParaRPr lang="ru-RU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2" t="8651" r="6154" b="18330"/>
          <a:stretch/>
        </p:blipFill>
        <p:spPr bwMode="auto">
          <a:xfrm>
            <a:off x="6272606" y="3797064"/>
            <a:ext cx="2619874" cy="3036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1958" y="1519939"/>
            <a:ext cx="8820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Инструмент</a:t>
            </a:r>
            <a:r>
              <a:rPr lang="ru-RU" sz="1600" dirty="0"/>
              <a:t>: </a:t>
            </a:r>
            <a:r>
              <a:rPr lang="ru-RU" sz="1600" dirty="0" err="1"/>
              <a:t>карпульный</a:t>
            </a:r>
            <a:r>
              <a:rPr lang="ru-RU" sz="1600" dirty="0"/>
              <a:t> </a:t>
            </a:r>
            <a:r>
              <a:rPr lang="ru-RU" sz="1600" dirty="0" smtClean="0"/>
              <a:t>шприц</a:t>
            </a:r>
            <a:endParaRPr lang="ru-RU" sz="1600" dirty="0"/>
          </a:p>
          <a:p>
            <a:r>
              <a:rPr lang="ru-RU" sz="1600" dirty="0"/>
              <a:t>1. Пациент находится в стоматологическом кресле, голову держит ровно. Обрабатывают кожу в области укола 70% спиртом. Указательным пальцем левой руки фиксируют проекцию подглазничного отверстия к </a:t>
            </a:r>
            <a:r>
              <a:rPr lang="ru-RU" sz="1600" dirty="0" smtClean="0"/>
              <a:t>кости</a:t>
            </a:r>
            <a:endParaRPr lang="ru-RU" sz="1600" dirty="0"/>
          </a:p>
          <a:p>
            <a:r>
              <a:rPr lang="ru-RU" sz="1600" dirty="0"/>
              <a:t>2. Отступив от проекции отверстия вниз и </a:t>
            </a:r>
            <a:r>
              <a:rPr lang="ru-RU" sz="1600" dirty="0" err="1"/>
              <a:t>ксредине</a:t>
            </a:r>
            <a:r>
              <a:rPr lang="ru-RU" sz="1600" dirty="0"/>
              <a:t> на 0.5 см, иглу вкалывают до кости, направляя ее вверх, назад и </a:t>
            </a:r>
            <a:r>
              <a:rPr lang="ru-RU" sz="1600" dirty="0" err="1"/>
              <a:t>ксредине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3. Впереди иглы выпускают 0,5-1 мл анестетика. Когда игла коснется кости, осторожно ищут вход в канал. Иногда игла срезу проваливается в канал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/>
              <a:t>4. Войдя в подглазничный канал, продвигают иглу на 3 мм и после аспирационной пробы выпускают 0,5 мл анестетика. Обезболивание наступает мгновенно.</a:t>
            </a:r>
          </a:p>
        </p:txBody>
      </p:sp>
    </p:spTree>
    <p:extLst>
      <p:ext uri="{BB962C8B-B14F-4D97-AF65-F5344CB8AC3E}">
        <p14:creationId xmlns:p14="http://schemas.microsoft.com/office/powerpoint/2010/main" val="327576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4.4. Обезболивание </a:t>
            </a:r>
            <a:r>
              <a:rPr lang="ru-RU" b="1" dirty="0" err="1"/>
              <a:t>носонёбного</a:t>
            </a:r>
            <a:r>
              <a:rPr lang="ru-RU" b="1" dirty="0"/>
              <a:t> нерва (резцовая анестезия)</a:t>
            </a:r>
          </a:p>
          <a:p>
            <a:r>
              <a:rPr lang="ru-RU" dirty="0"/>
              <a:t>При этом виде анестезии блокируют </a:t>
            </a:r>
            <a:r>
              <a:rPr lang="ru-RU" dirty="0" err="1"/>
              <a:t>носонёбный</a:t>
            </a:r>
            <a:r>
              <a:rPr lang="ru-RU" dirty="0"/>
              <a:t> нерв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1264" y="1196752"/>
            <a:ext cx="45136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err="1"/>
              <a:t>Внеротовой</a:t>
            </a:r>
            <a:r>
              <a:rPr lang="ru-RU" sz="1600" i="1" dirty="0"/>
              <a:t>- внутриносовой:</a:t>
            </a:r>
          </a:p>
          <a:p>
            <a:endParaRPr lang="ru-RU" sz="1600" dirty="0"/>
          </a:p>
          <a:p>
            <a:r>
              <a:rPr lang="ru-RU" sz="1600" dirty="0"/>
              <a:t>1.Анестетик вводят у основания перегородки носа с обеих сторон от нее</a:t>
            </a:r>
            <a:r>
              <a:rPr lang="ru-RU" sz="1600" dirty="0" smtClean="0"/>
              <a:t>.</a:t>
            </a:r>
            <a:endParaRPr lang="ru-RU" sz="1600" dirty="0"/>
          </a:p>
          <a:p>
            <a:endParaRPr lang="ru-RU" sz="1600" dirty="0" smtClean="0"/>
          </a:p>
          <a:p>
            <a:r>
              <a:rPr lang="ru-RU" sz="1600" dirty="0" smtClean="0"/>
              <a:t>2</a:t>
            </a:r>
            <a:r>
              <a:rPr lang="ru-RU" sz="1600" dirty="0"/>
              <a:t>. на 1.5-2 см от кожного края дна </a:t>
            </a:r>
            <a:r>
              <a:rPr lang="ru-RU" sz="1600" dirty="0" smtClean="0"/>
              <a:t>носа</a:t>
            </a:r>
            <a:endParaRPr lang="ru-RU" sz="1600" dirty="0"/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3.вводим </a:t>
            </a:r>
            <a:r>
              <a:rPr lang="ru-RU" sz="1600" dirty="0"/>
              <a:t>1 мл анестетика</a:t>
            </a:r>
          </a:p>
          <a:p>
            <a:endParaRPr lang="ru-RU" sz="1600" dirty="0"/>
          </a:p>
          <a:p>
            <a:r>
              <a:rPr lang="ru-RU" sz="1600" dirty="0"/>
              <a:t>4. зона обезболивания: </a:t>
            </a:r>
            <a:r>
              <a:rPr lang="ru-RU" sz="1600" dirty="0" smtClean="0"/>
              <a:t>слизистая </a:t>
            </a:r>
            <a:r>
              <a:rPr lang="ru-RU" sz="1600" dirty="0"/>
              <a:t>оболочка и надкостница альвеолярного отростка с нёбной стороны и твердого нёба в треугольнике, вершина которого обращена к срединному шву, основание - к передним зубам, а стороны проходят через середину клыков. Иногда зона обезболивания распространяется до 1-го </a:t>
            </a:r>
            <a:r>
              <a:rPr lang="ru-RU" sz="1600" dirty="0" err="1"/>
              <a:t>премоляра</a:t>
            </a:r>
            <a:r>
              <a:rPr lang="ru-RU" sz="1600" dirty="0"/>
              <a:t> включительно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7" t="24222"/>
          <a:stretch/>
        </p:blipFill>
        <p:spPr bwMode="auto">
          <a:xfrm>
            <a:off x="4788024" y="1412776"/>
            <a:ext cx="4189040" cy="446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881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45272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5. ПОКАЗАНИЯ И ПРОТИВОПОКАЗАНИЯ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Показаниями</a:t>
            </a:r>
            <a:r>
              <a:rPr lang="ru-RU" dirty="0" smtClean="0"/>
              <a:t> </a:t>
            </a:r>
            <a:r>
              <a:rPr lang="ru-RU" dirty="0"/>
              <a:t>к выполнению проводникового обезболивания являются:</a:t>
            </a:r>
          </a:p>
          <a:p>
            <a:r>
              <a:rPr lang="ru-RU" dirty="0"/>
              <a:t>•	Удаление жевательных зубов нижней челюсти.</a:t>
            </a:r>
          </a:p>
          <a:p>
            <a:r>
              <a:rPr lang="ru-RU" dirty="0"/>
              <a:t>•	Множественное одновременное удаление зубов на верхней челюсти.</a:t>
            </a:r>
          </a:p>
          <a:p>
            <a:r>
              <a:rPr lang="ru-RU" dirty="0"/>
              <a:t>•	Удаление новообразований в ротовой полости.</a:t>
            </a:r>
          </a:p>
          <a:p>
            <a:r>
              <a:rPr lang="ru-RU" dirty="0"/>
              <a:t>•	Вскрытие абсцессов при хроническом периодонтите и периостите.</a:t>
            </a:r>
          </a:p>
          <a:p>
            <a:r>
              <a:rPr lang="ru-RU" dirty="0"/>
              <a:t>•	Дренирование гнойных очагов.</a:t>
            </a:r>
          </a:p>
          <a:p>
            <a:r>
              <a:rPr lang="ru-RU" dirty="0"/>
              <a:t>•	Длительные манипуляции на альвеолярных отростках.</a:t>
            </a:r>
          </a:p>
          <a:p>
            <a:r>
              <a:rPr lang="ru-RU" dirty="0"/>
              <a:t>•	Проведение некоторых челюстно-лицевых операций.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8" t="-1575" r="13286" b="1575"/>
          <a:stretch/>
        </p:blipFill>
        <p:spPr bwMode="auto">
          <a:xfrm>
            <a:off x="0" y="3207594"/>
            <a:ext cx="4392488" cy="24502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87033"/>
            <a:ext cx="3574840" cy="2094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4461112"/>
            <a:ext cx="3528392" cy="2352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593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5846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Противопоказаниями являются:</a:t>
            </a:r>
          </a:p>
          <a:p>
            <a:r>
              <a:rPr lang="ru-RU" dirty="0"/>
              <a:t>	Аллергические реакции на анестетики (в некоторых случаях вопрос можно решить путем индивидуального подбора раствора анестетика, который не будет вызывать аллергию у пациента).</a:t>
            </a:r>
          </a:p>
          <a:p>
            <a:r>
              <a:rPr lang="ru-RU" dirty="0"/>
              <a:t>	Обширные и длительные хирургические вмешательства, требующие других методов обезболивания.</a:t>
            </a:r>
          </a:p>
          <a:p>
            <a:r>
              <a:rPr lang="ru-RU" dirty="0"/>
              <a:t>	Некоторые серьезные сердечно-сосудистые заболевания.</a:t>
            </a:r>
          </a:p>
          <a:p>
            <a:r>
              <a:rPr lang="ru-RU" dirty="0"/>
              <a:t>	Декомпенсированный сахарный диабет.</a:t>
            </a:r>
          </a:p>
          <a:p>
            <a:r>
              <a:rPr lang="ru-RU" dirty="0"/>
              <a:t>	Психические заболевания у пациента.</a:t>
            </a:r>
          </a:p>
          <a:p>
            <a:r>
              <a:rPr lang="ru-RU" dirty="0"/>
              <a:t>	Беременность.</a:t>
            </a:r>
          </a:p>
          <a:p>
            <a:r>
              <a:rPr lang="ru-RU" dirty="0"/>
              <a:t>	Травмы челюстно-лицевого аппарата, которые привели к анатомическим и топографическим изменениям данной области.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5" r="50567"/>
          <a:stretch/>
        </p:blipFill>
        <p:spPr bwMode="auto">
          <a:xfrm>
            <a:off x="323528" y="3776157"/>
            <a:ext cx="2646100" cy="2864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" t="5900" r="8120"/>
          <a:stretch/>
        </p:blipFill>
        <p:spPr bwMode="auto">
          <a:xfrm>
            <a:off x="2848376" y="4045162"/>
            <a:ext cx="3168352" cy="2326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1" r="27247" b="16105"/>
          <a:stretch/>
        </p:blipFill>
        <p:spPr bwMode="auto">
          <a:xfrm>
            <a:off x="5868144" y="3989564"/>
            <a:ext cx="2841496" cy="2437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773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ЗАКЛЮЧЕНИЕ</a:t>
            </a:r>
          </a:p>
          <a:p>
            <a:r>
              <a:rPr lang="ru-RU" dirty="0"/>
              <a:t>Известно, что в настоящее время одним из самых эффективных методов местного обезболивания является проводниковая анестезия, которая является обратимым процессом в ходе блокирования нервных импульсов, передающих информацию головному мозгу об источнике боли. </a:t>
            </a:r>
          </a:p>
          <a:p>
            <a:r>
              <a:rPr lang="ru-RU" dirty="0"/>
              <a:t>После блокирования пути, по которому передается нервный импульс, болевой порог максимально снижается на определенное время, после чего можно проводить хирургическую операцию.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909902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основным преимуществам данной нервной блокады относится хорошая переносимость ее большинством пациентов, высокая степень обезболивания, а также данный вид местного наркоза минимизирует болевые ощущения сразу после проведения хирургического лечения, в чем выражается превосходство данного способа над инфильтрационной анестезией.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6"/>
          <a:stretch/>
        </p:blipFill>
        <p:spPr bwMode="auto">
          <a:xfrm>
            <a:off x="4408096" y="2750844"/>
            <a:ext cx="4340368" cy="3734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981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117</TotalTime>
  <Words>1129</Words>
  <Application>Microsoft Office PowerPoint</Application>
  <PresentationFormat>Экран (4:3)</PresentationFormat>
  <Paragraphs>89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Главная</vt:lpstr>
      <vt:lpstr>«Внеротовые виды проводникового обезболивания на верхней челюсти. Проводниковая анестезия на верхней челюсти. Топографическая анатомия II–ой ветви тройничного нерва. Показания и противопоказания.»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«Внеротовые виды проводникового обезболивания на верхней челюсти. Проводниковая анестезия на верхней челюсти. Топографическая анатомия II–ой ветви тройничного нерва. Показания и противопоказания.»</dc:title>
  <dc:creator>Яна</dc:creator>
  <cp:lastModifiedBy>Яна</cp:lastModifiedBy>
  <cp:revision>12</cp:revision>
  <dcterms:created xsi:type="dcterms:W3CDTF">2020-04-28T11:48:19Z</dcterms:created>
  <dcterms:modified xsi:type="dcterms:W3CDTF">2020-04-29T11:02:08Z</dcterms:modified>
</cp:coreProperties>
</file>