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0" r:id="rId2"/>
    <p:sldId id="271" r:id="rId3"/>
    <p:sldId id="269" r:id="rId4"/>
    <p:sldId id="268" r:id="rId5"/>
    <p:sldId id="267" r:id="rId6"/>
    <p:sldId id="266" r:id="rId7"/>
    <p:sldId id="265" r:id="rId8"/>
    <p:sldId id="264" r:id="rId9"/>
    <p:sldId id="263" r:id="rId10"/>
    <p:sldId id="262" r:id="rId11"/>
    <p:sldId id="261" r:id="rId12"/>
    <p:sldId id="258" r:id="rId13"/>
    <p:sldId id="260" r:id="rId14"/>
    <p:sldId id="272" r:id="rId15"/>
    <p:sldId id="259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10.05.2020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10.05.2020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10.05.2020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10.05.2020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BokhrashFM\Desktop\imag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4454" cy="6840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735" y="0"/>
            <a:ext cx="9144000" cy="6858000"/>
          </a:xfrm>
        </p:spPr>
        <p:txBody>
          <a:bodyPr>
            <a:normAutofit fontScale="62500" lnSpcReduction="20000"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6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/>
                <a:ea typeface="Times New Roman"/>
                <a:cs typeface="Times New Roman"/>
              </a:rPr>
              <a:t>МИНИСТЕРСТВО ОБРОЗОВАНИЯ И НАУКИ Р</a:t>
            </a:r>
            <a:r>
              <a:rPr lang="tg-Cyrl-TJ" sz="26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/>
                <a:ea typeface="Times New Roman"/>
                <a:cs typeface="Times New Roman"/>
              </a:rPr>
              <a:t>ОССИИ </a:t>
            </a:r>
            <a:endParaRPr lang="ru-RU" sz="2600" dirty="0">
              <a:solidFill>
                <a:schemeClr val="bg1">
                  <a:lumMod val="95000"/>
                  <a:lumOff val="5000"/>
                </a:schemeClr>
              </a:solidFill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6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/>
                <a:ea typeface="Times New Roman"/>
                <a:cs typeface="Times New Roman"/>
              </a:rPr>
              <a:t>ФГБОУ ВПО «ПЕНЗЕНСКИЙ ГОСУДАРСТВЕННЫЙ УНИВЕРСИТЕТ»</a:t>
            </a:r>
            <a:endParaRPr lang="ru-RU" sz="2600" dirty="0">
              <a:solidFill>
                <a:schemeClr val="bg1">
                  <a:lumMod val="95000"/>
                  <a:lumOff val="5000"/>
                </a:schemeClr>
              </a:solidFill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6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/>
                <a:ea typeface="Times New Roman"/>
                <a:cs typeface="Times New Roman"/>
              </a:rPr>
              <a:t>МЕДИЦИНСКИЙ ИНСТИТУТ</a:t>
            </a:r>
            <a:endParaRPr lang="ru-RU" sz="2600" dirty="0">
              <a:solidFill>
                <a:schemeClr val="bg1">
                  <a:lumMod val="95000"/>
                  <a:lumOff val="5000"/>
                </a:schemeClr>
              </a:solidFill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200000"/>
              </a:lnSpc>
              <a:spcAft>
                <a:spcPts val="1000"/>
              </a:spcAft>
            </a:pPr>
            <a:r>
              <a:rPr lang="ru-RU" sz="26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/>
                <a:ea typeface="Times New Roman"/>
                <a:cs typeface="Times New Roman"/>
              </a:rPr>
              <a:t>КАФЕДРА «ЧЕЛЮСТНОЙ ЛИЦЕВОЙ ХИРУРГИИ»</a:t>
            </a:r>
            <a:endParaRPr lang="ru-RU" sz="2600" dirty="0">
              <a:solidFill>
                <a:schemeClr val="bg1">
                  <a:lumMod val="95000"/>
                  <a:lumOff val="5000"/>
                </a:schemeClr>
              </a:solidFill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tg-Cyrl-TJ" sz="18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/>
                <a:ea typeface="Times New Roman"/>
                <a:cs typeface="Times New Roman"/>
              </a:rPr>
              <a:t> </a:t>
            </a:r>
            <a:endParaRPr lang="ru-RU" sz="1400" dirty="0">
              <a:solidFill>
                <a:schemeClr val="bg1">
                  <a:lumMod val="95000"/>
                  <a:lumOff val="5000"/>
                </a:schemeClr>
              </a:solidFill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2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/>
                <a:ea typeface="Times New Roman"/>
                <a:cs typeface="Times New Roman"/>
              </a:rPr>
              <a:t>ПРЕЗЕНТАЦИЯ </a:t>
            </a:r>
            <a:endParaRPr lang="ru-RU" sz="2200" dirty="0" smtClean="0">
              <a:solidFill>
                <a:schemeClr val="bg1">
                  <a:lumMod val="95000"/>
                  <a:lumOff val="5000"/>
                </a:schemeClr>
              </a:solidFill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2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/>
                <a:ea typeface="Times New Roman"/>
                <a:cs typeface="Times New Roman"/>
              </a:rPr>
              <a:t>                                     по </a:t>
            </a:r>
            <a:r>
              <a:rPr lang="ru-RU" sz="22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/>
                <a:ea typeface="Times New Roman"/>
                <a:cs typeface="Times New Roman"/>
              </a:rPr>
              <a:t>дисциплине: «Местное обезболивание и анестезиология в </a:t>
            </a:r>
            <a:r>
              <a:rPr lang="ru-RU" sz="22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/>
                <a:ea typeface="Times New Roman"/>
                <a:cs typeface="Times New Roman"/>
              </a:rPr>
              <a:t>стоматологии»</a:t>
            </a:r>
            <a:endParaRPr lang="ru-RU" sz="2200" dirty="0" smtClean="0">
              <a:solidFill>
                <a:schemeClr val="bg1">
                  <a:lumMod val="95000"/>
                  <a:lumOff val="5000"/>
                </a:schemeClr>
              </a:solidFill>
              <a:latin typeface="Calibri"/>
              <a:ea typeface="Calibri"/>
              <a:cs typeface="Times New Roman"/>
            </a:endParaRPr>
          </a:p>
          <a:p>
            <a:pPr marL="0" indent="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22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/>
                <a:ea typeface="Times New Roman"/>
                <a:cs typeface="Times New Roman"/>
              </a:rPr>
              <a:t> на тему:« </a:t>
            </a:r>
            <a:r>
              <a:rPr lang="ru-RU" sz="22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/>
                <a:ea typeface="Times New Roman"/>
                <a:cs typeface="Times New Roman"/>
              </a:rPr>
              <a:t>Интралигаментарная</a:t>
            </a:r>
            <a:r>
              <a:rPr lang="ru-RU" sz="22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/>
                <a:ea typeface="Times New Roman"/>
                <a:cs typeface="Times New Roman"/>
              </a:rPr>
              <a:t> и </a:t>
            </a:r>
            <a:r>
              <a:rPr lang="ru-RU" sz="22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/>
                <a:ea typeface="Times New Roman"/>
                <a:cs typeface="Times New Roman"/>
              </a:rPr>
              <a:t>внутрипульпарна</a:t>
            </a:r>
            <a:r>
              <a:rPr lang="ru-RU" sz="22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/>
                <a:ea typeface="Times New Roman"/>
                <a:cs typeface="Times New Roman"/>
              </a:rPr>
              <a:t> анестезия»</a:t>
            </a:r>
            <a:endParaRPr lang="ru-RU" sz="2200" dirty="0" smtClean="0">
              <a:solidFill>
                <a:schemeClr val="bg1">
                  <a:lumMod val="95000"/>
                  <a:lumOff val="5000"/>
                </a:schemeClr>
              </a:solidFill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/>
                <a:ea typeface="Times New Roman"/>
                <a:cs typeface="Times New Roman"/>
              </a:rPr>
              <a:t> </a:t>
            </a:r>
            <a:endParaRPr lang="ru-RU" sz="1400" dirty="0" smtClean="0">
              <a:solidFill>
                <a:schemeClr val="bg1">
                  <a:lumMod val="95000"/>
                  <a:lumOff val="5000"/>
                </a:schemeClr>
              </a:solidFill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/>
                <a:ea typeface="Times New Roman"/>
                <a:cs typeface="Times New Roman"/>
              </a:rPr>
              <a:t> </a:t>
            </a:r>
            <a:endParaRPr lang="ru-RU" sz="1400" dirty="0" smtClean="0">
              <a:solidFill>
                <a:schemeClr val="bg1">
                  <a:lumMod val="95000"/>
                  <a:lumOff val="5000"/>
                </a:schemeClr>
              </a:solidFill>
              <a:latin typeface="Calibri"/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endParaRPr lang="ru-RU" sz="1400" dirty="0" smtClean="0">
              <a:solidFill>
                <a:schemeClr val="bg1">
                  <a:lumMod val="95000"/>
                  <a:lumOff val="5000"/>
                </a:schemeClr>
              </a:solidFill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/>
                <a:ea typeface="Times New Roman"/>
                <a:cs typeface="Times New Roman"/>
              </a:rPr>
              <a:t> </a:t>
            </a:r>
            <a:endParaRPr lang="ru-RU" sz="1400" dirty="0">
              <a:solidFill>
                <a:schemeClr val="bg1">
                  <a:lumMod val="95000"/>
                  <a:lumOff val="5000"/>
                </a:schemeClr>
              </a:solidFill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/>
                <a:ea typeface="Times New Roman"/>
                <a:cs typeface="Times New Roman"/>
              </a:rPr>
              <a:t> </a:t>
            </a:r>
            <a:endParaRPr lang="ru-RU" sz="1400" dirty="0">
              <a:solidFill>
                <a:schemeClr val="bg1">
                  <a:lumMod val="95000"/>
                  <a:lumOff val="5000"/>
                </a:schemeClr>
              </a:solidFill>
              <a:latin typeface="Calibri"/>
              <a:ea typeface="Calibri"/>
              <a:cs typeface="Times New Roman"/>
            </a:endParaRPr>
          </a:p>
          <a:p>
            <a:pPr algn="r">
              <a:lnSpc>
                <a:spcPct val="115000"/>
              </a:lnSpc>
              <a:spcAft>
                <a:spcPts val="1000"/>
              </a:spcAft>
            </a:pPr>
            <a:r>
              <a:rPr lang="ru-RU" sz="22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/>
                <a:ea typeface="Times New Roman"/>
                <a:cs typeface="Times New Roman"/>
              </a:rPr>
              <a:t>Выполнил: студент гр.18лс9</a:t>
            </a:r>
            <a:endParaRPr lang="ru-RU" sz="2200" dirty="0">
              <a:solidFill>
                <a:schemeClr val="bg1">
                  <a:lumMod val="95000"/>
                  <a:lumOff val="5000"/>
                </a:schemeClr>
              </a:solidFill>
              <a:latin typeface="Calibri"/>
              <a:ea typeface="Calibri"/>
              <a:cs typeface="Times New Roman"/>
            </a:endParaRPr>
          </a:p>
          <a:p>
            <a:pPr algn="r">
              <a:lnSpc>
                <a:spcPct val="115000"/>
              </a:lnSpc>
              <a:spcAft>
                <a:spcPts val="1000"/>
              </a:spcAft>
            </a:pPr>
            <a:r>
              <a:rPr lang="ru-RU" sz="22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/>
                <a:ea typeface="Times New Roman"/>
                <a:cs typeface="Times New Roman"/>
              </a:rPr>
              <a:t>Сафоев</a:t>
            </a:r>
            <a:r>
              <a:rPr lang="ru-RU" sz="22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2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/>
                <a:ea typeface="Times New Roman"/>
                <a:cs typeface="Times New Roman"/>
              </a:rPr>
              <a:t>С.М.</a:t>
            </a:r>
            <a:endParaRPr lang="ru-RU" sz="2200" dirty="0" smtClean="0">
              <a:solidFill>
                <a:schemeClr val="bg1">
                  <a:lumMod val="95000"/>
                  <a:lumOff val="5000"/>
                </a:schemeClr>
              </a:solidFill>
              <a:latin typeface="Calibri"/>
              <a:ea typeface="Calibri"/>
              <a:cs typeface="Times New Roman"/>
            </a:endParaRPr>
          </a:p>
          <a:p>
            <a:pPr marL="0" indent="0" algn="r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22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/>
                <a:ea typeface="Times New Roman"/>
                <a:cs typeface="Times New Roman"/>
              </a:rPr>
              <a:t>Проверила: ассистент кафедры </a:t>
            </a:r>
            <a:r>
              <a:rPr lang="ru-RU" sz="2200" dirty="0" err="1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/>
                <a:ea typeface="Times New Roman"/>
                <a:cs typeface="Times New Roman"/>
              </a:rPr>
              <a:t>ч.л.х</a:t>
            </a:r>
            <a:r>
              <a:rPr lang="ru-RU" sz="22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/>
                <a:ea typeface="Times New Roman"/>
                <a:cs typeface="Times New Roman"/>
              </a:rPr>
              <a:t>  </a:t>
            </a:r>
            <a:r>
              <a:rPr lang="ru-RU" sz="22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/>
                <a:ea typeface="Times New Roman"/>
              </a:rPr>
              <a:t>                                                                                            </a:t>
            </a:r>
          </a:p>
          <a:p>
            <a:r>
              <a:rPr lang="ru-RU" sz="22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/>
                <a:ea typeface="Times New Roman"/>
              </a:rPr>
              <a:t> </a:t>
            </a:r>
            <a:r>
              <a:rPr lang="ru-RU" sz="22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/>
                <a:ea typeface="Times New Roman"/>
              </a:rPr>
              <a:t>                                                                                                                                                            Маркова </a:t>
            </a:r>
            <a:r>
              <a:rPr lang="ru-RU" sz="22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/>
                <a:ea typeface="Times New Roman"/>
              </a:rPr>
              <a:t>О.В</a:t>
            </a:r>
            <a:endParaRPr lang="ru-RU" sz="22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7980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pPr indent="180340" algn="just">
              <a:lnSpc>
                <a:spcPct val="150000"/>
              </a:lnSpc>
            </a:pPr>
            <a:r>
              <a:rPr lang="ru-RU" sz="1400" dirty="0" smtClean="0">
                <a:solidFill>
                  <a:schemeClr val="tx1">
                    <a:lumMod val="95000"/>
                  </a:schemeClr>
                </a:solidFill>
                <a:latin typeface="Times New Roman"/>
                <a:ea typeface="Times New Roman"/>
              </a:rPr>
              <a:t>Введение</a:t>
            </a:r>
          </a:p>
          <a:p>
            <a:pPr indent="180340" algn="just">
              <a:lnSpc>
                <a:spcPct val="150000"/>
              </a:lnSpc>
            </a:pPr>
            <a:r>
              <a:rPr lang="ru-RU" sz="1400" dirty="0" smtClean="0">
                <a:solidFill>
                  <a:schemeClr val="tx1">
                    <a:lumMod val="95000"/>
                  </a:schemeClr>
                </a:solidFill>
                <a:latin typeface="Times New Roman"/>
                <a:ea typeface="Times New Roman"/>
              </a:rPr>
              <a:t>Современный </a:t>
            </a:r>
            <a:r>
              <a:rPr lang="ru-RU" sz="1400" dirty="0">
                <a:solidFill>
                  <a:schemeClr val="tx1">
                    <a:lumMod val="95000"/>
                  </a:schemeClr>
                </a:solidFill>
                <a:latin typeface="Times New Roman"/>
                <a:ea typeface="Times New Roman"/>
              </a:rPr>
              <a:t>уровень развития медицинских знаний обеспечивает возможность проведения обезболивания при любом стоматологическом вмешательстве в области лица, костей лицевого отдела черепа, органов полости рта. Различают общую, местную и сочетанную анестезию. Сочетанная анестезия - это комбинация местной анестезии и наркоза, местной анестезии и нейролептаналгезии, наркоза и нейролептаналгезии, местной анестезии и </a:t>
            </a:r>
            <a:r>
              <a:rPr lang="ru-RU" sz="1400" dirty="0" err="1">
                <a:solidFill>
                  <a:schemeClr val="tx1">
                    <a:lumMod val="95000"/>
                  </a:schemeClr>
                </a:solidFill>
                <a:latin typeface="Times New Roman"/>
                <a:ea typeface="Times New Roman"/>
              </a:rPr>
              <a:t>атаралгезии</a:t>
            </a:r>
            <a:r>
              <a:rPr lang="ru-RU" sz="1400" dirty="0">
                <a:solidFill>
                  <a:schemeClr val="tx1">
                    <a:lumMod val="95000"/>
                  </a:schemeClr>
                </a:solidFill>
                <a:latin typeface="Times New Roman"/>
                <a:ea typeface="Times New Roman"/>
              </a:rPr>
              <a:t> и др. В настоящее время все стоматологические манипуляции - лечение пульпита, периодонтита, пародонтита, препарирование зубов, кариозной полости, примерка и фиксация коронок, а также хирургические вмешательства проводят с обезболиванием. Врачу лечебного профиля, педиатру в своей практике придется решать, какое обезболивание провести, как подготовить пациента к обезболиванию и предстоящему стоматологическому лечению в зависимости от функционального состояния организма и имеющихся общих нарушений отдельных органов и систем. В отдельных случаях врач лечебного, профилактического профиля, педиатр должны уметь грамотно провести местное обезболивание и контролировать состояние пациента во время стоматологического лечения. Наркоз у пациентов стоматологического профиля проводит врач-анестезиолог.{2}</a:t>
            </a:r>
          </a:p>
          <a:p>
            <a:endParaRPr lang="ru-RU" sz="1400" dirty="0">
              <a:solidFill>
                <a:schemeClr val="tx1">
                  <a:lumMod val="95000"/>
                </a:schemeClr>
              </a:solidFill>
            </a:endParaRPr>
          </a:p>
        </p:txBody>
      </p:sp>
      <p:pic>
        <p:nvPicPr>
          <p:cNvPr id="3074" name="Picture 2" descr="C:\Users\BokhrashFM\Desktop\images (2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475" y="4864402"/>
            <a:ext cx="7415981" cy="1876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80437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-22417" y="0"/>
            <a:ext cx="9144000" cy="6858000"/>
          </a:xfrm>
        </p:spPr>
        <p:txBody>
          <a:bodyPr/>
          <a:lstStyle/>
          <a:p>
            <a:r>
              <a:rPr lang="ru-RU" sz="2400" dirty="0" err="1" smtClean="0"/>
              <a:t>Внутрипульпарная</a:t>
            </a:r>
            <a:r>
              <a:rPr lang="ru-RU" sz="2400" dirty="0" smtClean="0"/>
              <a:t> анестезия 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ClrTx/>
              <a:buNone/>
            </a:pPr>
            <a:r>
              <a:rPr lang="ru-RU" sz="2400" spc="0" dirty="0" smtClean="0">
                <a:latin typeface="Calibri"/>
              </a:rPr>
              <a:t>Для проведения </a:t>
            </a:r>
            <a:r>
              <a:rPr lang="ru-RU" sz="2400" b="1" i="1" spc="0" dirty="0" err="1" smtClean="0">
                <a:latin typeface="Calibri"/>
              </a:rPr>
              <a:t>внутрипульпарной</a:t>
            </a:r>
            <a:r>
              <a:rPr lang="ru-RU" sz="2400" b="1" i="1" spc="0" dirty="0" smtClean="0">
                <a:latin typeface="Calibri"/>
              </a:rPr>
              <a:t> анестезии </a:t>
            </a:r>
            <a:r>
              <a:rPr lang="ru-RU" sz="2400" spc="0" dirty="0" smtClean="0">
                <a:latin typeface="Calibri"/>
              </a:rPr>
              <a:t>используется тонкая (0,3–0,6 мм) инъекционная игла с укороченным скосом. Пульпарная камера вскрывается в                        </a:t>
            </a:r>
          </a:p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936956"/>
            <a:ext cx="2273300" cy="3097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973529"/>
            <a:ext cx="1811337" cy="3084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-1692696" y="4324583"/>
            <a:ext cx="4608512" cy="1419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364088" y="551289"/>
            <a:ext cx="377991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sz="2400" dirty="0" smtClean="0">
              <a:solidFill>
                <a:srgbClr val="FFFFFF"/>
              </a:solidFill>
              <a:latin typeface="Calibri"/>
            </a:endParaRPr>
          </a:p>
          <a:p>
            <a:pPr lvl="0"/>
            <a:endParaRPr lang="ru-RU" sz="2400" dirty="0">
              <a:solidFill>
                <a:srgbClr val="FFFFFF"/>
              </a:solidFill>
              <a:latin typeface="Calibri"/>
            </a:endParaRPr>
          </a:p>
          <a:p>
            <a:pPr lvl="0"/>
            <a:endParaRPr lang="ru-RU" sz="2400" dirty="0" smtClean="0">
              <a:solidFill>
                <a:srgbClr val="FFFFFF"/>
              </a:solidFill>
              <a:latin typeface="Calibri"/>
            </a:endParaRPr>
          </a:p>
          <a:p>
            <a:pPr lvl="0"/>
            <a:r>
              <a:rPr lang="ru-RU" sz="2400" dirty="0" smtClean="0">
                <a:solidFill>
                  <a:srgbClr val="FFFFFF"/>
                </a:solidFill>
                <a:latin typeface="Calibri"/>
              </a:rPr>
              <a:t>одной </a:t>
            </a:r>
            <a:r>
              <a:rPr lang="ru-RU" sz="2400" dirty="0">
                <a:solidFill>
                  <a:srgbClr val="FFFFFF"/>
                </a:solidFill>
                <a:latin typeface="Calibri"/>
              </a:rPr>
              <a:t>точке. Вскрытый участок </a:t>
            </a:r>
            <a:r>
              <a:rPr lang="ru-RU" sz="2400" dirty="0" err="1">
                <a:solidFill>
                  <a:srgbClr val="FFFFFF"/>
                </a:solidFill>
                <a:latin typeface="Calibri"/>
              </a:rPr>
              <a:t>потсутствием</a:t>
            </a:r>
            <a:r>
              <a:rPr lang="ru-RU" sz="2400" dirty="0">
                <a:solidFill>
                  <a:srgbClr val="FFFFFF"/>
                </a:solidFill>
                <a:latin typeface="Calibri"/>
              </a:rPr>
              <a:t> утечки анестетика вокруг иглы. Желательно, чтобы отверстие в полости зуба соответствовало диаметру иглы, а скос иглы был погружен в зубную мякоть.</a:t>
            </a:r>
          </a:p>
          <a:p>
            <a:pPr lvl="0"/>
            <a:r>
              <a:rPr lang="ru-RU" sz="2400" dirty="0" err="1">
                <a:solidFill>
                  <a:srgbClr val="FFFFFF"/>
                </a:solidFill>
                <a:latin typeface="Calibri"/>
              </a:rPr>
              <a:t>ульпы</a:t>
            </a:r>
            <a:r>
              <a:rPr lang="ru-RU" sz="2400" dirty="0">
                <a:solidFill>
                  <a:srgbClr val="FFFFFF"/>
                </a:solidFill>
                <a:latin typeface="Calibri"/>
              </a:rPr>
              <a:t> обезболивается </a:t>
            </a:r>
            <a:r>
              <a:rPr lang="ru-RU" sz="2400" dirty="0" err="1">
                <a:solidFill>
                  <a:srgbClr val="FFFFFF"/>
                </a:solidFill>
                <a:latin typeface="Calibri"/>
              </a:rPr>
              <a:t>аппликационно</a:t>
            </a:r>
            <a:r>
              <a:rPr lang="ru-RU" sz="2400" dirty="0">
                <a:solidFill>
                  <a:srgbClr val="FFFFFF"/>
                </a:solidFill>
                <a:latin typeface="Calibri"/>
              </a:rPr>
              <a:t>. Успех анестезии обусловлен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2967334"/>
            <a:ext cx="322488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uk-UA" i="1" dirty="0" smtClean="0">
              <a:solidFill>
                <a:prstClr val="black"/>
              </a:solidFill>
              <a:latin typeface="Calibri"/>
            </a:endParaRPr>
          </a:p>
          <a:p>
            <a:pPr lvl="0"/>
            <a:endParaRPr lang="uk-UA" i="1" dirty="0">
              <a:solidFill>
                <a:prstClr val="black"/>
              </a:solidFill>
              <a:latin typeface="Calibri"/>
            </a:endParaRPr>
          </a:p>
          <a:p>
            <a:pPr lvl="0"/>
            <a:endParaRPr lang="uk-UA" i="1" dirty="0" smtClean="0">
              <a:solidFill>
                <a:prstClr val="black"/>
              </a:solidFill>
              <a:latin typeface="Calibri"/>
            </a:endParaRPr>
          </a:p>
          <a:p>
            <a:pPr lvl="0"/>
            <a:endParaRPr lang="uk-UA" i="1" dirty="0">
              <a:solidFill>
                <a:prstClr val="black"/>
              </a:solidFill>
              <a:latin typeface="Calibri"/>
            </a:endParaRPr>
          </a:p>
          <a:p>
            <a:pPr lvl="0"/>
            <a:endParaRPr lang="uk-UA" i="1" dirty="0" smtClean="0">
              <a:solidFill>
                <a:prstClr val="black"/>
              </a:solidFill>
              <a:latin typeface="Calibri"/>
            </a:endParaRPr>
          </a:p>
          <a:p>
            <a:pPr lvl="0"/>
            <a:endParaRPr lang="uk-UA" i="1" dirty="0">
              <a:solidFill>
                <a:prstClr val="black"/>
              </a:solidFill>
              <a:latin typeface="Calibri"/>
            </a:endParaRPr>
          </a:p>
          <a:p>
            <a:pPr lvl="0"/>
            <a:endParaRPr lang="uk-UA" i="1" dirty="0" smtClean="0">
              <a:solidFill>
                <a:prstClr val="black"/>
              </a:solidFill>
              <a:latin typeface="Calibri"/>
            </a:endParaRPr>
          </a:p>
          <a:p>
            <a:pPr lvl="0"/>
            <a:endParaRPr lang="uk-UA" i="1" dirty="0">
              <a:solidFill>
                <a:prstClr val="black"/>
              </a:solidFill>
              <a:latin typeface="Calibri"/>
            </a:endParaRPr>
          </a:p>
          <a:p>
            <a:pPr lvl="0"/>
            <a:r>
              <a:rPr lang="uk-UA" i="1" dirty="0" err="1" smtClean="0">
                <a:latin typeface="Times New Roman" pitchFamily="18" charset="0"/>
                <a:cs typeface="Times New Roman" pitchFamily="18" charset="0"/>
              </a:rPr>
              <a:t>Внутрипульпарная</a:t>
            </a:r>
            <a:r>
              <a:rPr lang="uk-UA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i="1" dirty="0" err="1">
                <a:latin typeface="Times New Roman" pitchFamily="18" charset="0"/>
                <a:cs typeface="Times New Roman" pitchFamily="18" charset="0"/>
              </a:rPr>
              <a:t>анестезия</a:t>
            </a:r>
            <a:r>
              <a:rPr lang="uk-UA" i="1" dirty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uk-UA" i="1" dirty="0">
                <a:latin typeface="Times New Roman" pitchFamily="18" charset="0"/>
                <a:cs typeface="Times New Roman" pitchFamily="18" charset="0"/>
              </a:rPr>
            </a:br>
            <a:r>
              <a:rPr lang="uk-UA" i="1" dirty="0">
                <a:latin typeface="Times New Roman" pitchFamily="18" charset="0"/>
                <a:cs typeface="Times New Roman" pitchFamily="18" charset="0"/>
              </a:rPr>
              <a:t>А - </a:t>
            </a:r>
            <a:r>
              <a:rPr lang="uk-UA" i="1" dirty="0" err="1">
                <a:latin typeface="Times New Roman" pitchFamily="18" charset="0"/>
                <a:cs typeface="Times New Roman" pitchFamily="18" charset="0"/>
              </a:rPr>
              <a:t>центральная</a:t>
            </a:r>
            <a:r>
              <a:rPr lang="uk-UA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i="1" dirty="0" err="1">
                <a:latin typeface="Times New Roman" pitchFamily="18" charset="0"/>
                <a:cs typeface="Times New Roman" pitchFamily="18" charset="0"/>
              </a:rPr>
              <a:t>часть</a:t>
            </a:r>
            <a:r>
              <a:rPr lang="uk-UA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i="1" dirty="0" err="1">
                <a:latin typeface="Times New Roman" pitchFamily="18" charset="0"/>
                <a:cs typeface="Times New Roman" pitchFamily="18" charset="0"/>
              </a:rPr>
              <a:t>пульпы</a:t>
            </a:r>
            <a:r>
              <a:rPr lang="uk-UA" i="1" dirty="0">
                <a:latin typeface="Times New Roman" pitchFamily="18" charset="0"/>
                <a:cs typeface="Times New Roman" pitchFamily="18" charset="0"/>
              </a:rPr>
              <a:t>; </a:t>
            </a:r>
            <a:br>
              <a:rPr lang="uk-UA" i="1" dirty="0">
                <a:latin typeface="Times New Roman" pitchFamily="18" charset="0"/>
                <a:cs typeface="Times New Roman" pitchFamily="18" charset="0"/>
              </a:rPr>
            </a:br>
            <a:r>
              <a:rPr lang="uk-UA" i="1" dirty="0">
                <a:latin typeface="Times New Roman" pitchFamily="18" charset="0"/>
                <a:cs typeface="Times New Roman" pitchFamily="18" charset="0"/>
              </a:rPr>
              <a:t>Б - </a:t>
            </a:r>
            <a:r>
              <a:rPr lang="uk-UA" i="1" dirty="0" err="1">
                <a:latin typeface="Times New Roman" pitchFamily="18" charset="0"/>
                <a:cs typeface="Times New Roman" pitchFamily="18" charset="0"/>
              </a:rPr>
              <a:t>корневой</a:t>
            </a:r>
            <a:r>
              <a:rPr lang="uk-UA" i="1" dirty="0">
                <a:latin typeface="Times New Roman" pitchFamily="18" charset="0"/>
                <a:cs typeface="Times New Roman" pitchFamily="18" charset="0"/>
              </a:rPr>
              <a:t> части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11589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0"/>
            <a:ext cx="9144000" cy="5715000"/>
          </a:xfrm>
        </p:spPr>
        <p:txBody>
          <a:bodyPr/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Недостатками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внутрипульпарной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инъекционной анестезии являются невозможность проведения при невскрытой пульпарной камере, трудность проведения в плохо проходимых каналах и болезненность инъекции.</a:t>
            </a:r>
          </a:p>
          <a:p>
            <a:endParaRPr lang="ru-RU" dirty="0"/>
          </a:p>
        </p:txBody>
      </p:sp>
      <p:pic>
        <p:nvPicPr>
          <p:cNvPr id="5122" name="Picture 2" descr="C:\Users\BokhrashFM\Desktop\Без названия (3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9575" y="1844824"/>
            <a:ext cx="5196681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52646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Пародонтальные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способы местной анестезии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Твёрдые ткани зуба являются основным объектом вмешательства в большинстве случаев амбулаторного лечения стоматологических заболеваний. При этом обезболивание мягких и твёрдых тканей, окружающих зубы, может быть не только необязательным, но и нежелательным. В связи с этим разработаны способы местной анестезии, которые позволяют обезболить твёрдые ткани зуба и ограниченные участки тканей, окружающие его. К ним относятся следующие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пародонтальные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способы местной анестезии: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интралигаментарная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внутрисвязочная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) анестезия;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интрасептальная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внутриперегородочная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) анестезия;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•внутрикостная анестезия</a:t>
            </a:r>
          </a:p>
        </p:txBody>
      </p:sp>
    </p:spTree>
    <p:extLst>
      <p:ext uri="{BB962C8B-B14F-4D97-AF65-F5344CB8AC3E}">
        <p14:creationId xmlns:p14="http://schemas.microsoft.com/office/powerpoint/2010/main" val="27275592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Показания к применению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пародонтальных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способов анестезии: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• Удаление и лечение зубов, расположенных в различных отделах верхней и нижней челюсти. 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 большей степени это показание относится к зубам на нижней челюсти, так как на верхней челюсти достаточную эффективность имеет анестезия над надкостницей, при которой анестезируемая область практически настолько же ограничена, как и при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пародонтальных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способах анестезии.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• Лечение хирургических стоматологических заболеваний у детей с целью снижения риска самоповреждения мягких тканей в результате их прикусывания или ожога.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139909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Показания к применению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пародонтальных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способов анестезии: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• Снижение риска осложнений у пациентов с сопутствующей патологией за счёт значительного снижения количества вводимых препаратов.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• Лечение хирургических стоматологических заболеваний у пациентов, которым противопоказана блокада нервов, например, у пациентов с гемофилией из-за возможности возникновения кровотечения при травме сосуда.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Техника выполнения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пародонтальных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способов анестезии требует специальных шприцев и игл.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642687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0"/>
            <a:ext cx="9144000" cy="6858000"/>
          </a:xfrm>
        </p:spPr>
        <p:txBody>
          <a:bodyPr>
            <a:normAutofit lnSpcReduction="10000"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Раствор местного анестетика, введённый в костное пространство, распространяется двумя путями. Первый состоит в диффузии раствора в костной ткани, окружающей лунку зуба: по костномозговым пространствам межзубной перегородки и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периапикальной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области. Благодаря этому происходит блокада расположенных в этой ткани нервных волокон, которые иннервируют периодонт и пульпу зуба.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Второй путь состоит в проникновении раствора в сосудистое русло</a:t>
            </a:r>
            <a:r>
              <a:rPr lang="ru-RU" sz="2400" dirty="0"/>
              <a:t>.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Благодаря тому, что при любом из этих способов инъекция осуществляется в непосредственной близости от обезболиваемого зуба, достаточное обезболивание развивается при объёмах вводимого раствора в несколько раз меньших, чем при обычных способах: 0,2-0,6 мл. Поэтому эффективная анестезия развивается, как правило, в одном зубе при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интралигаментарной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анестезии или в двух соседних зубах с прилегающими к ним твёрдыми и мягкими тканями при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интрасептальной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или внутрикостной анестезии.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057310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-13855" y="-8950"/>
            <a:ext cx="9144000" cy="6858000"/>
          </a:xfrm>
        </p:spPr>
        <p:txBody>
          <a:bodyPr/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Показания к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интралигаментарной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анестезии.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1.	Диагностика: обезболивание один зуб, можно выявить причину зубной боли. 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2.	Лечение кариеса, особенно с пришеечными полостями, а также при проведении восстановления (реставрации) зуба. 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3.	Лечение пульпита, включая удаление пульпы. 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4.	Препарирование зубов под коронки. 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5.	Неосложненное удаление однокорневых зубов. 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6.	При незначительных хирургических вмешательствах (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гингивэктомия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и др.). 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7.	Лечение и удаление зубов у пациентов группы риска, особенно с заболеваниями сердечно-сосудистой системы. 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8.	Лечение и удаление зубов у детей.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972817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0"/>
            <a:ext cx="9144000" cy="6695728"/>
          </a:xfrm>
        </p:spPr>
        <p:txBody>
          <a:bodyPr/>
          <a:lstStyle/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Противопоказания </a:t>
            </a: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1.	Воспалительные процессы в периодонте (гнойный периодонтит). </a:t>
            </a: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2.	Воспалительные, гнойные формы пародонтита с наличием гноя в пришеечных карманах.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3994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Техника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выполнения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интралигаментарной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анестезии.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	Иглу вводят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вдесневой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желобок срезом к корню зуба и продвигают вдоль корня на максимально возможную глубину, далее производят разворот иглы до 90"с целью обеспечения свободного введения анестетика в периодонт. В области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премоляров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и моляров поворот иглы — от 45 до 90° — насколько позволяют окружающие мягкие ткани. Вводят 0,3—0,5 мл раствора — максимально возможное количество раствора анестетика под давлением. Пальцем придерживают край десны в области укола во избежание излияния раствора наружу. Анестезия наступает мгновенно.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961769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0"/>
            <a:ext cx="9144000" cy="6858000"/>
          </a:xfrm>
        </p:spPr>
        <p:txBody>
          <a:bodyPr>
            <a:normAutofit fontScale="92500"/>
          </a:bodyPr>
          <a:lstStyle/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Общие правила проведения анестезии</a:t>
            </a:r>
          </a:p>
          <a:p>
            <a:pPr algn="ctr"/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1. Знание анатомо-топографических особенностей зоны обезболивания.</a:t>
            </a: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2. Предварительная оценка состояния больного и выяснение аллергического и фармакотерапевтического анамнеза.</a:t>
            </a:r>
            <a:endParaRPr lang="uk-UA" sz="2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3. Правильный выбор анестетика и способа его введения на основании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аллергологического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анамнеза и объема операции.</a:t>
            </a: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4. Количество препарата должно соответствовать минимальной терапевтической дозе и не превышать максимальную разовую дозу.</a:t>
            </a: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5. Температура анестетика должна быть близкой к температуре тела больного.</a:t>
            </a: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6. Инъекционные растворы и инструменты для инъекций должны быть стерильными.</a:t>
            </a:r>
          </a:p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7. Область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инъецирования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должна быть обработана антисептиком.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59786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0"/>
            <a:ext cx="9144000" cy="6858000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Общие правила проведения анестезии</a:t>
            </a:r>
          </a:p>
          <a:p>
            <a:pPr algn="ctr"/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7. Игла должна быть новой и острой.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8. Предупредить больного об уколе.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9. Инъекции должна предшествовать поверхностная (аппликационная) анестезия (особенно у детей).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10. Медленное введение анестетика.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11. Контроль положения иглы по отношению к просвету кровеносного сосуда (20%). 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12. Контроль за состоянием больного при введении анестетика (у больного не должно возникать чувство жжения или болевой реакции).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13. Анестезию необходимо проводить в той же комнате, где ему предстоит операция (наблюдение за больным).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14. После анестезии до операции выждать не менее трех минут.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458239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Заключение.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	В заключение также хочется привести цитату  из книги Г.И. Коварского Лекции по зубоврачебной хирургии.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	«Нет сомнения, что в самом недалеком будущем даже в широких народных массах исчезнет страх перед экстракцией зубов и другими т.п. операциями, а Чеховская «Хирургия» и в самых медвежьих уголках отойдет в область очень далекого прошлого.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	Путь к гарантированной и предсказуемой анестезии лежит в повышенном внимании и в индивидуальном подходе к каждому отдельному пациенту, в тщательном сборе анамнеза, умении и готовности оказать необходимые мероприятия экстренной помощи. Совершенствоваться в методиках и технологиях обезболивания лучше с одним и тем же препаратом из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артикаинового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ряда, который хорошо знаком и изучен, имеет надёжное строение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карпулы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и минимальное количество консервантов.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	Практическому врачу желательно начать освоение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интралигаментарной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анестезии как основного вида обезболивания при удалении зубов, а затем уже переходить к ее применению при лечении и препарировании зубов.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903343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BokhrashFM\Desktop\images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642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endParaRPr lang="ru-RU" sz="4800" dirty="0" smtClean="0"/>
          </a:p>
          <a:p>
            <a:pPr marL="0" indent="0">
              <a:buNone/>
            </a:pPr>
            <a:r>
              <a:rPr lang="ru-RU" sz="48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СПАСИБО ЗА ВНИМАНИЕ !!!</a:t>
            </a:r>
            <a:endParaRPr lang="ru-RU" sz="48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6606895"/>
      </p:ext>
    </p:extLst>
  </p:cSld>
  <p:clrMapOvr>
    <a:masterClrMapping/>
  </p:clrMapOvr>
</p:sld>
</file>

<file path=ppt/theme/theme1.xml><?xml version="1.0" encoding="utf-8"?>
<a:theme xmlns:a="http://schemas.openxmlformats.org/drawingml/2006/main" name="Горизонт">
  <a:themeElements>
    <a:clrScheme name="Горизонт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Горизонт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Горизонт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41</TotalTime>
  <Words>840</Words>
  <Application>Microsoft Office PowerPoint</Application>
  <PresentationFormat>Экран (4:3)</PresentationFormat>
  <Paragraphs>95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Горизонт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BokhrashFM</dc:creator>
  <cp:lastModifiedBy>BokhrashFM</cp:lastModifiedBy>
  <cp:revision>5</cp:revision>
  <dcterms:created xsi:type="dcterms:W3CDTF">2020-05-10T19:13:36Z</dcterms:created>
  <dcterms:modified xsi:type="dcterms:W3CDTF">2020-05-10T20:05:29Z</dcterms:modified>
</cp:coreProperties>
</file>