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D45F490-427B-4FAD-8E57-7AEF0D2B015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980A5A4-3FBC-466E-8846-C19B7E3EC61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КУРСОВАЯ РАБОТА </a:t>
            </a:r>
            <a:br>
              <a:rPr lang="ru-RU" sz="2400" dirty="0" smtClean="0"/>
            </a:br>
            <a:r>
              <a:rPr lang="ru-RU" sz="2400" dirty="0" smtClean="0"/>
              <a:t>по дисциплине « Детская челюстно-лицевая хирургия»</a:t>
            </a:r>
            <a:br>
              <a:rPr lang="ru-RU" sz="2400" dirty="0" smtClean="0"/>
            </a:br>
            <a:r>
              <a:rPr lang="ru-RU" sz="2400" dirty="0" smtClean="0"/>
              <a:t>«Удаление зубов у детей. Показания и противопоказания к удалению. Инструментарий. Техника и особенности операции » 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0496" y="3500438"/>
            <a:ext cx="5143504" cy="264320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/>
              <a:t>Выполнил: </a:t>
            </a:r>
            <a:r>
              <a:rPr lang="ru-RU" dirty="0" smtClean="0"/>
              <a:t>студент 4 курса группы 16лс7</a:t>
            </a:r>
          </a:p>
          <a:p>
            <a:pPr algn="just"/>
            <a:r>
              <a:rPr lang="ru-RU" dirty="0" err="1" smtClean="0"/>
              <a:t>Анесян</a:t>
            </a:r>
            <a:r>
              <a:rPr lang="ru-RU" dirty="0" smtClean="0"/>
              <a:t> А. А.</a:t>
            </a:r>
          </a:p>
          <a:p>
            <a:pPr algn="just"/>
            <a:r>
              <a:rPr lang="ru-RU" b="1" dirty="0" smtClean="0"/>
              <a:t>Руководитель: </a:t>
            </a:r>
            <a:r>
              <a:rPr lang="ru-RU" dirty="0" smtClean="0"/>
              <a:t>Ассистент кафедры «Челюстно-лицевой хирургии» </a:t>
            </a:r>
          </a:p>
          <a:p>
            <a:pPr algn="just"/>
            <a:r>
              <a:rPr lang="ru-RU" dirty="0" err="1" smtClean="0"/>
              <a:t>Амбарян</a:t>
            </a:r>
            <a:r>
              <a:rPr lang="ru-RU" dirty="0" smtClean="0"/>
              <a:t> Г. М.</a:t>
            </a:r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Введение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Молочные зубы ребенка закладываются еще до появления на свет и начинают прорезаться в 6-7 месяцев, иногда в 9-12 месяцев. Первыми появляются нижние резцы. Прорезывание зубов, особенно клыков и 5-х зубов (</a:t>
            </a:r>
            <a:r>
              <a:rPr lang="ru-RU" dirty="0" err="1" smtClean="0"/>
              <a:t>премоляров</a:t>
            </a:r>
            <a:r>
              <a:rPr lang="ru-RU" dirty="0" smtClean="0"/>
              <a:t>), может сопровождаться повышением температуры. Ребенок в этот период становится беспокойным, плохо спит, отказывается от еды, повышается слюноотделение. Изначально молочные зубы могут располагаться асимметрично, но в процессе жевания, как правило, они притираются друг к другу и встают в правильное положение. К 2-3 годам у ребенка прорезываются все 20 молочных </a:t>
            </a:r>
            <a:r>
              <a:rPr lang="ru-RU" dirty="0" smtClean="0"/>
              <a:t>зубов.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Удаление зубов у детей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Для решения вопроса относительно показаний и противопоказаний к удалению зубов необходимо знать: сроки прорезывания, формирования корней временных и постоянных зубов; особенности клинического течения и лечения пульпитов, периодонтитов, периоститов и остеомиелитов, а также травматических повреждений зубов и челюстей. Учитывая тот факт, что зубы у детей проходят три периода развития, целесообразно рассмотреть показания к удалению зубов во временном, сменном и постоянном прикусах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Показания к удалению зубов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Во временном прикусе (до 6 лет):</a:t>
            </a:r>
          </a:p>
          <a:p>
            <a:r>
              <a:rPr lang="ru-RU" dirty="0" smtClean="0"/>
              <a:t>временные зубы, с которыми ребенок родился и которые препятствуют естественному вскармливанию;</a:t>
            </a:r>
          </a:p>
          <a:p>
            <a:r>
              <a:rPr lang="ru-RU" dirty="0" smtClean="0"/>
              <a:t>острые </a:t>
            </a:r>
            <a:r>
              <a:rPr lang="ru-RU" dirty="0" err="1" smtClean="0"/>
              <a:t>одонтогенные</a:t>
            </a:r>
            <a:r>
              <a:rPr lang="ru-RU" dirty="0" smtClean="0"/>
              <a:t> заболевания (гнойный периостит, остеомиелит, абсцесс, флегмона, лимфаденит). В тех случаях, когда до смены временного зуба осталось еще 2-3 года, надо приложить все силы для его лечения. Только при остеомиелите "причинный" зуб однозначно должен быть удален;</a:t>
            </a:r>
          </a:p>
          <a:p>
            <a:r>
              <a:rPr lang="ru-RU" dirty="0" smtClean="0"/>
              <a:t>неэффективное лечение хронического гранулирующего периодонтита;</a:t>
            </a:r>
          </a:p>
          <a:p>
            <a:r>
              <a:rPr lang="ru-RU" dirty="0" smtClean="0"/>
              <a:t>рассасывание корня больше чем на 1/2 его длины и подвижность зуба II—III степени;</a:t>
            </a:r>
          </a:p>
          <a:p>
            <a:r>
              <a:rPr lang="ru-RU" dirty="0" smtClean="0"/>
              <a:t>удаление вследствие травмы или травматическая </a:t>
            </a:r>
            <a:r>
              <a:rPr lang="ru-RU" dirty="0" err="1" smtClean="0"/>
              <a:t>дистопия</a:t>
            </a:r>
            <a:r>
              <a:rPr lang="ru-RU" dirty="0" smtClean="0"/>
              <a:t> резцов при наличии резорбции корней;</a:t>
            </a:r>
          </a:p>
          <a:p>
            <a:r>
              <a:rPr lang="ru-RU" dirty="0" smtClean="0"/>
              <a:t>перелом коронки на уровне шейки или верхней трети корня при его резорбции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02297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Показания к удалению зубов в сменном прикусе (от 6 до 11 лет):</a:t>
            </a:r>
          </a:p>
          <a:p>
            <a:pPr lvl="0"/>
            <a:r>
              <a:rPr lang="ru-RU" dirty="0" smtClean="0"/>
              <a:t>острые </a:t>
            </a:r>
            <a:r>
              <a:rPr lang="ru-RU" dirty="0" err="1" smtClean="0"/>
              <a:t>одонтогенные</a:t>
            </a:r>
            <a:r>
              <a:rPr lang="ru-RU" dirty="0" smtClean="0"/>
              <a:t> заболевания (гнойный периостит, абсцесс, флегмона, лимфаденит) при условии, что корни временного зуба рассосались больше чем наполовину; постоянный или временный зуб не подлежит консервативному лечению;</a:t>
            </a:r>
          </a:p>
          <a:p>
            <a:pPr lvl="0"/>
            <a:r>
              <a:rPr lang="ru-RU" dirty="0" smtClean="0"/>
              <a:t>острый или хронический </a:t>
            </a:r>
            <a:r>
              <a:rPr lang="ru-RU" dirty="0" err="1" smtClean="0"/>
              <a:t>одонтогенный</a:t>
            </a:r>
            <a:r>
              <a:rPr lang="ru-RU" dirty="0" smtClean="0"/>
              <a:t> остеомиелит челюстей;</a:t>
            </a:r>
          </a:p>
          <a:p>
            <a:pPr lvl="0"/>
            <a:r>
              <a:rPr lang="ru-RU" dirty="0" smtClean="0"/>
              <a:t>острый пульпит и периодонтит временных моляров у детей 9-10 лет при наличии зачатков постоянных зубов;</a:t>
            </a:r>
          </a:p>
          <a:p>
            <a:pPr lvl="0"/>
            <a:r>
              <a:rPr lang="ru-RU" dirty="0" smtClean="0"/>
              <a:t>неэффективность лечения хронического периодонтита временных и постоянных зубов;</a:t>
            </a:r>
          </a:p>
          <a:p>
            <a:pPr lvl="0"/>
            <a:r>
              <a:rPr lang="ru-RU" dirty="0" smtClean="0"/>
              <a:t>распространение очага воспаления на </a:t>
            </a:r>
            <a:r>
              <a:rPr lang="ru-RU" dirty="0" err="1" smtClean="0"/>
              <a:t>межкорневую</a:t>
            </a:r>
            <a:r>
              <a:rPr lang="ru-RU" dirty="0" smtClean="0"/>
              <a:t> перегородку постоянных или временных </a:t>
            </a:r>
            <a:r>
              <a:rPr lang="ru-RU" dirty="0" err="1" smtClean="0"/>
              <a:t>многокорневых</a:t>
            </a:r>
            <a:r>
              <a:rPr lang="ru-RU" dirty="0" smtClean="0"/>
              <a:t> зубов;</a:t>
            </a:r>
          </a:p>
          <a:p>
            <a:pPr lvl="0"/>
            <a:r>
              <a:rPr lang="ru-RU" dirty="0" smtClean="0"/>
              <a:t>наличие временного зуба или его корня, когда постоянный уже прорезался;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595004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замедленная резорбция корней временного зуба, мешающая своевременному прорезыванию постоянного;</a:t>
            </a:r>
          </a:p>
          <a:p>
            <a:pPr lvl="0"/>
            <a:r>
              <a:rPr lang="ru-RU" dirty="0" smtClean="0"/>
              <a:t>все виды травматических переломов корпя временного зуба и перелом корня постоянного при невозможности использования его под </a:t>
            </a:r>
            <a:r>
              <a:rPr lang="ru-RU" dirty="0" err="1" smtClean="0"/>
              <a:t>штифтовый</a:t>
            </a:r>
            <a:r>
              <a:rPr lang="ru-RU" dirty="0" smtClean="0"/>
              <a:t> зуб;</a:t>
            </a:r>
          </a:p>
          <a:p>
            <a:pPr lvl="0"/>
            <a:r>
              <a:rPr lang="ru-RU" dirty="0" smtClean="0"/>
              <a:t>перелом коронки зуба, если корень его находится в стадии рассасывания;</a:t>
            </a:r>
          </a:p>
          <a:p>
            <a:pPr lvl="0"/>
            <a:r>
              <a:rPr lang="ru-RU" dirty="0" smtClean="0"/>
              <a:t>удаление временного зуба вследствие травмы;</a:t>
            </a:r>
          </a:p>
          <a:p>
            <a:r>
              <a:rPr lang="ru-RU" dirty="0" smtClean="0"/>
              <a:t>расположенные</a:t>
            </a:r>
            <a:r>
              <a:rPr lang="en-US" dirty="0" smtClean="0"/>
              <a:t> </a:t>
            </a:r>
            <a:r>
              <a:rPr lang="ru-RU" dirty="0" smtClean="0"/>
              <a:t>в</a:t>
            </a:r>
            <a:r>
              <a:rPr lang="en-US" dirty="0" smtClean="0"/>
              <a:t> </a:t>
            </a:r>
            <a:r>
              <a:rPr lang="ru-RU" dirty="0" smtClean="0"/>
              <a:t>линии</a:t>
            </a:r>
            <a:r>
              <a:rPr lang="en-US" dirty="0" smtClean="0"/>
              <a:t> </a:t>
            </a:r>
            <a:r>
              <a:rPr lang="ru-RU" dirty="0" smtClean="0"/>
              <a:t>перелома</a:t>
            </a:r>
            <a:r>
              <a:rPr lang="en-US" dirty="0" smtClean="0"/>
              <a:t> </a:t>
            </a:r>
            <a:r>
              <a:rPr lang="ru-RU" dirty="0" smtClean="0"/>
              <a:t>челюсти временные и постоянные зубы.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0944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Показания к удалению зубов в постоянном прикусе (от 11 до 15 лет</a:t>
            </a:r>
            <a:r>
              <a:rPr lang="ru-RU" dirty="0" smtClean="0"/>
              <a:t>):</a:t>
            </a:r>
          </a:p>
          <a:p>
            <a:pPr lvl="0"/>
            <a:r>
              <a:rPr lang="ru-RU" dirty="0" smtClean="0"/>
              <a:t>зубы, являющиеся источником </a:t>
            </a:r>
            <a:r>
              <a:rPr lang="ru-RU" dirty="0" err="1" smtClean="0"/>
              <a:t>одонтогенного</a:t>
            </a:r>
            <a:r>
              <a:rPr lang="ru-RU" dirty="0" smtClean="0"/>
              <a:t> острого остеомиелита челюстей (преимущественно моляры);</a:t>
            </a:r>
          </a:p>
          <a:p>
            <a:pPr lvl="0"/>
            <a:r>
              <a:rPr lang="ru-RU" dirty="0" smtClean="0"/>
              <a:t>зубы с хроническим гранулирующим или гранулематозным периодонтитом, который нельзя вылечить консервативно пли одним из хирургических методов (</a:t>
            </a:r>
            <a:r>
              <a:rPr lang="ru-RU" dirty="0" err="1" smtClean="0"/>
              <a:t>гемисекция</a:t>
            </a:r>
            <a:r>
              <a:rPr lang="ru-RU" dirty="0" smtClean="0"/>
              <a:t>, реплантация, резекция верхушки корня, ампутация корня);</a:t>
            </a:r>
          </a:p>
          <a:p>
            <a:pPr lvl="0"/>
            <a:r>
              <a:rPr lang="ru-RU" dirty="0" smtClean="0"/>
              <a:t>значительное разрушение </a:t>
            </a:r>
            <a:r>
              <a:rPr lang="ru-RU" dirty="0" err="1" smtClean="0"/>
              <a:t>коронковой</a:t>
            </a:r>
            <a:r>
              <a:rPr lang="ru-RU" dirty="0" smtClean="0"/>
              <a:t> части зуба, если корень последнего нельзя использовать для протезирования;</a:t>
            </a:r>
          </a:p>
          <a:p>
            <a:pPr lvl="0"/>
            <a:r>
              <a:rPr lang="ru-RU" dirty="0" smtClean="0"/>
              <a:t>осложнения, связанные с лечением зубов (перфорация дна пульповой камеры зуба или корня при обострении воспаления);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8069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сверхкомплектные, </a:t>
            </a:r>
            <a:r>
              <a:rPr lang="ru-RU" dirty="0" err="1" smtClean="0"/>
              <a:t>ретенированные</a:t>
            </a:r>
            <a:r>
              <a:rPr lang="ru-RU" dirty="0" smtClean="0"/>
              <a:t> зубы, не имеющие условий для прорезывания;</a:t>
            </a:r>
          </a:p>
          <a:p>
            <a:pPr lvl="0"/>
            <a:r>
              <a:rPr lang="ru-RU" dirty="0" smtClean="0"/>
              <a:t>временные зубы, которые задержались до 15 лет, при наличии в челюсти (по данным рентгенологического исследования) правильно расположенных постоянных;</a:t>
            </a:r>
          </a:p>
          <a:p>
            <a:pPr lvl="0"/>
            <a:r>
              <a:rPr lang="ru-RU" dirty="0" err="1" smtClean="0"/>
              <a:t>интактные</a:t>
            </a:r>
            <a:r>
              <a:rPr lang="ru-RU" dirty="0" smtClean="0"/>
              <a:t> зубы, расположенные в линии перелома и мешающие репозиции отломков челюсти;</a:t>
            </a:r>
          </a:p>
          <a:p>
            <a:pPr lvl="0"/>
            <a:r>
              <a:rPr lang="ru-RU" dirty="0" smtClean="0"/>
              <a:t>зуб с хроническим воспалительным процессом возле верхушки корня, расположенный в линии перелома челюсти;</a:t>
            </a:r>
          </a:p>
          <a:p>
            <a:pPr lvl="0"/>
            <a:r>
              <a:rPr lang="ru-RU" dirty="0" err="1" smtClean="0"/>
              <a:t>оскольчатый</a:t>
            </a:r>
            <a:r>
              <a:rPr lang="ru-RU" dirty="0" smtClean="0"/>
              <a:t> или продольный перелом корня постоянного зуба;</a:t>
            </a:r>
          </a:p>
          <a:p>
            <a:r>
              <a:rPr lang="ru-RU" dirty="0" err="1" smtClean="0"/>
              <a:t>ортодонтические</a:t>
            </a:r>
            <a:r>
              <a:rPr lang="ru-RU" dirty="0" smtClean="0"/>
              <a:t> показания.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Инструментарий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4257676" cy="470916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процессе удаления зубов врачу требуются в основном щипцы и элеваторы, в редких случаях — дополнительные приспособления. Щипцы – один из самых распространенных инструментов, используемых стоматологами-хирургами. </a:t>
            </a:r>
            <a:endParaRPr lang="ru-RU" dirty="0"/>
          </a:p>
        </p:txBody>
      </p:sp>
      <p:pic>
        <p:nvPicPr>
          <p:cNvPr id="1026" name="Picture 2" descr="https://superfb.site/wp-content/uploads/5cbb76c15472f5cbb76c15476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928802"/>
            <a:ext cx="4714876" cy="40062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757874" cy="4709160"/>
          </a:xfrm>
        </p:spPr>
        <p:txBody>
          <a:bodyPr/>
          <a:lstStyle/>
          <a:p>
            <a:r>
              <a:rPr lang="ru-RU" dirty="0" smtClean="0"/>
              <a:t>Они состоят из трех частей: ручки, щечек и замка. </a:t>
            </a:r>
            <a:endParaRPr lang="ru-RU" dirty="0"/>
          </a:p>
        </p:txBody>
      </p:sp>
      <p:pic>
        <p:nvPicPr>
          <p:cNvPr id="22530" name="Picture 2" descr="http://www.m.medsbb.ru/bz/img/r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2143116"/>
            <a:ext cx="1708521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6186502" cy="4709160"/>
          </a:xfrm>
        </p:spPr>
        <p:txBody>
          <a:bodyPr/>
          <a:lstStyle/>
          <a:p>
            <a:r>
              <a:rPr lang="ru-RU" dirty="0" smtClean="0"/>
              <a:t>Стоматологические инструменты для удаления зубов включают в себя элеваторы. </a:t>
            </a:r>
            <a:endParaRPr lang="ru-RU" dirty="0"/>
          </a:p>
        </p:txBody>
      </p:sp>
      <p:pic>
        <p:nvPicPr>
          <p:cNvPr id="23554" name="Picture 2" descr="https://infodent.club/wp-content/uploads/2018/02/5-udalenie-zu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214686"/>
            <a:ext cx="5929322" cy="33500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6637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О</a:t>
            </a:r>
            <a:r>
              <a:rPr lang="ru-RU" dirty="0" smtClean="0"/>
              <a:t>перация </a:t>
            </a:r>
            <a:r>
              <a:rPr lang="ru-RU" dirty="0" smtClean="0"/>
              <a:t>удаления постоянного зуба </a:t>
            </a:r>
            <a:r>
              <a:rPr lang="ru-RU" dirty="0" smtClean="0"/>
              <a:t>состоит </a:t>
            </a:r>
            <a:r>
              <a:rPr lang="ru-RU" dirty="0" smtClean="0"/>
              <a:t>из таких последовательных этапов</a:t>
            </a:r>
            <a:r>
              <a:rPr lang="ru-RU" dirty="0" smtClean="0"/>
              <a:t>:</a:t>
            </a:r>
          </a:p>
          <a:p>
            <a:pPr lvl="0"/>
            <a:r>
              <a:rPr lang="ru-RU" dirty="0" smtClean="0"/>
              <a:t>отделение круговой связки зуба;</a:t>
            </a:r>
          </a:p>
          <a:p>
            <a:pPr lvl="0"/>
            <a:r>
              <a:rPr lang="ru-RU" dirty="0" smtClean="0"/>
              <a:t>наложение щечек щипцов на зуб;</a:t>
            </a:r>
          </a:p>
          <a:p>
            <a:pPr lvl="0"/>
            <a:r>
              <a:rPr lang="ru-RU" dirty="0" smtClean="0"/>
              <a:t>продвижение (углубление) щечек щипцов к краю альвеолярного отростка;</a:t>
            </a:r>
          </a:p>
          <a:p>
            <a:pPr lvl="0"/>
            <a:r>
              <a:rPr lang="ru-RU" dirty="0" smtClean="0"/>
              <a:t>смыкание щечек щипцов;</a:t>
            </a:r>
          </a:p>
          <a:p>
            <a:pPr lvl="0"/>
            <a:r>
              <a:rPr lang="ru-RU" dirty="0" smtClean="0"/>
              <a:t>ротация (расшатывание зуба вокруг своей оси) и </a:t>
            </a:r>
            <a:r>
              <a:rPr lang="ru-RU" dirty="0" err="1" smtClean="0"/>
              <a:t>люксация</a:t>
            </a:r>
            <a:r>
              <a:rPr lang="ru-RU" dirty="0" smtClean="0"/>
              <a:t> (расшатывание в </a:t>
            </a:r>
            <a:r>
              <a:rPr lang="ru-RU" dirty="0" err="1" smtClean="0"/>
              <a:t>передне-заднем</a:t>
            </a:r>
            <a:r>
              <a:rPr lang="ru-RU" dirty="0" smtClean="0"/>
              <a:t> и боковом направлениях);</a:t>
            </a:r>
          </a:p>
          <a:p>
            <a:pPr lvl="0"/>
            <a:r>
              <a:rPr lang="ru-RU" dirty="0" smtClean="0"/>
              <a:t>извлечение зуба из альвеолы (</a:t>
            </a:r>
            <a:r>
              <a:rPr lang="ru-RU" dirty="0" err="1" smtClean="0"/>
              <a:t>тракция</a:t>
            </a:r>
            <a:r>
              <a:rPr lang="ru-RU" dirty="0" smtClean="0"/>
              <a:t>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Осложнения после удаления зубов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ранние </a:t>
            </a:r>
            <a:r>
              <a:rPr lang="ru-RU" dirty="0" smtClean="0"/>
              <a:t>кровотечения (чаще связанные с заболеваниями крови или опухолями, расположенными в челюсти) и поздние, причиной которых может быть чрезмерное содержание сосудосуживающих веществ в анестезирующем растворе, что приводит через 2-3 ч к стойкому расширению кровеносных сосудов и кровотечению; не проведенное врачом сдавливание краев альвеолы; отсутствие сгустка крови в лунке вследствие несоблюдения ребенком рекомендаций относительно поведения после удаления зуба и т.п.;</a:t>
            </a:r>
          </a:p>
          <a:p>
            <a:r>
              <a:rPr lang="ru-RU" dirty="0" smtClean="0"/>
              <a:t>развитие воспалительных </a:t>
            </a:r>
            <a:r>
              <a:rPr lang="ru-RU" dirty="0" smtClean="0"/>
              <a:t>процессов;</a:t>
            </a:r>
            <a:endParaRPr lang="ru-RU" dirty="0" smtClean="0"/>
          </a:p>
          <a:p>
            <a:r>
              <a:rPr lang="ru-RU" dirty="0" smtClean="0"/>
              <a:t>неврологические нарушения — неврит, парестезии соответствующей половины нижней губы и зубов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Чтобы предотвратить указанные осложнения, перед удалением зуба у ребенка необходимо тщательно собрать анамнез, подобрать метод обезболивания и анестезирующий раствор, знать технику удаления разных групп зубов и уметь ее выполнять, а также подготовить ребенка к операции и дать необходимые рекомендации относительно его поведения после вмешательства.[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496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</TotalTime>
  <Words>879</Words>
  <Application>Microsoft Office PowerPoint</Application>
  <PresentationFormat>Экран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КУРСОВАЯ РАБОТА  по дисциплине « Детская челюстно-лицевая хирургия» «Удаление зубов у детей. Показания и противопоказания к удалению. Инструментарий. Техника и особенности операции »  </vt:lpstr>
      <vt:lpstr> Введение </vt:lpstr>
      <vt:lpstr>Удаление зубов у детей</vt:lpstr>
      <vt:lpstr>Показания к удалению зубов </vt:lpstr>
      <vt:lpstr>Слайд 5</vt:lpstr>
      <vt:lpstr>Слайд 6</vt:lpstr>
      <vt:lpstr>Слайд 7</vt:lpstr>
      <vt:lpstr>Слайд 8</vt:lpstr>
      <vt:lpstr>Инструментарий </vt:lpstr>
      <vt:lpstr>Слайд 10</vt:lpstr>
      <vt:lpstr>Слайд 11</vt:lpstr>
      <vt:lpstr>Слайд 12</vt:lpstr>
      <vt:lpstr>Осложнения после удаления зубов </vt:lpstr>
      <vt:lpstr>Слайд 14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КУРСОВАЯ РАБОТА  по дисциплине « Детская челюстно-лицевая хирургия» «Удаление зубов у детей. Показания и противопоказания к удалению. Инструментарий. Техника и особенности операции »</dc:title>
  <dc:creator>Lenovo</dc:creator>
  <cp:lastModifiedBy>Lenovo</cp:lastModifiedBy>
  <cp:revision>3</cp:revision>
  <dcterms:created xsi:type="dcterms:W3CDTF">2020-06-05T16:02:35Z</dcterms:created>
  <dcterms:modified xsi:type="dcterms:W3CDTF">2020-06-05T16:26:03Z</dcterms:modified>
</cp:coreProperties>
</file>