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8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Сравнительная характеристика вазоконстрикторов, используемых в местных анестетиках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797152"/>
            <a:ext cx="6400800" cy="1752600"/>
          </a:xfrm>
        </p:spPr>
        <p:txBody>
          <a:bodyPr/>
          <a:lstStyle/>
          <a:p>
            <a:r>
              <a:rPr lang="ru-RU" dirty="0" smtClean="0"/>
              <a:t>Выполнил: студент группы 18ЛС9</a:t>
            </a:r>
          </a:p>
          <a:p>
            <a:r>
              <a:rPr lang="ru-RU" dirty="0" err="1" smtClean="0"/>
              <a:t>Ульмасов</a:t>
            </a:r>
            <a:r>
              <a:rPr lang="ru-RU" dirty="0" smtClean="0"/>
              <a:t> Ш.Ф.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Сравнительная характеристика вазоконстрикторов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32863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Техника местного обезболивания в стоматологии приме­няется уже более ста лет.</a:t>
            </a:r>
          </a:p>
          <a:p>
            <a:r>
              <a:rPr lang="ru-RU" sz="1800" dirty="0" smtClean="0"/>
              <a:t>Благодаря использованию новейших технологий на базе богатых традиций в 1976 году был синтезирован </a:t>
            </a:r>
            <a:r>
              <a:rPr lang="ru-RU" sz="1800" dirty="0" err="1" smtClean="0"/>
              <a:t>ультракаин</a:t>
            </a:r>
            <a:r>
              <a:rPr lang="ru-RU" sz="1800" dirty="0" smtClean="0"/>
              <a:t> -анестетик с уникальными свойствами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Ультракаин</a:t>
            </a:r>
            <a:r>
              <a:rPr lang="ru-RU" sz="1800" dirty="0" smtClean="0"/>
              <a:t> позволяет не только качественно и длитель­но обезболить стоматологическую процедуру, но и </a:t>
            </a:r>
            <a:r>
              <a:rPr lang="ru-RU" sz="1800" dirty="0" smtClean="0"/>
              <a:t>сократить </a:t>
            </a:r>
            <a:r>
              <a:rPr lang="ru-RU" sz="1800" dirty="0" smtClean="0"/>
              <a:t>количество посещений врача. </a:t>
            </a:r>
            <a:endParaRPr lang="ru-RU" sz="1800" dirty="0" smtClean="0"/>
          </a:p>
          <a:p>
            <a:r>
              <a:rPr lang="ru-RU" sz="1800" dirty="0" smtClean="0"/>
              <a:t>Обследовано </a:t>
            </a:r>
            <a:r>
              <a:rPr lang="ru-RU" sz="1800" dirty="0" smtClean="0"/>
              <a:t>43 больных, которым проводили различные амбулаторные стоматологические вмешательства с разными видами анестетика пациентов подразделили на 6 групп в зави­симости от вида примененного анестетика и </a:t>
            </a:r>
            <a:r>
              <a:rPr lang="ru-RU" sz="1800" dirty="0" err="1" smtClean="0"/>
              <a:t>вазоконстрикто-ра</a:t>
            </a:r>
            <a:r>
              <a:rPr lang="ru-RU" sz="1800" dirty="0" smtClean="0"/>
              <a:t>. В 1-й группе (6 чел.) для обезболивания использовали 2% раствор </a:t>
            </a:r>
            <a:r>
              <a:rPr lang="ru-RU" sz="1800" dirty="0" err="1" smtClean="0"/>
              <a:t>лидокаина</a:t>
            </a:r>
            <a:r>
              <a:rPr lang="ru-RU" sz="1800" dirty="0" smtClean="0"/>
              <a:t> без вазоконстриктора (8 анестезий); во второй (5 чел.) - 2% </a:t>
            </a:r>
            <a:r>
              <a:rPr lang="ru-RU" sz="1800" dirty="0" err="1" smtClean="0"/>
              <a:t>р-р</a:t>
            </a:r>
            <a:r>
              <a:rPr lang="ru-RU" sz="1800" dirty="0" smtClean="0"/>
              <a:t> </a:t>
            </a:r>
            <a:r>
              <a:rPr lang="ru-RU" sz="1800" dirty="0" err="1" smtClean="0"/>
              <a:t>лидокаина</a:t>
            </a:r>
            <a:r>
              <a:rPr lang="ru-RU" sz="1800" dirty="0" smtClean="0"/>
              <a:t> с адреналином 1:100000 (5 анестезий); в третьей (Учел.) - 3% </a:t>
            </a:r>
            <a:r>
              <a:rPr lang="ru-RU" sz="1800" dirty="0" err="1" smtClean="0"/>
              <a:t>р-р</a:t>
            </a:r>
            <a:r>
              <a:rPr lang="ru-RU" sz="1800" dirty="0" smtClean="0"/>
              <a:t> </a:t>
            </a:r>
            <a:r>
              <a:rPr lang="ru-RU" sz="1800" dirty="0" err="1" smtClean="0"/>
              <a:t>мепивокаина</a:t>
            </a:r>
            <a:r>
              <a:rPr lang="ru-RU" sz="1800" dirty="0" smtClean="0"/>
              <a:t> без ва­зоконстриктора (7 анестезий); в четвертой (5 чел.) - 2% </a:t>
            </a:r>
            <a:r>
              <a:rPr lang="ru-RU" sz="1800" dirty="0" err="1" smtClean="0"/>
              <a:t>р-р</a:t>
            </a:r>
            <a:r>
              <a:rPr lang="ru-RU" sz="1800" dirty="0" smtClean="0"/>
              <a:t> </a:t>
            </a:r>
            <a:r>
              <a:rPr lang="ru-RU" sz="1800" dirty="0" err="1" smtClean="0"/>
              <a:t>мепивокаина</a:t>
            </a:r>
            <a:r>
              <a:rPr lang="ru-RU" sz="1800" dirty="0" smtClean="0"/>
              <a:t> с адреналином 1:100000 (5 анестезий); в пятой (5 чел.) - 4% </a:t>
            </a:r>
            <a:r>
              <a:rPr lang="ru-RU" sz="1800" dirty="0" err="1" smtClean="0"/>
              <a:t>р-р</a:t>
            </a:r>
            <a:r>
              <a:rPr lang="ru-RU" sz="1800" dirty="0" smtClean="0"/>
              <a:t> </a:t>
            </a:r>
            <a:r>
              <a:rPr lang="ru-RU" sz="1800" dirty="0" err="1" smtClean="0"/>
              <a:t>артикана</a:t>
            </a:r>
            <a:r>
              <a:rPr lang="ru-RU" sz="1800" dirty="0" smtClean="0"/>
              <a:t> с адреналином 1:200000 (</a:t>
            </a:r>
            <a:r>
              <a:rPr lang="ru-RU" sz="1800" dirty="0" err="1" smtClean="0"/>
              <a:t>ультракаин</a:t>
            </a:r>
            <a:r>
              <a:rPr lang="ru-RU" sz="1800" dirty="0" smtClean="0"/>
              <a:t> ДС - 5 анестезий); в шестой (13 пациентов) - 4% </a:t>
            </a:r>
            <a:r>
              <a:rPr lang="ru-RU" sz="1800" dirty="0" err="1" smtClean="0"/>
              <a:t>р-р</a:t>
            </a:r>
            <a:r>
              <a:rPr lang="ru-RU" sz="1800" dirty="0" smtClean="0"/>
              <a:t> </a:t>
            </a:r>
            <a:r>
              <a:rPr lang="ru-RU" sz="1800" dirty="0" err="1" smtClean="0"/>
              <a:t>артикаи-на</a:t>
            </a:r>
            <a:r>
              <a:rPr lang="ru-RU" sz="1800" dirty="0" smtClean="0"/>
              <a:t> с адреналином 1:100000 (</a:t>
            </a:r>
            <a:r>
              <a:rPr lang="ru-RU" sz="1800" dirty="0" err="1" smtClean="0"/>
              <a:t>ультракаин</a:t>
            </a:r>
            <a:r>
              <a:rPr lang="ru-RU" sz="1800" dirty="0" smtClean="0"/>
              <a:t> -13 анестезий).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048375"/>
          </a:xfrm>
        </p:spPr>
        <p:txBody>
          <a:bodyPr/>
          <a:lstStyle/>
          <a:p>
            <a:pPr fontAlgn="base"/>
            <a:r>
              <a:rPr lang="ru-RU" dirty="0" smtClean="0"/>
              <a:t>Данные о влиянии вазоконстриктора в различных местно-обезболивающих растворах на эффективность анестезии в за­висимости от ее типа и вида вмешательства приведены в табл. 1, 2, 3. Всем пациентам до вмешательства измеряли АД и час­тоту сердечных сокращений (ЧСС). Во время вмешательства определяли клиническую эффективность анестезии по 4-х бальной шкале:</a:t>
            </a:r>
          </a:p>
          <a:p>
            <a:pPr fontAlgn="base"/>
            <a:r>
              <a:rPr lang="ru-RU" dirty="0" smtClean="0"/>
              <a:t>0 - анестезии нет,</a:t>
            </a:r>
          </a:p>
          <a:p>
            <a:pPr fontAlgn="base"/>
            <a:r>
              <a:rPr lang="ru-RU" dirty="0" smtClean="0"/>
              <a:t>1 - анестезия слабая,</a:t>
            </a:r>
          </a:p>
          <a:p>
            <a:pPr fontAlgn="base"/>
            <a:r>
              <a:rPr lang="ru-RU" dirty="0" smtClean="0"/>
              <a:t>2 - средняя,</a:t>
            </a:r>
          </a:p>
          <a:p>
            <a:pPr fontAlgn="base"/>
            <a:r>
              <a:rPr lang="ru-RU" dirty="0" smtClean="0"/>
              <a:t>3 - абсолютно безболезненное вмешательство.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048375"/>
          </a:xfrm>
        </p:spPr>
        <p:txBody>
          <a:bodyPr/>
          <a:lstStyle/>
          <a:p>
            <a:r>
              <a:rPr lang="ru-RU" dirty="0" smtClean="0"/>
              <a:t>При использовании 4% раствора </a:t>
            </a:r>
            <a:r>
              <a:rPr lang="ru-RU" dirty="0" err="1" smtClean="0"/>
              <a:t>артикаина</a:t>
            </a:r>
            <a:r>
              <a:rPr lang="ru-RU" dirty="0" smtClean="0"/>
              <a:t> с адренали­ном 1:100000 (6 группа) определялась высокая анестезирую­щая активность обезболивающего раствора при всех видах анестезии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Поскольку добавление к 4% раствору </a:t>
            </a:r>
            <a:r>
              <a:rPr lang="ru-RU" dirty="0" err="1" smtClean="0"/>
              <a:t>артикаина</a:t>
            </a:r>
            <a:r>
              <a:rPr lang="ru-RU" dirty="0" smtClean="0"/>
              <a:t> адреналина 1:200000 адекватно усиливает действие анестетика и продлевает это действие, именно такое сочетание следует считать оптималь­ным для большинства стоматологических вмешательств.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048375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sz="3100" dirty="0" err="1" smtClean="0"/>
              <a:t>Артикаин</a:t>
            </a:r>
            <a:r>
              <a:rPr lang="ru-RU" sz="3100" dirty="0" smtClean="0"/>
              <a:t> по химической структуре значительно отлича­ется от всех известных местных анестетиков, являясь первым производным тиофена. Как и другие местные анестетики. он является слабым основанием, плохо растворимым в воде, и поэтому используется в виде </a:t>
            </a:r>
            <a:r>
              <a:rPr lang="ru-RU" sz="3100" dirty="0" err="1" smtClean="0"/>
              <a:t>водорастворимой</a:t>
            </a:r>
            <a:r>
              <a:rPr lang="ru-RU" sz="3100" dirty="0" smtClean="0"/>
              <a:t> солянокислой соли. Для проявления </a:t>
            </a:r>
            <a:r>
              <a:rPr lang="ru-RU" sz="3100" dirty="0" err="1" smtClean="0"/>
              <a:t>местноанестезирующей</a:t>
            </a:r>
            <a:r>
              <a:rPr lang="ru-RU" sz="3100" dirty="0" smtClean="0"/>
              <a:t> активности в тканях должен произойти </a:t>
            </a:r>
            <a:r>
              <a:rPr lang="ru-RU" sz="3100" dirty="0" err="1" smtClean="0"/>
              <a:t>гилролиз</a:t>
            </a:r>
            <a:r>
              <a:rPr lang="ru-RU" sz="3100" dirty="0" smtClean="0"/>
              <a:t> препарата с образованием жирорастворимого основания, проникающего через фосфолипидную мембрану нервного окончания или волокна.</a:t>
            </a:r>
          </a:p>
          <a:p>
            <a:pPr fontAlgn="base"/>
            <a:r>
              <a:rPr lang="ru-RU" sz="3100" dirty="0" smtClean="0"/>
              <a:t>Поскольку константа диссоциации (</a:t>
            </a:r>
            <a:r>
              <a:rPr lang="ru-RU" sz="3100" dirty="0" err="1" smtClean="0"/>
              <a:t>pKа</a:t>
            </a:r>
            <a:r>
              <a:rPr lang="ru-RU" sz="3100" dirty="0" smtClean="0"/>
              <a:t>) </a:t>
            </a:r>
            <a:r>
              <a:rPr lang="ru-RU" sz="3100" dirty="0" err="1" smtClean="0"/>
              <a:t>артикаина</a:t>
            </a:r>
            <a:r>
              <a:rPr lang="ru-RU" sz="3100" dirty="0" smtClean="0"/>
              <a:t> 7.8, т.е. близка к </a:t>
            </a:r>
            <a:r>
              <a:rPr lang="ru-RU" sz="3100" dirty="0" err="1" smtClean="0"/>
              <a:t>рН</a:t>
            </a:r>
            <a:r>
              <a:rPr lang="ru-RU" sz="3100" dirty="0" smtClean="0"/>
              <a:t> </a:t>
            </a:r>
            <a:r>
              <a:rPr lang="ru-RU" sz="3100" dirty="0" err="1" smtClean="0"/>
              <a:t>интактных</a:t>
            </a:r>
            <a:r>
              <a:rPr lang="ru-RU" sz="3100" dirty="0" smtClean="0"/>
              <a:t> тканей организма (7.4), его гидролиз в тканях происходит быстро, и обезболивающий эффект наступает при инфильтрационной анестезии через 1-2 мин., при </a:t>
            </a:r>
            <a:r>
              <a:rPr lang="ru-RU" sz="3100" dirty="0" err="1" smtClean="0"/>
              <a:t>мандибулярной</a:t>
            </a:r>
            <a:r>
              <a:rPr lang="ru-RU" sz="3100" dirty="0" smtClean="0"/>
              <a:t> - через 2-5 мин (</a:t>
            </a:r>
            <a:r>
              <a:rPr lang="ru-RU" sz="3100" dirty="0" err="1" smtClean="0"/>
              <a:t>Зорян</a:t>
            </a:r>
            <a:r>
              <a:rPr lang="ru-RU" sz="3100" dirty="0" smtClean="0"/>
              <a:t> Е.В., Анисимова Е.Н., 1996; </a:t>
            </a:r>
            <a:r>
              <a:rPr lang="ru-RU" sz="3100" dirty="0" err="1" smtClean="0"/>
              <a:t>Григорьянц</a:t>
            </a:r>
            <a:r>
              <a:rPr lang="ru-RU" sz="3100" dirty="0" smtClean="0"/>
              <a:t> Л.А</a:t>
            </a:r>
            <a:r>
              <a:rPr lang="ru-RU" sz="3100" i="1" dirty="0" smtClean="0"/>
              <a:t>.,</a:t>
            </a:r>
            <a:r>
              <a:rPr lang="ru-RU" sz="3100" dirty="0" smtClean="0"/>
              <a:t> </a:t>
            </a:r>
            <a:r>
              <a:rPr lang="ru-RU" sz="3100" dirty="0" err="1" smtClean="0"/>
              <a:t>Шафранский</a:t>
            </a:r>
            <a:r>
              <a:rPr lang="ru-RU" sz="3100" dirty="0" smtClean="0"/>
              <a:t> А.П., 1999: </a:t>
            </a:r>
            <a:r>
              <a:rPr lang="ru-RU" sz="3100" dirty="0" err="1" smtClean="0"/>
              <a:t>S.F.Malamed</a:t>
            </a:r>
            <a:r>
              <a:rPr lang="ru-RU" sz="3100" dirty="0" smtClean="0"/>
              <a:t>, 1997 и др.). Максимальная концентрация препарата в крови при </a:t>
            </a:r>
            <a:r>
              <a:rPr lang="ru-RU" sz="3100" dirty="0" err="1" smtClean="0"/>
              <a:t>мандибулярной</a:t>
            </a:r>
            <a:r>
              <a:rPr lang="ru-RU" sz="3100" dirty="0" smtClean="0"/>
              <a:t> анестезии создается через 15-20 мин.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903912"/>
          </a:xfrm>
        </p:spPr>
        <p:txBody>
          <a:bodyPr/>
          <a:lstStyle/>
          <a:p>
            <a:r>
              <a:rPr lang="ru-RU" dirty="0" smtClean="0"/>
              <a:t>Высокая эффективность </a:t>
            </a:r>
            <a:r>
              <a:rPr lang="ru-RU" dirty="0" err="1" smtClean="0"/>
              <a:t>артикаина</a:t>
            </a:r>
            <a:r>
              <a:rPr lang="ru-RU" dirty="0" smtClean="0"/>
              <a:t> отмечается большин­ством исследователей (Анисимова Е.Н., 1998: </a:t>
            </a:r>
            <a:r>
              <a:rPr lang="ru-RU" dirty="0" err="1" smtClean="0"/>
              <a:t>Зорян</a:t>
            </a:r>
            <a:r>
              <a:rPr lang="ru-RU" dirty="0" smtClean="0"/>
              <a:t> Е.В.. Ани­симова Е.Н., 1996; </a:t>
            </a:r>
            <a:r>
              <a:rPr lang="ru-RU" dirty="0" err="1" smtClean="0"/>
              <a:t>Wemer</a:t>
            </a:r>
            <a:r>
              <a:rPr lang="ru-RU" dirty="0" smtClean="0"/>
              <a:t>, R. </a:t>
            </a:r>
            <a:r>
              <a:rPr lang="ru-RU" dirty="0" err="1" smtClean="0"/>
              <a:t>Mayer</a:t>
            </a:r>
            <a:r>
              <a:rPr lang="ru-RU" dirty="0" smtClean="0"/>
              <a:t> R. 1976 и др.). По данным </a:t>
            </a:r>
            <a:r>
              <a:rPr lang="ru-RU" dirty="0" err="1" smtClean="0"/>
              <a:t>R.Rahn</a:t>
            </a:r>
            <a:r>
              <a:rPr lang="ru-RU" dirty="0" smtClean="0"/>
              <a:t> (1996), </a:t>
            </a:r>
            <a:r>
              <a:rPr lang="ru-RU" dirty="0" err="1" smtClean="0"/>
              <a:t>H.G.Grigoleit</a:t>
            </a:r>
            <a:r>
              <a:rPr lang="ru-RU" dirty="0" smtClean="0"/>
              <a:t> (1996), </a:t>
            </a:r>
            <a:r>
              <a:rPr lang="ru-RU" dirty="0" err="1" smtClean="0"/>
              <a:t>S.F.Malamed</a:t>
            </a:r>
            <a:r>
              <a:rPr lang="ru-RU" dirty="0" smtClean="0"/>
              <a:t> (1997). Анисимовой Е.Н. (1998) и других авторов </a:t>
            </a:r>
            <a:r>
              <a:rPr lang="ru-RU" dirty="0" err="1" smtClean="0"/>
              <a:t>артикаин</a:t>
            </a:r>
            <a:r>
              <a:rPr lang="ru-RU" dirty="0" smtClean="0"/>
              <a:t> превосходит по активности новокаин в 4-5 раз, </a:t>
            </a:r>
            <a:r>
              <a:rPr lang="ru-RU" dirty="0" err="1" smtClean="0"/>
              <a:t>лидокаин</a:t>
            </a:r>
            <a:r>
              <a:rPr lang="ru-RU" dirty="0" smtClean="0"/>
              <a:t> - в 1,5 раза. У взрос­лых пациентов эффективность анестезии при его использова­нии достигает 95-100%.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048375"/>
          </a:xfrm>
        </p:spPr>
        <p:txBody>
          <a:bodyPr/>
          <a:lstStyle/>
          <a:p>
            <a:r>
              <a:rPr lang="ru-RU" dirty="0" smtClean="0"/>
              <a:t>Большую сложность для стоматологов представляет обез­боливание воспаленных тканей, т.к. в очаге воспаления среда кислая и гидролиз местного анестетика ухудшается. Проведен­ные сравнительные исследования позволили продемонстри­ровать более высокую эффективность препаратов </a:t>
            </a:r>
            <a:r>
              <a:rPr lang="ru-RU" dirty="0" err="1" smtClean="0"/>
              <a:t>артикаина</a:t>
            </a:r>
            <a:r>
              <a:rPr lang="ru-RU" dirty="0" smtClean="0"/>
              <a:t> при обезболивании воспаленных тканей (</a:t>
            </a:r>
            <a:r>
              <a:rPr lang="ru-RU" dirty="0" err="1" smtClean="0"/>
              <a:t>H.G.Grigoleit</a:t>
            </a:r>
            <a:r>
              <a:rPr lang="ru-RU" dirty="0" smtClean="0"/>
              <a:t>, 1996), что позволяет считать их средством выбора для обезболива­ния тканей при тяжелых гнойно-воспалительных процессах.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МУСТАФО\Desktop\сы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421244"/>
            <a:ext cx="7618639" cy="5744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535353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597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Сравнительная характеристика вазоконстрикторов, используемых в местных анестетиках</vt:lpstr>
      <vt:lpstr>Сравнительная характеристика вазоконстрикторов </vt:lpstr>
      <vt:lpstr>Слайд 3</vt:lpstr>
      <vt:lpstr>Слайд 4</vt:lpstr>
      <vt:lpstr>Слайд 5</vt:lpstr>
      <vt:lpstr>Слайд 6</vt:lpstr>
      <vt:lpstr>Слайд 7</vt:lpstr>
      <vt:lpstr>Слайд 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Сравнительная характеристика вазоконстрикторов, используемых в местных анестетиках</dc:title>
  <dc:creator>МУСТАФО</dc:creator>
  <cp:lastModifiedBy>МУСТАФО</cp:lastModifiedBy>
  <cp:revision>1</cp:revision>
  <dcterms:created xsi:type="dcterms:W3CDTF">2020-05-10T20:10:34Z</dcterms:created>
  <dcterms:modified xsi:type="dcterms:W3CDTF">2020-05-10T20:19:16Z</dcterms:modified>
</cp:coreProperties>
</file>